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74" r:id="rId1"/>
  </p:sldMasterIdLst>
  <p:notesMasterIdLst>
    <p:notesMasterId r:id="rId101"/>
  </p:notesMasterIdLst>
  <p:sldIdLst>
    <p:sldId id="536" r:id="rId2"/>
    <p:sldId id="538" r:id="rId3"/>
    <p:sldId id="260" r:id="rId4"/>
    <p:sldId id="261" r:id="rId5"/>
    <p:sldId id="492" r:id="rId6"/>
    <p:sldId id="262" r:id="rId7"/>
    <p:sldId id="543" r:id="rId8"/>
    <p:sldId id="544" r:id="rId9"/>
    <p:sldId id="545" r:id="rId10"/>
    <p:sldId id="546" r:id="rId11"/>
    <p:sldId id="547" r:id="rId12"/>
    <p:sldId id="549" r:id="rId13"/>
    <p:sldId id="548" r:id="rId14"/>
    <p:sldId id="264" r:id="rId15"/>
    <p:sldId id="265" r:id="rId16"/>
    <p:sldId id="267" r:id="rId17"/>
    <p:sldId id="268" r:id="rId18"/>
    <p:sldId id="493" r:id="rId19"/>
    <p:sldId id="535" r:id="rId20"/>
    <p:sldId id="550" r:id="rId21"/>
    <p:sldId id="400" r:id="rId22"/>
    <p:sldId id="551" r:id="rId23"/>
    <p:sldId id="403" r:id="rId24"/>
    <p:sldId id="552" r:id="rId25"/>
    <p:sldId id="404" r:id="rId26"/>
    <p:sldId id="405" r:id="rId27"/>
    <p:sldId id="553" r:id="rId28"/>
    <p:sldId id="406" r:id="rId29"/>
    <p:sldId id="407" r:id="rId30"/>
    <p:sldId id="408" r:id="rId31"/>
    <p:sldId id="554" r:id="rId32"/>
    <p:sldId id="409" r:id="rId33"/>
    <p:sldId id="410" r:id="rId34"/>
    <p:sldId id="412" r:id="rId35"/>
    <p:sldId id="413" r:id="rId36"/>
    <p:sldId id="555" r:id="rId37"/>
    <p:sldId id="556" r:id="rId38"/>
    <p:sldId id="557" r:id="rId39"/>
    <p:sldId id="415" r:id="rId40"/>
    <p:sldId id="416" r:id="rId41"/>
    <p:sldId id="417" r:id="rId42"/>
    <p:sldId id="418" r:id="rId43"/>
    <p:sldId id="419" r:id="rId44"/>
    <p:sldId id="559" r:id="rId45"/>
    <p:sldId id="420" r:id="rId46"/>
    <p:sldId id="495" r:id="rId47"/>
    <p:sldId id="422" r:id="rId48"/>
    <p:sldId id="496" r:id="rId49"/>
    <p:sldId id="498" r:id="rId50"/>
    <p:sldId id="497" r:id="rId51"/>
    <p:sldId id="423" r:id="rId52"/>
    <p:sldId id="561" r:id="rId53"/>
    <p:sldId id="424" r:id="rId54"/>
    <p:sldId id="560" r:id="rId55"/>
    <p:sldId id="426" r:id="rId56"/>
    <p:sldId id="427" r:id="rId57"/>
    <p:sldId id="542" r:id="rId58"/>
    <p:sldId id="562" r:id="rId59"/>
    <p:sldId id="563" r:id="rId60"/>
    <p:sldId id="428" r:id="rId61"/>
    <p:sldId id="564" r:id="rId62"/>
    <p:sldId id="429" r:id="rId63"/>
    <p:sldId id="430" r:id="rId64"/>
    <p:sldId id="431" r:id="rId65"/>
    <p:sldId id="432" r:id="rId66"/>
    <p:sldId id="499" r:id="rId67"/>
    <p:sldId id="500" r:id="rId68"/>
    <p:sldId id="501" r:id="rId69"/>
    <p:sldId id="502" r:id="rId70"/>
    <p:sldId id="504" r:id="rId71"/>
    <p:sldId id="505" r:id="rId72"/>
    <p:sldId id="506" r:id="rId73"/>
    <p:sldId id="507" r:id="rId74"/>
    <p:sldId id="508" r:id="rId75"/>
    <p:sldId id="509" r:id="rId76"/>
    <p:sldId id="510" r:id="rId77"/>
    <p:sldId id="511" r:id="rId78"/>
    <p:sldId id="512" r:id="rId79"/>
    <p:sldId id="513" r:id="rId80"/>
    <p:sldId id="514" r:id="rId81"/>
    <p:sldId id="515" r:id="rId82"/>
    <p:sldId id="516" r:id="rId83"/>
    <p:sldId id="517" r:id="rId84"/>
    <p:sldId id="518" r:id="rId85"/>
    <p:sldId id="519" r:id="rId86"/>
    <p:sldId id="565" r:id="rId87"/>
    <p:sldId id="520" r:id="rId88"/>
    <p:sldId id="521" r:id="rId89"/>
    <p:sldId id="522" r:id="rId90"/>
    <p:sldId id="523" r:id="rId91"/>
    <p:sldId id="524" r:id="rId92"/>
    <p:sldId id="525" r:id="rId93"/>
    <p:sldId id="526" r:id="rId94"/>
    <p:sldId id="527" r:id="rId95"/>
    <p:sldId id="528" r:id="rId96"/>
    <p:sldId id="529" r:id="rId97"/>
    <p:sldId id="530" r:id="rId98"/>
    <p:sldId id="531" r:id="rId99"/>
    <p:sldId id="532" r:id="rId10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86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E5A1745-1E19-4107-8031-1968570258C2}">
  <a:tblStyle styleId="{9E5A1745-1E19-4107-8031-1968570258C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B23D89A-3C8F-4200-843F-12B0ECE94AD8}" styleName="Table_1">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364" autoAdjust="0"/>
  </p:normalViewPr>
  <p:slideViewPr>
    <p:cSldViewPr snapToGrid="0">
      <p:cViewPr varScale="1">
        <p:scale>
          <a:sx n="98" d="100"/>
          <a:sy n="98" d="100"/>
        </p:scale>
        <p:origin x="576" y="84"/>
      </p:cViewPr>
      <p:guideLst>
        <p:guide orient="horz" pos="1620"/>
        <p:guide pos="2880"/>
      </p:guideLst>
    </p:cSldViewPr>
  </p:slideViewPr>
  <p:notesTextViewPr>
    <p:cViewPr>
      <p:scale>
        <a:sx n="1" d="1"/>
        <a:sy n="1" d="1"/>
      </p:scale>
      <p:origin x="0" y="0"/>
    </p:cViewPr>
  </p:notesTextViewPr>
  <p:sorterViewPr>
    <p:cViewPr>
      <p:scale>
        <a:sx n="100" d="100"/>
        <a:sy n="100" d="100"/>
      </p:scale>
      <p:origin x="0" y="-566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24966024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p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01" name="Google Shape;80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26531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17802fa074_5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g117802fa074_5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89207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17802fa074_5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g117802fa074_5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3406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17802fa074_5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g117802fa074_5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641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17802fa074_5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g117802fa074_5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01665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17802fa074_5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 name="Google Shape;243;g117802fa074_5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26819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17802fa074_5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g117802fa074_5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6287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17802fa074_5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 name="Google Shape;274;g117802fa074_5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33910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17802fa074_5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g117802fa074_5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10410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17802fa074_5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4" name="Google Shape;294;g117802fa074_5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59837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17802fa074_5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g117802fa074_5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090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8" name="Google Shape;81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819" name="Google Shape;819;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sp>
        <p:nvSpPr>
          <p:cNvPr id="820" name="Google Shape;820;p3: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MIT-WPU</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7978773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17802fa074_5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4" name="Google Shape;294;g117802fa074_5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39194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17802fa074_5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g117802fa074_5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7028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17802fa074_5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g117802fa074_5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65423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17802fa074_5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2" name="Google Shape;332;g117802fa074_5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55279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17802fa074_5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g117802fa074_5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99415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17802fa074_5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2" name="Google Shape;342;g117802fa074_5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24533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17802fa074_5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2" name="Google Shape;352;g117802fa074_5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70775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17802fa074_5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2" name="Google Shape;352;g117802fa074_5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2603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17802fa074_5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g117802fa074_5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42325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117802fa074_5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3" name="Google Shape;373;g117802fa074_5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1074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166d8e2acb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g1166d8e2acb_0_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g1166d8e2acb_0_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a:t>
            </a:fld>
            <a:endParaRPr/>
          </a:p>
        </p:txBody>
      </p:sp>
      <p:sp>
        <p:nvSpPr>
          <p:cNvPr id="204" name="Google Shape;204;g1166d8e2acb_0_22: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2549922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17802fa074_5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3" name="Google Shape;383;g117802fa074_5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46189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17802fa074_5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3" name="Google Shape;383;g117802fa074_5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74595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17802fa074_5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0" name="Google Shape;430;g117802fa074_5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54927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17802fa074_5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9" name="Google Shape;439;g117802fa074_5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43990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117802fa074_5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3" name="Google Shape;623;g117802fa074_5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94956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17802fa074_5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2" name="Google Shape;632;g117802fa074_5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173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17802fa074_5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2" name="Google Shape;632;g117802fa074_5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88262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17802fa074_5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2" name="Google Shape;632;g117802fa074_5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2375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17802fa074_5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2" name="Google Shape;632;g117802fa074_5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8058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17802fa074_5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2" name="Google Shape;682;g117802fa074_5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2513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17802fa074_5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g117802fa074_5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278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17802fa074_5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2" name="Google Shape;682;g117802fa074_5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50614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17802fa074_5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2" name="Google Shape;682;g117802fa074_5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73137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17802fa074_5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2" name="Google Shape;682;g117802fa074_5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12924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17802fa074_5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2" name="Google Shape;682;g117802fa074_5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30555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17802fa074_5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2" name="Google Shape;682;g117802fa074_5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90557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117802fa074_5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3" name="Google Shape;703;g117802fa074_5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86305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17802fa074_5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2" name="Google Shape;682;g117802fa074_5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40988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117802fa074_5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1" name="Google Shape;841;g117802fa074_5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32016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17802fa074_5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2" name="Google Shape;682;g117802fa074_5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10673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117802fa074_5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1" name="Google Shape;841;g117802fa074_5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369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17802fa074_5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g117802fa074_5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99254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117802fa074_5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1" name="Google Shape;841;g117802fa074_5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7497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117802fa074_5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2" name="Google Shape;512;g117802fa074_5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755689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117802fa074_5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2" name="Google Shape;512;g117802fa074_5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71400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117802fa074_5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3" name="Google Shape;523;g117802fa074_5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93167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117802fa074_5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2" name="Google Shape;512;g117802fa074_5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14691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117802fa074_5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5" name="Google Shape;545;g117802fa074_5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33668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17802fa074_5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5" name="Google Shape;555;g117802fa074_5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04827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17802fa074_5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5" name="Google Shape;565;g117802fa074_5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946730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17802fa074_5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5" name="Google Shape;565;g117802fa074_5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15639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17802fa074_5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5" name="Google Shape;565;g117802fa074_5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6926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17802fa074_5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g117802fa074_5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70012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17802fa074_5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5" name="Google Shape;565;g117802fa074_5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04916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17802fa074_5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5" name="Google Shape;565;g117802fa074_5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34796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17802fa074_5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4" name="Google Shape;574;g117802fa074_5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14178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117802fa074_5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4" name="Google Shape;584;g117802fa074_5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71548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117802fa074_5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4" name="Google Shape;604;g117802fa074_5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09486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17802fa074_5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3" name="Google Shape;613;g117802fa074_5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33464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17802fa074_5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3" name="Google Shape;613;g117802fa074_5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15925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17802fa074_5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3" name="Google Shape;613;g117802fa074_5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21950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17802fa074_5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3" name="Google Shape;613;g117802fa074_5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28611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17802fa074_5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3" name="Google Shape;613;g117802fa074_5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0193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17802fa074_5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g117802fa074_5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865654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117802fa074_5_7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6" name="Google Shape;1036;g117802fa074_5_7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618056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117802fa074_5_7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6" name="Google Shape;1036;g117802fa074_5_7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34720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117802fa074_5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6" name="Google Shape;1066;g117802fa074_5_8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798747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117802fa074_5_7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6" name="Google Shape;1046;g117802fa074_5_7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83618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117802fa074_5_7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6" name="Google Shape;1046;g117802fa074_5_7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71378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117802fa074_5_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6" name="Google Shape;1056;g117802fa074_5_8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52271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117802fa074_5_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6" name="Google Shape;1056;g117802fa074_5_8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893427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117802fa074_5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6" name="Google Shape;1156;g117802fa074_5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60261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117802fa074_5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6" name="Google Shape;1156;g117802fa074_5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00611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117802fa074_5_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6" name="Google Shape;1176;g117802fa074_5_9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7311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17802fa074_5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g117802fa074_5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024056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117802fa074_5_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6" name="Google Shape;1176;g117802fa074_5_9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757910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117802fa074_5_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6" name="Google Shape;1176;g117802fa074_5_9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020268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117802fa074_5_9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6" name="Google Shape;1196;g117802fa074_5_9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825661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117802fa074_5_9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6" name="Google Shape;1206;g117802fa074_5_9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788677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117802fa074_5_9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6" name="Google Shape;1206;g117802fa074_5_9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995622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117802fa074_5_9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6" name="Google Shape;1206;g117802fa074_5_9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05417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117802fa074_5_9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6" name="Google Shape;1206;g117802fa074_5_9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178731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p:cNvGrpSpPr/>
        <p:nvPr/>
      </p:nvGrpSpPr>
      <p:grpSpPr>
        <a:xfrm>
          <a:off x="0" y="0"/>
          <a:ext cx="0" cy="0"/>
          <a:chOff x="0" y="0"/>
          <a:chExt cx="0" cy="0"/>
        </a:xfrm>
      </p:grpSpPr>
      <p:sp>
        <p:nvSpPr>
          <p:cNvPr id="1530" name="Google Shape;1530;g117802fa074_5_1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1" name="Google Shape;1531;g117802fa074_5_1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141885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p:cNvGrpSpPr/>
        <p:nvPr/>
      </p:nvGrpSpPr>
      <p:grpSpPr>
        <a:xfrm>
          <a:off x="0" y="0"/>
          <a:ext cx="0" cy="0"/>
          <a:chOff x="0" y="0"/>
          <a:chExt cx="0" cy="0"/>
        </a:xfrm>
      </p:grpSpPr>
      <p:sp>
        <p:nvSpPr>
          <p:cNvPr id="1530" name="Google Shape;1530;g117802fa074_5_1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1" name="Google Shape;1531;g117802fa074_5_1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17869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2"/>
        <p:cNvGrpSpPr/>
        <p:nvPr/>
      </p:nvGrpSpPr>
      <p:grpSpPr>
        <a:xfrm>
          <a:off x="0" y="0"/>
          <a:ext cx="0" cy="0"/>
          <a:chOff x="0" y="0"/>
          <a:chExt cx="0" cy="0"/>
        </a:xfrm>
      </p:grpSpPr>
      <p:sp>
        <p:nvSpPr>
          <p:cNvPr id="1553" name="Google Shape;1553;g117802fa074_5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4" name="Google Shape;1554;g117802fa074_5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0972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17802fa074_5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g117802fa074_5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962981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117802fa074_5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6" name="Google Shape;1566;g117802fa074_5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053724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117802fa074_5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6" name="Google Shape;1566;g117802fa074_5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413901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6"/>
        <p:cNvGrpSpPr/>
        <p:nvPr/>
      </p:nvGrpSpPr>
      <p:grpSpPr>
        <a:xfrm>
          <a:off x="0" y="0"/>
          <a:ext cx="0" cy="0"/>
          <a:chOff x="0" y="0"/>
          <a:chExt cx="0" cy="0"/>
        </a:xfrm>
      </p:grpSpPr>
      <p:sp>
        <p:nvSpPr>
          <p:cNvPr id="1577" name="Google Shape;1577;g117802fa074_5_1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8" name="Google Shape;1578;g117802fa074_5_1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257256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g117802fa074_5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8" name="Google Shape;1588;g117802fa074_5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959338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5"/>
        <p:cNvGrpSpPr/>
        <p:nvPr/>
      </p:nvGrpSpPr>
      <p:grpSpPr>
        <a:xfrm>
          <a:off x="0" y="0"/>
          <a:ext cx="0" cy="0"/>
          <a:chOff x="0" y="0"/>
          <a:chExt cx="0" cy="0"/>
        </a:xfrm>
      </p:grpSpPr>
      <p:sp>
        <p:nvSpPr>
          <p:cNvPr id="1596" name="Google Shape;1596;g117802fa074_5_1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7" name="Google Shape;1597;g117802fa074_5_1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708489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5"/>
        <p:cNvGrpSpPr/>
        <p:nvPr/>
      </p:nvGrpSpPr>
      <p:grpSpPr>
        <a:xfrm>
          <a:off x="0" y="0"/>
          <a:ext cx="0" cy="0"/>
          <a:chOff x="0" y="0"/>
          <a:chExt cx="0" cy="0"/>
        </a:xfrm>
      </p:grpSpPr>
      <p:sp>
        <p:nvSpPr>
          <p:cNvPr id="1596" name="Google Shape;1596;g117802fa074_5_1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7" name="Google Shape;1597;g117802fa074_5_1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068751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3"/>
        <p:cNvGrpSpPr/>
        <p:nvPr/>
      </p:nvGrpSpPr>
      <p:grpSpPr>
        <a:xfrm>
          <a:off x="0" y="0"/>
          <a:ext cx="0" cy="0"/>
          <a:chOff x="0" y="0"/>
          <a:chExt cx="0" cy="0"/>
        </a:xfrm>
      </p:grpSpPr>
      <p:sp>
        <p:nvSpPr>
          <p:cNvPr id="1614" name="Google Shape;1614;g117802fa074_5_1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5" name="Google Shape;1615;g117802fa074_5_1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091695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117802fa074_5_1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4" name="Google Shape;1624;g117802fa074_5_1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050811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g1172a06022c_2_6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5" name="Google Shape;1645;g1172a06022c_2_6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6" name="Google Shape;1646;g1172a06022c_2_6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solidFill>
                  <a:srgbClr val="000000"/>
                </a:solidFill>
              </a:rPr>
              <a:t>98</a:t>
            </a:fld>
            <a:endParaRPr>
              <a:solidFill>
                <a:srgbClr val="000000"/>
              </a:solidFill>
            </a:endParaRPr>
          </a:p>
        </p:txBody>
      </p:sp>
      <p:sp>
        <p:nvSpPr>
          <p:cNvPr id="1647" name="Google Shape;1647;g1172a06022c_2_631: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solidFill>
                  <a:srgbClr val="000000"/>
                </a:solidFill>
              </a:rPr>
              <a:t>MIT-WPU</a:t>
            </a:r>
            <a:endParaRPr>
              <a:solidFill>
                <a:srgbClr val="000000"/>
              </a:solidFill>
            </a:endParaRPr>
          </a:p>
        </p:txBody>
      </p:sp>
    </p:spTree>
    <p:extLst>
      <p:ext uri="{BB962C8B-B14F-4D97-AF65-F5344CB8AC3E}">
        <p14:creationId xmlns:p14="http://schemas.microsoft.com/office/powerpoint/2010/main" val="275227729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6"/>
        <p:cNvGrpSpPr/>
        <p:nvPr/>
      </p:nvGrpSpPr>
      <p:grpSpPr>
        <a:xfrm>
          <a:off x="0" y="0"/>
          <a:ext cx="0" cy="0"/>
          <a:chOff x="0" y="0"/>
          <a:chExt cx="0" cy="0"/>
        </a:xfrm>
      </p:grpSpPr>
      <p:sp>
        <p:nvSpPr>
          <p:cNvPr id="1657" name="Google Shape;1657;g1172a06022c_2_6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8" name="Google Shape;1658;g1172a06022c_2_6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9" name="Google Shape;1659;g1172a06022c_2_6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solidFill>
                  <a:srgbClr val="000000"/>
                </a:solidFill>
              </a:rPr>
              <a:t>99</a:t>
            </a:fld>
            <a:endParaRPr>
              <a:solidFill>
                <a:srgbClr val="000000"/>
              </a:solidFill>
            </a:endParaRPr>
          </a:p>
        </p:txBody>
      </p:sp>
      <p:sp>
        <p:nvSpPr>
          <p:cNvPr id="1660" name="Google Shape;1660;g1172a06022c_2_643: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solidFill>
                  <a:srgbClr val="000000"/>
                </a:solidFill>
              </a:rPr>
              <a:t>MIT-WPU</a:t>
            </a:r>
            <a:endParaRPr>
              <a:solidFill>
                <a:srgbClr val="000000"/>
              </a:solidFill>
            </a:endParaRPr>
          </a:p>
        </p:txBody>
      </p:sp>
    </p:spTree>
    <p:extLst>
      <p:ext uri="{BB962C8B-B14F-4D97-AF65-F5344CB8AC3E}">
        <p14:creationId xmlns:p14="http://schemas.microsoft.com/office/powerpoint/2010/main" val="2047973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0A5A516-7984-4CEC-A25A-B3C705769176}" type="datetime1">
              <a:rPr lang="en-US" smtClean="0"/>
              <a:t>11/21/2023</a:t>
            </a:fld>
            <a:endParaRPr lang="en-US"/>
          </a:p>
        </p:txBody>
      </p:sp>
      <p:sp>
        <p:nvSpPr>
          <p:cNvPr id="5" name="Footer Placeholder 4"/>
          <p:cNvSpPr>
            <a:spLocks noGrp="1"/>
          </p:cNvSpPr>
          <p:nvPr>
            <p:ph type="ftr" sz="quarter" idx="11"/>
          </p:nvPr>
        </p:nvSpPr>
        <p:spPr/>
        <p:txBody>
          <a:bodyPr/>
          <a:lstStyle/>
          <a:p>
            <a:r>
              <a:rPr lang="en-IN" smtClean="0"/>
              <a:t>Computer Network Unit III</a:t>
            </a:r>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63498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CA4CDD2-DBAB-4954-9353-869E5F347AA1}" type="datetime1">
              <a:rPr lang="en-US" smtClean="0"/>
              <a:t>11/21/2023</a:t>
            </a:fld>
            <a:endParaRPr lang="en-US"/>
          </a:p>
        </p:txBody>
      </p:sp>
      <p:sp>
        <p:nvSpPr>
          <p:cNvPr id="5" name="Footer Placeholder 4"/>
          <p:cNvSpPr>
            <a:spLocks noGrp="1"/>
          </p:cNvSpPr>
          <p:nvPr>
            <p:ph type="ftr" sz="quarter" idx="11"/>
          </p:nvPr>
        </p:nvSpPr>
        <p:spPr/>
        <p:txBody>
          <a:bodyPr/>
          <a:lstStyle/>
          <a:p>
            <a:r>
              <a:rPr lang="en-IN" smtClean="0"/>
              <a:t>Computer Network Unit III</a:t>
            </a:r>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71078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698085-2F9B-4028-AD99-EA5450EFC04A}" type="datetime1">
              <a:rPr lang="en-US" smtClean="0"/>
              <a:t>11/21/2023</a:t>
            </a:fld>
            <a:endParaRPr lang="en-US"/>
          </a:p>
        </p:txBody>
      </p:sp>
      <p:sp>
        <p:nvSpPr>
          <p:cNvPr id="5" name="Footer Placeholder 4"/>
          <p:cNvSpPr>
            <a:spLocks noGrp="1"/>
          </p:cNvSpPr>
          <p:nvPr>
            <p:ph type="ftr" sz="quarter" idx="11"/>
          </p:nvPr>
        </p:nvSpPr>
        <p:spPr/>
        <p:txBody>
          <a:bodyPr/>
          <a:lstStyle/>
          <a:p>
            <a:r>
              <a:rPr lang="en-IN" smtClean="0"/>
              <a:t>Computer Network Unit III</a:t>
            </a:r>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02741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4010229-0C3D-4E79-8E49-A63697F4F366}" type="datetime1">
              <a:rPr lang="en-US" smtClean="0"/>
              <a:t>11/21/2023</a:t>
            </a:fld>
            <a:endParaRPr lang="en-US"/>
          </a:p>
        </p:txBody>
      </p:sp>
      <p:sp>
        <p:nvSpPr>
          <p:cNvPr id="5" name="Footer Placeholder 4"/>
          <p:cNvSpPr>
            <a:spLocks noGrp="1"/>
          </p:cNvSpPr>
          <p:nvPr>
            <p:ph type="ftr" sz="quarter" idx="11"/>
          </p:nvPr>
        </p:nvSpPr>
        <p:spPr/>
        <p:txBody>
          <a:bodyPr/>
          <a:lstStyle/>
          <a:p>
            <a:r>
              <a:rPr lang="en-IN" smtClean="0"/>
              <a:t>Computer Network Unit III</a:t>
            </a:r>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10301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82BCFDB-A066-448E-966F-835E180D47F4}" type="datetime1">
              <a:rPr lang="en-US" smtClean="0"/>
              <a:t>11/21/2023</a:t>
            </a:fld>
            <a:endParaRPr lang="en-US"/>
          </a:p>
        </p:txBody>
      </p:sp>
      <p:sp>
        <p:nvSpPr>
          <p:cNvPr id="5" name="Footer Placeholder 4"/>
          <p:cNvSpPr>
            <a:spLocks noGrp="1"/>
          </p:cNvSpPr>
          <p:nvPr>
            <p:ph type="ftr" sz="quarter" idx="11"/>
          </p:nvPr>
        </p:nvSpPr>
        <p:spPr/>
        <p:txBody>
          <a:bodyPr/>
          <a:lstStyle/>
          <a:p>
            <a:r>
              <a:rPr lang="en-IN" smtClean="0"/>
              <a:t>Computer Network Unit III</a:t>
            </a:r>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28100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8BAF24C-8593-44F3-A901-B8041BE71C7E}" type="datetime1">
              <a:rPr lang="en-US" smtClean="0"/>
              <a:t>11/21/2023</a:t>
            </a:fld>
            <a:endParaRPr lang="en-US"/>
          </a:p>
        </p:txBody>
      </p:sp>
      <p:sp>
        <p:nvSpPr>
          <p:cNvPr id="6" name="Footer Placeholder 5"/>
          <p:cNvSpPr>
            <a:spLocks noGrp="1"/>
          </p:cNvSpPr>
          <p:nvPr>
            <p:ph type="ftr" sz="quarter" idx="11"/>
          </p:nvPr>
        </p:nvSpPr>
        <p:spPr/>
        <p:txBody>
          <a:bodyPr/>
          <a:lstStyle/>
          <a:p>
            <a:r>
              <a:rPr lang="en-IN" smtClean="0"/>
              <a:t>Computer Network Unit III</a:t>
            </a:r>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23285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53946FD-A2A0-4A26-B17E-F94F649D6A2A}" type="datetime1">
              <a:rPr lang="en-US" smtClean="0"/>
              <a:t>11/21/2023</a:t>
            </a:fld>
            <a:endParaRPr lang="en-US"/>
          </a:p>
        </p:txBody>
      </p:sp>
      <p:sp>
        <p:nvSpPr>
          <p:cNvPr id="8" name="Footer Placeholder 7"/>
          <p:cNvSpPr>
            <a:spLocks noGrp="1"/>
          </p:cNvSpPr>
          <p:nvPr>
            <p:ph type="ftr" sz="quarter" idx="11"/>
          </p:nvPr>
        </p:nvSpPr>
        <p:spPr/>
        <p:txBody>
          <a:bodyPr/>
          <a:lstStyle/>
          <a:p>
            <a:r>
              <a:rPr lang="en-IN" smtClean="0"/>
              <a:t>Computer Network Unit III</a:t>
            </a:r>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60723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A82DC40-1256-43E9-9FB2-04186EF85DED}" type="datetime1">
              <a:rPr lang="en-US" smtClean="0"/>
              <a:t>11/21/2023</a:t>
            </a:fld>
            <a:endParaRPr lang="en-US"/>
          </a:p>
        </p:txBody>
      </p:sp>
      <p:sp>
        <p:nvSpPr>
          <p:cNvPr id="4" name="Footer Placeholder 3"/>
          <p:cNvSpPr>
            <a:spLocks noGrp="1"/>
          </p:cNvSpPr>
          <p:nvPr>
            <p:ph type="ftr" sz="quarter" idx="11"/>
          </p:nvPr>
        </p:nvSpPr>
        <p:spPr/>
        <p:txBody>
          <a:bodyPr/>
          <a:lstStyle/>
          <a:p>
            <a:r>
              <a:rPr lang="en-IN" smtClean="0"/>
              <a:t>Computer Network Unit III</a:t>
            </a:r>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1717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BDC5A9-21FD-4245-9289-1E800A4F426D}" type="datetime1">
              <a:rPr lang="en-US" smtClean="0"/>
              <a:t>11/21/2023</a:t>
            </a:fld>
            <a:endParaRPr lang="en-US"/>
          </a:p>
        </p:txBody>
      </p:sp>
      <p:sp>
        <p:nvSpPr>
          <p:cNvPr id="3" name="Footer Placeholder 2"/>
          <p:cNvSpPr>
            <a:spLocks noGrp="1"/>
          </p:cNvSpPr>
          <p:nvPr>
            <p:ph type="ftr" sz="quarter" idx="11"/>
          </p:nvPr>
        </p:nvSpPr>
        <p:spPr/>
        <p:txBody>
          <a:bodyPr/>
          <a:lstStyle/>
          <a:p>
            <a:r>
              <a:rPr lang="en-IN" smtClean="0"/>
              <a:t>Computer Network Unit III</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13411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59D963E-A63F-457E-AE7D-90F7DD506CC4}" type="datetime1">
              <a:rPr lang="en-US" smtClean="0"/>
              <a:t>11/21/2023</a:t>
            </a:fld>
            <a:endParaRPr lang="en-US"/>
          </a:p>
        </p:txBody>
      </p:sp>
      <p:sp>
        <p:nvSpPr>
          <p:cNvPr id="6" name="Footer Placeholder 5"/>
          <p:cNvSpPr>
            <a:spLocks noGrp="1"/>
          </p:cNvSpPr>
          <p:nvPr>
            <p:ph type="ftr" sz="quarter" idx="11"/>
          </p:nvPr>
        </p:nvSpPr>
        <p:spPr/>
        <p:txBody>
          <a:bodyPr/>
          <a:lstStyle/>
          <a:p>
            <a:r>
              <a:rPr lang="en-IN" smtClean="0"/>
              <a:t>Computer Network Unit III</a:t>
            </a:r>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60307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CE9A93-7705-42EF-8B9D-5ADC1245D36F}" type="datetime1">
              <a:rPr lang="en-US" smtClean="0"/>
              <a:t>11/21/2023</a:t>
            </a:fld>
            <a:endParaRPr lang="en-US"/>
          </a:p>
        </p:txBody>
      </p:sp>
      <p:sp>
        <p:nvSpPr>
          <p:cNvPr id="6" name="Footer Placeholder 5"/>
          <p:cNvSpPr>
            <a:spLocks noGrp="1"/>
          </p:cNvSpPr>
          <p:nvPr>
            <p:ph type="ftr" sz="quarter" idx="11"/>
          </p:nvPr>
        </p:nvSpPr>
        <p:spPr/>
        <p:txBody>
          <a:bodyPr/>
          <a:lstStyle/>
          <a:p>
            <a:r>
              <a:rPr lang="en-IN" smtClean="0"/>
              <a:t>Computer Network Unit III</a:t>
            </a:r>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57716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0FFD52EA-82AA-445E-AF2A-DB6E814D0932}" type="datetime1">
              <a:rPr lang="en-US" smtClean="0"/>
              <a:t>11/21/2023</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IN" smtClean="0"/>
              <a:t>Computer Network Unit III</a:t>
            </a:r>
            <a:endParaRPr lang="en-IN"/>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6150839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26.jp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34.jp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hyperlink" Target="https://www.geeksforgeeks.org/user-datagram-protocol-udp/" TargetMode="External"/><Relationship Id="rId4" Type="http://schemas.openxmlformats.org/officeDocument/2006/relationships/hyperlink" Target="https://www.geeksforgeeks.org/what-is-transmission-control-protocol-tcp/"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8" Type="http://schemas.openxmlformats.org/officeDocument/2006/relationships/hyperlink" Target="https://www.geeksforgeeks.org/details-on-dns/" TargetMode="External"/><Relationship Id="rId3" Type="http://schemas.openxmlformats.org/officeDocument/2006/relationships/image" Target="../media/image2.png"/><Relationship Id="rId7" Type="http://schemas.openxmlformats.org/officeDocument/2006/relationships/hyperlink" Target="https://www.geeksforgeeks.org/introduction-to-telnet/" TargetMode="External"/><Relationship Id="rId12" Type="http://schemas.openxmlformats.org/officeDocument/2006/relationships/hyperlink" Target="https://www.geeksforgeeks.org/voice-over-internet-protocol-voip/" TargetMode="External"/><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hyperlink" Target="https://www.geeksforgeeks.org/simple-mail-transfer-protocol-smtp/" TargetMode="External"/><Relationship Id="rId11" Type="http://schemas.openxmlformats.org/officeDocument/2006/relationships/hyperlink" Target="https://www.geeksforgeeks.org/routing-information-protocol-rip/" TargetMode="External"/><Relationship Id="rId5" Type="http://schemas.openxmlformats.org/officeDocument/2006/relationships/hyperlink" Target="https://www.geeksforgeeks.org/file-transfer-protocol-ftp/" TargetMode="External"/><Relationship Id="rId10" Type="http://schemas.openxmlformats.org/officeDocument/2006/relationships/hyperlink" Target="https://www.geeksforgeeks.org/simple-network-management-protocol-snmp/" TargetMode="External"/><Relationship Id="rId4" Type="http://schemas.openxmlformats.org/officeDocument/2006/relationships/hyperlink" Target="https://www.geeksforgeeks.org/difference-between-http-and-https-2/" TargetMode="External"/><Relationship Id="rId9" Type="http://schemas.openxmlformats.org/officeDocument/2006/relationships/hyperlink" Target="https://www.geeksforgeeks.org/dynamic-host-configuration-protocol-dhcp/"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36.jp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39.png"/><Relationship Id="rId4" Type="http://schemas.openxmlformats.org/officeDocument/2006/relationships/image" Target="../media/image38.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9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9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9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2.xml"/><Relationship Id="rId1" Type="http://schemas.openxmlformats.org/officeDocument/2006/relationships/slideLayout" Target="../slideLayouts/slideLayout7.xml"/><Relationship Id="rId6" Type="http://schemas.openxmlformats.org/officeDocument/2006/relationships/image" Target="../media/image48.jpg"/><Relationship Id="rId5" Type="http://schemas.openxmlformats.org/officeDocument/2006/relationships/image" Target="../media/image49.jpg"/><Relationship Id="rId4" Type="http://schemas.openxmlformats.org/officeDocument/2006/relationships/image" Target="../media/image2.png"/></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8" Type="http://schemas.openxmlformats.org/officeDocument/2006/relationships/hyperlink" Target="https://www.coursera.org/learn/computer-networking" TargetMode="External"/><Relationship Id="rId3" Type="http://schemas.openxmlformats.org/officeDocument/2006/relationships/hyperlink" Target="https://nptel.ac.in/courses/106/105/106105080/" TargetMode="External"/><Relationship Id="rId7" Type="http://schemas.openxmlformats.org/officeDocument/2006/relationships/hyperlink" Target="https://ocw.mit.edu/courses/electrical-engineering-and-computer-science/6-829-computer-networks-fall-2002/index.htm" TargetMode="External"/><Relationship Id="rId2" Type="http://schemas.openxmlformats.org/officeDocument/2006/relationships/notesSlide" Target="../notesSlides/notesSlide98.xml"/><Relationship Id="rId1" Type="http://schemas.openxmlformats.org/officeDocument/2006/relationships/slideLayout" Target="../slideLayouts/slideLayout7.xml"/><Relationship Id="rId6" Type="http://schemas.openxmlformats.org/officeDocument/2006/relationships/hyperlink" Target="https://nptel.ac.in/courses/106/105/106105183/" TargetMode="External"/><Relationship Id="rId5" Type="http://schemas.openxmlformats.org/officeDocument/2006/relationships/hyperlink" Target="https://nptel.ac.in/courses/106/105/106105081/" TargetMode="External"/><Relationship Id="rId10" Type="http://schemas.openxmlformats.org/officeDocument/2006/relationships/image" Target="../media/image2.png"/><Relationship Id="rId4" Type="http://schemas.openxmlformats.org/officeDocument/2006/relationships/hyperlink" Target="https://nptel.ac.in/courses/106/106/106106091/" TargetMode="External"/><Relationship Id="rId9" Type="http://schemas.openxmlformats.org/officeDocument/2006/relationships/hyperlink" Target="https://www.edx.org/course/introduction-to-networking?index=product&amp;queryID=0befdc538866babf2facfdc2dce06204&amp;position=1"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1"/>
          <p:cNvSpPr txBox="1">
            <a:spLocks noGrp="1"/>
          </p:cNvSpPr>
          <p:nvPr>
            <p:ph type="subTitle" idx="4294967295"/>
          </p:nvPr>
        </p:nvSpPr>
        <p:spPr>
          <a:xfrm>
            <a:off x="1774157" y="2402681"/>
            <a:ext cx="5781675" cy="36195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SzPts val="1500"/>
              <a:buNone/>
            </a:pPr>
            <a:r>
              <a:rPr lang="en-US" sz="1500" b="1" dirty="0">
                <a:latin typeface="Times New Roman"/>
                <a:ea typeface="Times New Roman"/>
                <a:cs typeface="Times New Roman"/>
                <a:sym typeface="Times New Roman"/>
              </a:rPr>
              <a:t>School of Computer Engineering and Technology (SCET)</a:t>
            </a:r>
            <a:endParaRPr sz="1500" b="1" dirty="0">
              <a:latin typeface="Times New Roman"/>
              <a:ea typeface="Times New Roman"/>
              <a:cs typeface="Times New Roman"/>
              <a:sym typeface="Times New Roman"/>
            </a:endParaRPr>
          </a:p>
        </p:txBody>
      </p:sp>
      <p:pic>
        <p:nvPicPr>
          <p:cNvPr id="804" name="Google Shape;804;p1"/>
          <p:cNvPicPr preferRelativeResize="0"/>
          <p:nvPr/>
        </p:nvPicPr>
        <p:blipFill rotWithShape="1">
          <a:blip r:embed="rId3">
            <a:alphaModFix/>
          </a:blip>
          <a:srcRect/>
          <a:stretch/>
        </p:blipFill>
        <p:spPr>
          <a:xfrm>
            <a:off x="2961193" y="468229"/>
            <a:ext cx="3185226" cy="934309"/>
          </a:xfrm>
          <a:prstGeom prst="rect">
            <a:avLst/>
          </a:prstGeom>
          <a:noFill/>
          <a:ln>
            <a:noFill/>
          </a:ln>
          <a:effectLst>
            <a:outerShdw blurRad="292100" dist="139700" dir="2700000" algn="tl" rotWithShape="0">
              <a:srgbClr val="333333">
                <a:alpha val="64705"/>
              </a:srgbClr>
            </a:outerShdw>
          </a:effectLst>
        </p:spPr>
      </p:pic>
      <p:sp>
        <p:nvSpPr>
          <p:cNvPr id="805" name="Google Shape;805;p1"/>
          <p:cNvSpPr/>
          <p:nvPr/>
        </p:nvSpPr>
        <p:spPr>
          <a:xfrm>
            <a:off x="1643170" y="1871766"/>
            <a:ext cx="5912662" cy="530915"/>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2700" b="1" i="0" u="none" strike="noStrike" cap="none" dirty="0" smtClean="0">
                <a:solidFill>
                  <a:schemeClr val="dk1"/>
                </a:solidFill>
                <a:latin typeface="Times New Roman"/>
                <a:ea typeface="Times New Roman"/>
                <a:cs typeface="Times New Roman"/>
                <a:sym typeface="Times New Roman"/>
              </a:rPr>
              <a:t>Computer </a:t>
            </a:r>
            <a:r>
              <a:rPr lang="en-US" sz="2700" b="1" i="0" u="none" strike="noStrike" cap="none" dirty="0">
                <a:solidFill>
                  <a:schemeClr val="dk1"/>
                </a:solidFill>
                <a:latin typeface="Times New Roman"/>
                <a:ea typeface="Times New Roman"/>
                <a:cs typeface="Times New Roman"/>
                <a:sym typeface="Times New Roman"/>
              </a:rPr>
              <a:t>Networks (CET2005B</a:t>
            </a:r>
            <a:r>
              <a:rPr lang="en-US" sz="2700" b="1" i="0" u="none" strike="noStrike" cap="none" dirty="0" smtClean="0">
                <a:solidFill>
                  <a:schemeClr val="dk1"/>
                </a:solidFill>
                <a:latin typeface="Times New Roman"/>
                <a:ea typeface="Times New Roman"/>
                <a:cs typeface="Times New Roman"/>
                <a:sym typeface="Times New Roman"/>
              </a:rPr>
              <a:t>)</a:t>
            </a:r>
          </a:p>
          <a:p>
            <a:pPr marL="0" marR="0" lvl="0" indent="0" algn="ctr" rtl="0">
              <a:lnSpc>
                <a:spcPct val="100000"/>
              </a:lnSpc>
              <a:spcBef>
                <a:spcPts val="0"/>
              </a:spcBef>
              <a:spcAft>
                <a:spcPts val="0"/>
              </a:spcAft>
              <a:buNone/>
            </a:pPr>
            <a:endParaRPr sz="3000" b="0" i="0" u="none" strike="noStrike" cap="none" dirty="0">
              <a:solidFill>
                <a:schemeClr val="dk1"/>
              </a:solidFill>
              <a:latin typeface="Times New Roman"/>
              <a:ea typeface="Times New Roman"/>
              <a:cs typeface="Times New Roman"/>
              <a:sym typeface="Times New Roman"/>
            </a:endParaRPr>
          </a:p>
        </p:txBody>
      </p:sp>
      <p:sp>
        <p:nvSpPr>
          <p:cNvPr id="2" name="Slide Number Placeholder 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extLst>
      <p:ext uri="{BB962C8B-B14F-4D97-AF65-F5344CB8AC3E}">
        <p14:creationId xmlns:p14="http://schemas.microsoft.com/office/powerpoint/2010/main" val="29424770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30" name="Google Shape;230;p33"/>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10</a:t>
            </a:fld>
            <a:endParaRPr sz="1100"/>
          </a:p>
        </p:txBody>
      </p:sp>
      <p:sp>
        <p:nvSpPr>
          <p:cNvPr id="227" name="Google Shape;227;p33"/>
          <p:cNvSpPr txBox="1">
            <a:spLocks noGrp="1"/>
          </p:cNvSpPr>
          <p:nvPr>
            <p:ph type="title" idx="4294967295"/>
          </p:nvPr>
        </p:nvSpPr>
        <p:spPr>
          <a:xfrm>
            <a:off x="776896" y="0"/>
            <a:ext cx="7452704" cy="453762"/>
          </a:xfrm>
          <a:prstGeom prst="rect">
            <a:avLst/>
          </a:prstGeom>
          <a:noFill/>
          <a:ln>
            <a:noFill/>
          </a:ln>
        </p:spPr>
        <p:txBody>
          <a:bodyPr spcFirstLastPara="1" wrap="square" lIns="68575" tIns="34275" rIns="68575" bIns="34275" anchor="ctr" anchorCtr="0">
            <a:normAutofit/>
          </a:bodyPr>
          <a:lstStyle/>
          <a:p>
            <a:pPr algn="ctr" fontAlgn="base"/>
            <a:r>
              <a:rPr lang="en-US" sz="2800" dirty="0">
                <a:solidFill>
                  <a:srgbClr val="273239"/>
                </a:solidFill>
                <a:latin typeface="Times New Roman" panose="02020603050405020304" pitchFamily="18" charset="0"/>
                <a:cs typeface="Times New Roman" panose="02020603050405020304" pitchFamily="18" charset="0"/>
              </a:rPr>
              <a:t>Responsibilities of a Transport Layer</a:t>
            </a:r>
          </a:p>
        </p:txBody>
      </p:sp>
      <p:pic>
        <p:nvPicPr>
          <p:cNvPr id="11" name="Google Shape;197;p30"/>
          <p:cNvPicPr preferRelativeResize="0"/>
          <p:nvPr/>
        </p:nvPicPr>
        <p:blipFill rotWithShape="1">
          <a:blip r:embed="rId3">
            <a:alphaModFix/>
          </a:blip>
          <a:srcRect/>
          <a:stretch/>
        </p:blipFill>
        <p:spPr>
          <a:xfrm>
            <a:off x="41822" y="19520"/>
            <a:ext cx="666322" cy="702655"/>
          </a:xfrm>
          <a:prstGeom prst="rect">
            <a:avLst/>
          </a:prstGeom>
          <a:noFill/>
          <a:ln>
            <a:noFill/>
          </a:ln>
        </p:spPr>
      </p:pic>
      <p:sp>
        <p:nvSpPr>
          <p:cNvPr id="3" name="Rectangle 2"/>
          <p:cNvSpPr/>
          <p:nvPr/>
        </p:nvSpPr>
        <p:spPr>
          <a:xfrm>
            <a:off x="708144" y="535669"/>
            <a:ext cx="7807206" cy="1323439"/>
          </a:xfrm>
          <a:prstGeom prst="rect">
            <a:avLst/>
          </a:prstGeom>
          <a:solidFill>
            <a:schemeClr val="accent2">
              <a:lumMod val="20000"/>
              <a:lumOff val="80000"/>
            </a:schemeClr>
          </a:solidFill>
        </p:spPr>
        <p:txBody>
          <a:bodyPr wrap="square">
            <a:spAutoFit/>
          </a:bodyPr>
          <a:lstStyle/>
          <a:p>
            <a:r>
              <a:rPr lang="en-US" sz="2000" b="1" dirty="0">
                <a:latin typeface="Times New Roman" panose="02020603050405020304" pitchFamily="18" charset="0"/>
                <a:cs typeface="Times New Roman" panose="02020603050405020304" pitchFamily="18" charset="0"/>
              </a:rPr>
              <a:t>Congestion </a:t>
            </a:r>
            <a:r>
              <a:rPr lang="en-US" sz="2000" b="1" dirty="0" smtClean="0">
                <a:latin typeface="Times New Roman" panose="02020603050405020304" pitchFamily="18" charset="0"/>
                <a:cs typeface="Times New Roman" panose="02020603050405020304" pitchFamily="18" charset="0"/>
              </a:rPr>
              <a:t>Control:</a:t>
            </a:r>
          </a:p>
          <a:p>
            <a:r>
              <a:rPr lang="en-US" sz="2000" dirty="0">
                <a:latin typeface="Times New Roman" panose="02020603050405020304" pitchFamily="18" charset="0"/>
                <a:cs typeface="Times New Roman" panose="02020603050405020304" pitchFamily="18" charset="0"/>
              </a:rPr>
              <a:t>Transport layer provides Congestion Control in different ways.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It </a:t>
            </a:r>
            <a:r>
              <a:rPr lang="en-US" sz="2000" dirty="0">
                <a:latin typeface="Times New Roman" panose="02020603050405020304" pitchFamily="18" charset="0"/>
                <a:cs typeface="Times New Roman" panose="02020603050405020304" pitchFamily="18" charset="0"/>
              </a:rPr>
              <a:t>uses open-loop congestion control to prevent congestion and closed-loop congestion control to remove the congestion in a network once it occurred.</a:t>
            </a:r>
            <a:endParaRPr lang="en-US" sz="2000"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4"/>
          <a:stretch>
            <a:fillRect/>
          </a:stretch>
        </p:blipFill>
        <p:spPr>
          <a:xfrm>
            <a:off x="1951676" y="2164557"/>
            <a:ext cx="4200525" cy="2876550"/>
          </a:xfrm>
          <a:prstGeom prst="rect">
            <a:avLst/>
          </a:prstGeom>
        </p:spPr>
      </p:pic>
      <p:sp>
        <p:nvSpPr>
          <p:cNvPr id="5" name="Rectangle 4"/>
          <p:cNvSpPr/>
          <p:nvPr/>
        </p:nvSpPr>
        <p:spPr>
          <a:xfrm>
            <a:off x="6456866" y="3806650"/>
            <a:ext cx="1772734" cy="738664"/>
          </a:xfrm>
          <a:prstGeom prst="rect">
            <a:avLst/>
          </a:prstGeom>
        </p:spPr>
        <p:txBody>
          <a:bodyPr wrap="square">
            <a:spAutoFit/>
          </a:bodyPr>
          <a:lstStyle/>
          <a:p>
            <a:r>
              <a:rPr lang="en-US" i="1" dirty="0" smtClean="0">
                <a:solidFill>
                  <a:srgbClr val="273239"/>
                </a:solidFill>
                <a:latin typeface="Nunito"/>
              </a:rPr>
              <a:t>Leaky </a:t>
            </a:r>
            <a:r>
              <a:rPr lang="en-US" i="1" dirty="0">
                <a:solidFill>
                  <a:srgbClr val="273239"/>
                </a:solidFill>
                <a:latin typeface="Nunito"/>
              </a:rPr>
              <a:t>Bucket Congestion Control Technique</a:t>
            </a:r>
            <a:endParaRPr lang="en-US" dirty="0"/>
          </a:p>
        </p:txBody>
      </p:sp>
    </p:spTree>
    <p:extLst>
      <p:ext uri="{BB962C8B-B14F-4D97-AF65-F5344CB8AC3E}">
        <p14:creationId xmlns:p14="http://schemas.microsoft.com/office/powerpoint/2010/main" val="20914931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30" name="Google Shape;230;p33"/>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11</a:t>
            </a:fld>
            <a:endParaRPr sz="1100"/>
          </a:p>
        </p:txBody>
      </p:sp>
      <p:sp>
        <p:nvSpPr>
          <p:cNvPr id="227" name="Google Shape;227;p33"/>
          <p:cNvSpPr txBox="1">
            <a:spLocks noGrp="1"/>
          </p:cNvSpPr>
          <p:nvPr>
            <p:ph type="title" idx="4294967295"/>
          </p:nvPr>
        </p:nvSpPr>
        <p:spPr>
          <a:xfrm>
            <a:off x="776896" y="0"/>
            <a:ext cx="7452704" cy="453762"/>
          </a:xfrm>
          <a:prstGeom prst="rect">
            <a:avLst/>
          </a:prstGeom>
          <a:noFill/>
          <a:ln>
            <a:noFill/>
          </a:ln>
        </p:spPr>
        <p:txBody>
          <a:bodyPr spcFirstLastPara="1" wrap="square" lIns="68575" tIns="34275" rIns="68575" bIns="34275" anchor="ctr" anchorCtr="0">
            <a:normAutofit/>
          </a:bodyPr>
          <a:lstStyle/>
          <a:p>
            <a:pPr algn="ctr" fontAlgn="base"/>
            <a:r>
              <a:rPr lang="en-US" sz="2800" dirty="0">
                <a:solidFill>
                  <a:srgbClr val="273239"/>
                </a:solidFill>
                <a:latin typeface="Times New Roman" panose="02020603050405020304" pitchFamily="18" charset="0"/>
                <a:cs typeface="Times New Roman" panose="02020603050405020304" pitchFamily="18" charset="0"/>
              </a:rPr>
              <a:t>Responsibilities of a Transport Layer</a:t>
            </a:r>
          </a:p>
        </p:txBody>
      </p:sp>
      <p:pic>
        <p:nvPicPr>
          <p:cNvPr id="11" name="Google Shape;197;p30"/>
          <p:cNvPicPr preferRelativeResize="0"/>
          <p:nvPr/>
        </p:nvPicPr>
        <p:blipFill rotWithShape="1">
          <a:blip r:embed="rId3">
            <a:alphaModFix/>
          </a:blip>
          <a:srcRect/>
          <a:stretch/>
        </p:blipFill>
        <p:spPr>
          <a:xfrm>
            <a:off x="41822" y="19520"/>
            <a:ext cx="666322" cy="702655"/>
          </a:xfrm>
          <a:prstGeom prst="rect">
            <a:avLst/>
          </a:prstGeom>
          <a:noFill/>
          <a:ln>
            <a:noFill/>
          </a:ln>
        </p:spPr>
      </p:pic>
      <p:sp>
        <p:nvSpPr>
          <p:cNvPr id="2" name="Rectangle 1"/>
          <p:cNvSpPr/>
          <p:nvPr/>
        </p:nvSpPr>
        <p:spPr>
          <a:xfrm>
            <a:off x="708144" y="538937"/>
            <a:ext cx="7884514" cy="1477328"/>
          </a:xfrm>
          <a:prstGeom prst="rect">
            <a:avLst/>
          </a:prstGeom>
        </p:spPr>
        <p:txBody>
          <a:bodyPr wrap="square">
            <a:spAutoFit/>
          </a:bodyPr>
          <a:lstStyle/>
          <a:p>
            <a:pPr algn="just" fontAlgn="base"/>
            <a:r>
              <a:rPr lang="en-US" sz="1800" b="1" dirty="0">
                <a:solidFill>
                  <a:srgbClr val="273239"/>
                </a:solidFill>
                <a:latin typeface="Times New Roman" panose="02020603050405020304" pitchFamily="18" charset="0"/>
                <a:cs typeface="Times New Roman" panose="02020603050405020304" pitchFamily="18" charset="0"/>
              </a:rPr>
              <a:t>Data integrity and Error </a:t>
            </a:r>
            <a:r>
              <a:rPr lang="en-US" sz="1800" b="1" dirty="0" smtClean="0">
                <a:solidFill>
                  <a:srgbClr val="273239"/>
                </a:solidFill>
                <a:latin typeface="Times New Roman" panose="02020603050405020304" pitchFamily="18" charset="0"/>
                <a:cs typeface="Times New Roman" panose="02020603050405020304" pitchFamily="18" charset="0"/>
              </a:rPr>
              <a:t>Correction: </a:t>
            </a:r>
            <a:r>
              <a:rPr lang="en-US" sz="1800" dirty="0" smtClean="0">
                <a:latin typeface="Times New Roman" panose="02020603050405020304" pitchFamily="18" charset="0"/>
                <a:cs typeface="Times New Roman" panose="02020603050405020304" pitchFamily="18" charset="0"/>
              </a:rPr>
              <a:t>The </a:t>
            </a:r>
            <a:r>
              <a:rPr lang="en-US" sz="1800" dirty="0">
                <a:latin typeface="Times New Roman" panose="02020603050405020304" pitchFamily="18" charset="0"/>
                <a:cs typeface="Times New Roman" panose="02020603050405020304" pitchFamily="18" charset="0"/>
              </a:rPr>
              <a:t>transport layer checks for errors in the messages coming from the application layer by using error detection codes, and computing </a:t>
            </a:r>
            <a:r>
              <a:rPr lang="en-US" sz="1800" dirty="0" smtClean="0">
                <a:latin typeface="Times New Roman" panose="02020603050405020304" pitchFamily="18" charset="0"/>
                <a:cs typeface="Times New Roman" panose="02020603050405020304" pitchFamily="18" charset="0"/>
              </a:rPr>
              <a:t>checksums.</a:t>
            </a:r>
          </a:p>
          <a:p>
            <a:pPr algn="just" fontAlgn="base"/>
            <a:r>
              <a:rPr lang="en-US" sz="1800" dirty="0" smtClean="0">
                <a:latin typeface="Times New Roman" panose="02020603050405020304" pitchFamily="18" charset="0"/>
                <a:cs typeface="Times New Roman" panose="02020603050405020304" pitchFamily="18" charset="0"/>
              </a:rPr>
              <a:t>It uses </a:t>
            </a:r>
            <a:r>
              <a:rPr lang="en-US" sz="1800" dirty="0">
                <a:latin typeface="Times New Roman" panose="02020603050405020304" pitchFamily="18" charset="0"/>
                <a:cs typeface="Times New Roman" panose="02020603050405020304" pitchFamily="18" charset="0"/>
              </a:rPr>
              <a:t>the ACK and NACK services to inform the sender if the data has arrived or not and checks for the integrity of data.</a:t>
            </a:r>
            <a:endParaRPr lang="en-US" sz="1800" b="1" dirty="0">
              <a:solidFill>
                <a:srgbClr val="273239"/>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4"/>
          <a:stretch>
            <a:fillRect/>
          </a:stretch>
        </p:blipFill>
        <p:spPr>
          <a:xfrm>
            <a:off x="1588168" y="2016265"/>
            <a:ext cx="5666050" cy="2955653"/>
          </a:xfrm>
          <a:prstGeom prst="rect">
            <a:avLst/>
          </a:prstGeom>
        </p:spPr>
      </p:pic>
    </p:spTree>
    <p:extLst>
      <p:ext uri="{BB962C8B-B14F-4D97-AF65-F5344CB8AC3E}">
        <p14:creationId xmlns:p14="http://schemas.microsoft.com/office/powerpoint/2010/main" val="6814432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30" name="Google Shape;230;p33"/>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12</a:t>
            </a:fld>
            <a:endParaRPr sz="1100"/>
          </a:p>
        </p:txBody>
      </p:sp>
      <p:sp>
        <p:nvSpPr>
          <p:cNvPr id="227" name="Google Shape;227;p33"/>
          <p:cNvSpPr txBox="1">
            <a:spLocks noGrp="1"/>
          </p:cNvSpPr>
          <p:nvPr>
            <p:ph type="title" idx="4294967295"/>
          </p:nvPr>
        </p:nvSpPr>
        <p:spPr>
          <a:xfrm>
            <a:off x="776896" y="0"/>
            <a:ext cx="7452704" cy="453762"/>
          </a:xfrm>
          <a:prstGeom prst="rect">
            <a:avLst/>
          </a:prstGeom>
          <a:noFill/>
          <a:ln>
            <a:noFill/>
          </a:ln>
        </p:spPr>
        <p:txBody>
          <a:bodyPr spcFirstLastPara="1" wrap="square" lIns="68575" tIns="34275" rIns="68575" bIns="34275" anchor="ctr" anchorCtr="0">
            <a:normAutofit/>
          </a:bodyPr>
          <a:lstStyle/>
          <a:p>
            <a:pPr algn="ctr" fontAlgn="base"/>
            <a:r>
              <a:rPr lang="en-US" sz="2800" dirty="0">
                <a:solidFill>
                  <a:srgbClr val="273239"/>
                </a:solidFill>
                <a:latin typeface="Times New Roman" panose="02020603050405020304" pitchFamily="18" charset="0"/>
                <a:cs typeface="Times New Roman" panose="02020603050405020304" pitchFamily="18" charset="0"/>
              </a:rPr>
              <a:t>Responsibilities of a Transport Layer</a:t>
            </a:r>
          </a:p>
        </p:txBody>
      </p:sp>
      <p:pic>
        <p:nvPicPr>
          <p:cNvPr id="11" name="Google Shape;197;p30"/>
          <p:cNvPicPr preferRelativeResize="0"/>
          <p:nvPr/>
        </p:nvPicPr>
        <p:blipFill rotWithShape="1">
          <a:blip r:embed="rId3">
            <a:alphaModFix/>
          </a:blip>
          <a:srcRect/>
          <a:stretch/>
        </p:blipFill>
        <p:spPr>
          <a:xfrm>
            <a:off x="41822" y="19520"/>
            <a:ext cx="666322" cy="702655"/>
          </a:xfrm>
          <a:prstGeom prst="rect">
            <a:avLst/>
          </a:prstGeom>
          <a:noFill/>
          <a:ln>
            <a:noFill/>
          </a:ln>
        </p:spPr>
      </p:pic>
      <p:sp>
        <p:nvSpPr>
          <p:cNvPr id="2" name="Rectangle 1"/>
          <p:cNvSpPr/>
          <p:nvPr/>
        </p:nvSpPr>
        <p:spPr>
          <a:xfrm>
            <a:off x="660143" y="524491"/>
            <a:ext cx="7686210" cy="1015663"/>
          </a:xfrm>
          <a:prstGeom prst="rect">
            <a:avLst/>
          </a:prstGeom>
        </p:spPr>
        <p:txBody>
          <a:bodyPr wrap="square">
            <a:spAutoFit/>
          </a:bodyPr>
          <a:lstStyle/>
          <a:p>
            <a:pPr algn="just"/>
            <a:r>
              <a:rPr lang="en-US" sz="2000" b="1" dirty="0">
                <a:solidFill>
                  <a:schemeClr val="tx1"/>
                </a:solidFill>
                <a:latin typeface="Times New Roman" panose="02020603050405020304" pitchFamily="18" charset="0"/>
                <a:cs typeface="Times New Roman" panose="02020603050405020304" pitchFamily="18" charset="0"/>
              </a:rPr>
              <a:t>Reliable delivery</a:t>
            </a:r>
            <a:r>
              <a:rPr lang="en-US" sz="2000" b="1" dirty="0" smtClean="0">
                <a:solidFill>
                  <a:schemeClr val="tx1"/>
                </a:solidFill>
                <a:latin typeface="Times New Roman" panose="02020603050405020304" pitchFamily="18" charset="0"/>
                <a:cs typeface="Times New Roman" panose="02020603050405020304" pitchFamily="18" charset="0"/>
              </a:rPr>
              <a:t>: </a:t>
            </a:r>
          </a:p>
          <a:p>
            <a:pPr algn="just"/>
            <a:r>
              <a:rPr lang="en-US" sz="2000" dirty="0">
                <a:latin typeface="Times New Roman" panose="02020603050405020304" pitchFamily="18" charset="0"/>
                <a:cs typeface="Times New Roman" panose="02020603050405020304" pitchFamily="18" charset="0"/>
              </a:rPr>
              <a:t>The transport layer provides reliability services by retransmitting the lost and damaged packets</a:t>
            </a:r>
            <a:r>
              <a:rPr lang="en-US" sz="2000" dirty="0" smtClean="0">
                <a:latin typeface="Times New Roman" panose="02020603050405020304" pitchFamily="18" charset="0"/>
                <a:cs typeface="Times New Roman" panose="02020603050405020304" pitchFamily="18" charset="0"/>
              </a:rPr>
              <a:t>.</a:t>
            </a:r>
            <a:endParaRPr lang="en-US" sz="2000" dirty="0">
              <a:solidFill>
                <a:srgbClr val="610B4B"/>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4"/>
          <a:srcRect b="61586"/>
          <a:stretch/>
        </p:blipFill>
        <p:spPr>
          <a:xfrm>
            <a:off x="286019" y="1507358"/>
            <a:ext cx="3620755" cy="808111"/>
          </a:xfrm>
          <a:prstGeom prst="rect">
            <a:avLst/>
          </a:prstGeom>
        </p:spPr>
      </p:pic>
      <p:sp>
        <p:nvSpPr>
          <p:cNvPr id="5" name="Rectangle 4"/>
          <p:cNvSpPr/>
          <p:nvPr/>
        </p:nvSpPr>
        <p:spPr>
          <a:xfrm>
            <a:off x="4280898" y="1269764"/>
            <a:ext cx="4512465" cy="1323439"/>
          </a:xfrm>
          <a:prstGeom prst="rect">
            <a:avLst/>
          </a:prstGeom>
          <a:solidFill>
            <a:schemeClr val="accent6">
              <a:lumMod val="20000"/>
              <a:lumOff val="80000"/>
            </a:schemeClr>
          </a:solidFill>
        </p:spPr>
        <p:txBody>
          <a:bodyPr wrap="square">
            <a:spAutoFit/>
          </a:bodyPr>
          <a:lstStyle/>
          <a:p>
            <a:r>
              <a:rPr lang="en-US" sz="1600" b="1" dirty="0">
                <a:solidFill>
                  <a:srgbClr val="333333"/>
                </a:solidFill>
                <a:latin typeface="Times New Roman" panose="02020603050405020304" pitchFamily="18" charset="0"/>
                <a:cs typeface="Times New Roman" panose="02020603050405020304" pitchFamily="18" charset="0"/>
              </a:rPr>
              <a:t>Error </a:t>
            </a:r>
            <a:r>
              <a:rPr lang="en-US" sz="1600" b="1" dirty="0" smtClean="0">
                <a:solidFill>
                  <a:srgbClr val="333333"/>
                </a:solidFill>
                <a:latin typeface="Times New Roman" panose="02020603050405020304" pitchFamily="18" charset="0"/>
                <a:cs typeface="Times New Roman" panose="02020603050405020304" pitchFamily="18" charset="0"/>
              </a:rPr>
              <a:t>Control: </a:t>
            </a:r>
            <a:r>
              <a:rPr lang="en-US" sz="1600" dirty="0">
                <a:latin typeface="Times New Roman" panose="02020603050405020304" pitchFamily="18" charset="0"/>
                <a:cs typeface="Times New Roman" panose="02020603050405020304" pitchFamily="18" charset="0"/>
              </a:rPr>
              <a:t>If an error is introduced inside one of the routers, then this error will not be caught by the data link layer</a:t>
            </a:r>
            <a:r>
              <a:rPr lang="en-US" sz="1600" dirty="0" smtClean="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T</a:t>
            </a:r>
            <a:r>
              <a:rPr lang="en-US" sz="1600" dirty="0" smtClean="0">
                <a:latin typeface="Times New Roman" panose="02020603050405020304" pitchFamily="18" charset="0"/>
                <a:cs typeface="Times New Roman" panose="02020603050405020304" pitchFamily="18" charset="0"/>
              </a:rPr>
              <a:t>he </a:t>
            </a:r>
            <a:r>
              <a:rPr lang="en-US" sz="1600" dirty="0">
                <a:latin typeface="Times New Roman" panose="02020603050405020304" pitchFamily="18" charset="0"/>
                <a:cs typeface="Times New Roman" panose="02020603050405020304" pitchFamily="18" charset="0"/>
              </a:rPr>
              <a:t>transport layer performs the checking for the errors end-to-end to ensure that the packet has arrived correctly.</a:t>
            </a:r>
          </a:p>
        </p:txBody>
      </p:sp>
      <p:sp>
        <p:nvSpPr>
          <p:cNvPr id="6" name="Rectangle 5"/>
          <p:cNvSpPr/>
          <p:nvPr/>
        </p:nvSpPr>
        <p:spPr>
          <a:xfrm>
            <a:off x="4284872" y="2756502"/>
            <a:ext cx="4508491" cy="830997"/>
          </a:xfrm>
          <a:prstGeom prst="rect">
            <a:avLst/>
          </a:prstGeom>
          <a:solidFill>
            <a:schemeClr val="accent2">
              <a:lumMod val="20000"/>
              <a:lumOff val="80000"/>
            </a:schemeClr>
          </a:solidFill>
        </p:spPr>
        <p:txBody>
          <a:bodyPr wrap="square">
            <a:spAutoFit/>
          </a:bodyPr>
          <a:lstStyle/>
          <a:p>
            <a:r>
              <a:rPr lang="en-US" sz="1600" b="1" dirty="0">
                <a:solidFill>
                  <a:srgbClr val="333333"/>
                </a:solidFill>
                <a:latin typeface="Times New Roman" panose="02020603050405020304" pitchFamily="18" charset="0"/>
                <a:cs typeface="Times New Roman" panose="02020603050405020304" pitchFamily="18" charset="0"/>
              </a:rPr>
              <a:t>Sequence </a:t>
            </a:r>
            <a:r>
              <a:rPr lang="en-US" sz="1600" b="1" dirty="0" smtClean="0">
                <a:solidFill>
                  <a:srgbClr val="333333"/>
                </a:solidFill>
                <a:latin typeface="Times New Roman" panose="02020603050405020304" pitchFamily="18" charset="0"/>
                <a:cs typeface="Times New Roman" panose="02020603050405020304" pitchFamily="18" charset="0"/>
              </a:rPr>
              <a:t>Control: </a:t>
            </a:r>
            <a:r>
              <a:rPr lang="en-US" sz="1600" dirty="0" smtClean="0">
                <a:latin typeface="Times New Roman" panose="02020603050405020304" pitchFamily="18" charset="0"/>
                <a:cs typeface="Times New Roman" panose="02020603050405020304" pitchFamily="18" charset="0"/>
              </a:rPr>
              <a:t>On </a:t>
            </a:r>
            <a:r>
              <a:rPr lang="en-US" sz="1600" dirty="0">
                <a:latin typeface="Times New Roman" panose="02020603050405020304" pitchFamily="18" charset="0"/>
                <a:cs typeface="Times New Roman" panose="02020603050405020304" pitchFamily="18" charset="0"/>
              </a:rPr>
              <a:t>the receiving end, it ensures that the various segments of a transmission can be correctly reassembled.</a:t>
            </a:r>
          </a:p>
        </p:txBody>
      </p:sp>
      <p:sp>
        <p:nvSpPr>
          <p:cNvPr id="7" name="Rectangle 6"/>
          <p:cNvSpPr/>
          <p:nvPr/>
        </p:nvSpPr>
        <p:spPr>
          <a:xfrm>
            <a:off x="4284872" y="3750798"/>
            <a:ext cx="4508491" cy="1077218"/>
          </a:xfrm>
          <a:prstGeom prst="rect">
            <a:avLst/>
          </a:prstGeom>
          <a:solidFill>
            <a:schemeClr val="accent1">
              <a:lumMod val="40000"/>
              <a:lumOff val="60000"/>
            </a:schemeClr>
          </a:solidFill>
        </p:spPr>
        <p:txBody>
          <a:bodyPr wrap="square">
            <a:spAutoFit/>
          </a:bodyPr>
          <a:lstStyle/>
          <a:p>
            <a:r>
              <a:rPr lang="en-US" sz="1600" b="1" dirty="0">
                <a:latin typeface="Times New Roman" panose="02020603050405020304" pitchFamily="18" charset="0"/>
                <a:cs typeface="Times New Roman" panose="02020603050405020304" pitchFamily="18" charset="0"/>
              </a:rPr>
              <a:t>Loss </a:t>
            </a:r>
            <a:r>
              <a:rPr lang="en-US" sz="1600" b="1" dirty="0" smtClean="0">
                <a:latin typeface="Times New Roman" panose="02020603050405020304" pitchFamily="18" charset="0"/>
                <a:cs typeface="Times New Roman" panose="02020603050405020304" pitchFamily="18" charset="0"/>
              </a:rPr>
              <a:t>Control: </a:t>
            </a:r>
            <a:r>
              <a:rPr lang="en-US" sz="1600" dirty="0">
                <a:latin typeface="Times New Roman" panose="02020603050405020304" pitchFamily="18" charset="0"/>
                <a:cs typeface="Times New Roman" panose="02020603050405020304" pitchFamily="18" charset="0"/>
              </a:rPr>
              <a:t>The transport layer ensures that all the fragments of a transmission arrive at the </a:t>
            </a:r>
            <a:r>
              <a:rPr lang="en-US" sz="1600" dirty="0" smtClean="0">
                <a:latin typeface="Times New Roman" panose="02020603050405020304" pitchFamily="18" charset="0"/>
                <a:cs typeface="Times New Roman" panose="02020603050405020304" pitchFamily="18" charset="0"/>
              </a:rPr>
              <a:t>destination using the segment numbers given at the sender side</a:t>
            </a:r>
            <a:endParaRPr lang="en-US" sz="1600" dirty="0">
              <a:latin typeface="Times New Roman" panose="02020603050405020304" pitchFamily="18" charset="0"/>
              <a:cs typeface="Times New Roman" panose="02020603050405020304" pitchFamily="18" charset="0"/>
            </a:endParaRPr>
          </a:p>
        </p:txBody>
      </p:sp>
      <p:sp>
        <p:nvSpPr>
          <p:cNvPr id="10" name="Rectangle 9"/>
          <p:cNvSpPr/>
          <p:nvPr/>
        </p:nvSpPr>
        <p:spPr>
          <a:xfrm>
            <a:off x="121579" y="3627688"/>
            <a:ext cx="4065409" cy="1323439"/>
          </a:xfrm>
          <a:prstGeom prst="rect">
            <a:avLst/>
          </a:prstGeom>
          <a:solidFill>
            <a:schemeClr val="accent4">
              <a:lumMod val="40000"/>
              <a:lumOff val="60000"/>
            </a:schemeClr>
          </a:solidFill>
        </p:spPr>
        <p:txBody>
          <a:bodyPr wrap="square">
            <a:spAutoFit/>
          </a:bodyPr>
          <a:lstStyle/>
          <a:p>
            <a:r>
              <a:rPr lang="en-US" sz="1600" b="1" dirty="0">
                <a:solidFill>
                  <a:srgbClr val="333333"/>
                </a:solidFill>
                <a:latin typeface="Times New Roman" panose="02020603050405020304" pitchFamily="18" charset="0"/>
                <a:cs typeface="Times New Roman" panose="02020603050405020304" pitchFamily="18" charset="0"/>
              </a:rPr>
              <a:t>Duplication </a:t>
            </a:r>
            <a:r>
              <a:rPr lang="en-US" sz="1600" b="1" dirty="0" smtClean="0">
                <a:solidFill>
                  <a:srgbClr val="333333"/>
                </a:solidFill>
                <a:latin typeface="Times New Roman" panose="02020603050405020304" pitchFamily="18" charset="0"/>
                <a:cs typeface="Times New Roman" panose="02020603050405020304" pitchFamily="18" charset="0"/>
              </a:rPr>
              <a:t>Control: </a:t>
            </a:r>
            <a:r>
              <a:rPr lang="en-US" sz="1600" dirty="0">
                <a:latin typeface="Times New Roman" panose="02020603050405020304" pitchFamily="18" charset="0"/>
                <a:cs typeface="Times New Roman" panose="02020603050405020304" pitchFamily="18" charset="0"/>
              </a:rPr>
              <a:t>The transport layer guarantees that no duplicate data arrive at the destination. Sequence numbers </a:t>
            </a:r>
            <a:r>
              <a:rPr lang="en-US" sz="1600" dirty="0" smtClean="0">
                <a:latin typeface="Times New Roman" panose="02020603050405020304" pitchFamily="18" charset="0"/>
                <a:cs typeface="Times New Roman" panose="02020603050405020304" pitchFamily="18" charset="0"/>
              </a:rPr>
              <a:t>allow </a:t>
            </a:r>
            <a:r>
              <a:rPr lang="en-US" sz="1600" dirty="0">
                <a:latin typeface="Times New Roman" panose="02020603050405020304" pitchFamily="18" charset="0"/>
                <a:cs typeface="Times New Roman" panose="02020603050405020304" pitchFamily="18" charset="0"/>
              </a:rPr>
              <a:t>the receiver to identify and discard duplicate segments.</a:t>
            </a:r>
          </a:p>
        </p:txBody>
      </p:sp>
      <p:pic>
        <p:nvPicPr>
          <p:cNvPr id="15" name="Picture 14"/>
          <p:cNvPicPr>
            <a:picLocks noChangeAspect="1"/>
          </p:cNvPicPr>
          <p:nvPr/>
        </p:nvPicPr>
        <p:blipFill rotWithShape="1">
          <a:blip r:embed="rId4"/>
          <a:srcRect t="49676"/>
          <a:stretch/>
        </p:blipFill>
        <p:spPr>
          <a:xfrm>
            <a:off x="286019" y="2307494"/>
            <a:ext cx="3620755" cy="1058667"/>
          </a:xfrm>
          <a:prstGeom prst="rect">
            <a:avLst/>
          </a:prstGeom>
        </p:spPr>
      </p:pic>
    </p:spTree>
    <p:extLst>
      <p:ext uri="{BB962C8B-B14F-4D97-AF65-F5344CB8AC3E}">
        <p14:creationId xmlns:p14="http://schemas.microsoft.com/office/powerpoint/2010/main" val="412032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30" name="Google Shape;230;p33"/>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13</a:t>
            </a:fld>
            <a:endParaRPr sz="1100"/>
          </a:p>
        </p:txBody>
      </p:sp>
      <p:sp>
        <p:nvSpPr>
          <p:cNvPr id="227" name="Google Shape;227;p33"/>
          <p:cNvSpPr txBox="1">
            <a:spLocks noGrp="1"/>
          </p:cNvSpPr>
          <p:nvPr>
            <p:ph type="title" idx="4294967295"/>
          </p:nvPr>
        </p:nvSpPr>
        <p:spPr>
          <a:xfrm>
            <a:off x="776896" y="0"/>
            <a:ext cx="7452704" cy="453762"/>
          </a:xfrm>
          <a:prstGeom prst="rect">
            <a:avLst/>
          </a:prstGeom>
          <a:noFill/>
          <a:ln>
            <a:noFill/>
          </a:ln>
        </p:spPr>
        <p:txBody>
          <a:bodyPr spcFirstLastPara="1" wrap="square" lIns="68575" tIns="34275" rIns="68575" bIns="34275" anchor="ctr" anchorCtr="0">
            <a:normAutofit/>
          </a:bodyPr>
          <a:lstStyle/>
          <a:p>
            <a:pPr algn="ctr" fontAlgn="base"/>
            <a:r>
              <a:rPr lang="en-US" sz="2800" dirty="0">
                <a:solidFill>
                  <a:srgbClr val="273239"/>
                </a:solidFill>
                <a:latin typeface="Times New Roman" panose="02020603050405020304" pitchFamily="18" charset="0"/>
                <a:cs typeface="Times New Roman" panose="02020603050405020304" pitchFamily="18" charset="0"/>
              </a:rPr>
              <a:t>Responsibilities of a Transport Layer</a:t>
            </a:r>
          </a:p>
        </p:txBody>
      </p:sp>
      <p:pic>
        <p:nvPicPr>
          <p:cNvPr id="11" name="Google Shape;197;p30"/>
          <p:cNvPicPr preferRelativeResize="0"/>
          <p:nvPr/>
        </p:nvPicPr>
        <p:blipFill rotWithShape="1">
          <a:blip r:embed="rId3">
            <a:alphaModFix/>
          </a:blip>
          <a:srcRect/>
          <a:stretch/>
        </p:blipFill>
        <p:spPr>
          <a:xfrm>
            <a:off x="41822" y="19520"/>
            <a:ext cx="666322" cy="702655"/>
          </a:xfrm>
          <a:prstGeom prst="rect">
            <a:avLst/>
          </a:prstGeom>
          <a:noFill/>
          <a:ln>
            <a:noFill/>
          </a:ln>
        </p:spPr>
      </p:pic>
      <p:sp>
        <p:nvSpPr>
          <p:cNvPr id="3" name="Rectangle 2"/>
          <p:cNvSpPr/>
          <p:nvPr/>
        </p:nvSpPr>
        <p:spPr>
          <a:xfrm>
            <a:off x="611891" y="791427"/>
            <a:ext cx="7410779" cy="3831818"/>
          </a:xfrm>
          <a:prstGeom prst="rect">
            <a:avLst/>
          </a:prstGeom>
        </p:spPr>
        <p:txBody>
          <a:bodyPr wrap="square">
            <a:spAutoFit/>
          </a:bodyPr>
          <a:lstStyle/>
          <a:p>
            <a:pPr algn="just" fontAlgn="base">
              <a:lnSpc>
                <a:spcPct val="150000"/>
              </a:lnSpc>
            </a:pPr>
            <a:r>
              <a:rPr lang="en-US" sz="1800" b="1" dirty="0">
                <a:solidFill>
                  <a:srgbClr val="273239"/>
                </a:solidFill>
                <a:latin typeface="Times New Roman" panose="02020603050405020304" pitchFamily="18" charset="0"/>
                <a:cs typeface="Times New Roman" panose="02020603050405020304" pitchFamily="18" charset="0"/>
              </a:rPr>
              <a:t>Flow </a:t>
            </a:r>
            <a:r>
              <a:rPr lang="en-US" sz="1800" b="1" dirty="0" smtClean="0">
                <a:solidFill>
                  <a:srgbClr val="273239"/>
                </a:solidFill>
                <a:latin typeface="Times New Roman" panose="02020603050405020304" pitchFamily="18" charset="0"/>
                <a:cs typeface="Times New Roman" panose="02020603050405020304" pitchFamily="18" charset="0"/>
              </a:rPr>
              <a:t>Control:</a:t>
            </a:r>
          </a:p>
          <a:p>
            <a:pPr marL="285750" indent="-285750" algn="just" fontAlgn="base">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transport layer provides a flow control mechanism between the adjacent layers of the TCP/IP model. </a:t>
            </a:r>
            <a:endParaRPr lang="en-US" sz="1800" dirty="0" smtClean="0">
              <a:latin typeface="Times New Roman" panose="02020603050405020304" pitchFamily="18" charset="0"/>
              <a:cs typeface="Times New Roman" panose="02020603050405020304" pitchFamily="18" charset="0"/>
            </a:endParaRPr>
          </a:p>
          <a:p>
            <a:pPr marL="285750" indent="-285750" algn="just" fontAlgn="base">
              <a:lnSpc>
                <a:spcPct val="150000"/>
              </a:lnSpc>
              <a:buFont typeface="Arial" panose="020B0604020202020204" pitchFamily="34" charset="0"/>
              <a:buChar char="•"/>
            </a:pPr>
            <a:r>
              <a:rPr lang="en-US" sz="1800" dirty="0" smtClean="0">
                <a:latin typeface="Times New Roman" panose="02020603050405020304" pitchFamily="18" charset="0"/>
                <a:cs typeface="Times New Roman" panose="02020603050405020304" pitchFamily="18" charset="0"/>
              </a:rPr>
              <a:t>TCP </a:t>
            </a:r>
            <a:r>
              <a:rPr lang="en-US" sz="1800" dirty="0">
                <a:latin typeface="Times New Roman" panose="02020603050405020304" pitchFamily="18" charset="0"/>
                <a:cs typeface="Times New Roman" panose="02020603050405020304" pitchFamily="18" charset="0"/>
              </a:rPr>
              <a:t>also prevents data loss due to a fast sender and slow receiver by imposing some flow control techniques. </a:t>
            </a:r>
            <a:endParaRPr lang="en-US" sz="1800" dirty="0" smtClean="0">
              <a:latin typeface="Times New Roman" panose="02020603050405020304" pitchFamily="18" charset="0"/>
              <a:cs typeface="Times New Roman" panose="02020603050405020304" pitchFamily="18" charset="0"/>
            </a:endParaRPr>
          </a:p>
          <a:p>
            <a:pPr marL="285750" indent="-285750" algn="just" fontAlgn="base">
              <a:lnSpc>
                <a:spcPct val="150000"/>
              </a:lnSpc>
              <a:buFont typeface="Arial" panose="020B0604020202020204" pitchFamily="34" charset="0"/>
              <a:buChar char="•"/>
            </a:pPr>
            <a:r>
              <a:rPr lang="en-US" sz="1800" dirty="0" smtClean="0">
                <a:latin typeface="Times New Roman" panose="02020603050405020304" pitchFamily="18" charset="0"/>
                <a:cs typeface="Times New Roman" panose="02020603050405020304" pitchFamily="18" charset="0"/>
              </a:rPr>
              <a:t>It </a:t>
            </a:r>
            <a:r>
              <a:rPr lang="en-US" sz="1800" dirty="0">
                <a:latin typeface="Times New Roman" panose="02020603050405020304" pitchFamily="18" charset="0"/>
                <a:cs typeface="Times New Roman" panose="02020603050405020304" pitchFamily="18" charset="0"/>
              </a:rPr>
              <a:t>uses the method of sliding window protocol which is accomplished by the receiver by sending a window back to the sender informing the size of data it can receive</a:t>
            </a:r>
            <a:r>
              <a:rPr lang="en-US" sz="1800" dirty="0" smtClean="0">
                <a:latin typeface="Times New Roman" panose="02020603050405020304" pitchFamily="18" charset="0"/>
                <a:cs typeface="Times New Roman" panose="02020603050405020304" pitchFamily="18" charset="0"/>
              </a:rPr>
              <a:t>.</a:t>
            </a:r>
          </a:p>
          <a:p>
            <a:pPr marL="285750" indent="-285750" algn="just" fontAlgn="base">
              <a:lnSpc>
                <a:spcPct val="150000"/>
              </a:lnSpc>
              <a:buFont typeface="Arial" panose="020B0604020202020204" pitchFamily="34" charset="0"/>
              <a:buChar char="•"/>
            </a:pPr>
            <a:r>
              <a:rPr lang="en-US" sz="1800" dirty="0" smtClean="0">
                <a:latin typeface="Times New Roman" panose="02020603050405020304" pitchFamily="18" charset="0"/>
                <a:cs typeface="Times New Roman" panose="02020603050405020304" pitchFamily="18" charset="0"/>
              </a:rPr>
              <a:t>Sliding </a:t>
            </a:r>
            <a:r>
              <a:rPr lang="en-US" sz="1800" dirty="0">
                <a:latin typeface="Times New Roman" panose="02020603050405020304" pitchFamily="18" charset="0"/>
                <a:cs typeface="Times New Roman" panose="02020603050405020304" pitchFamily="18" charset="0"/>
              </a:rPr>
              <a:t>window protocol is byte oriented rather than frame oriented.</a:t>
            </a:r>
          </a:p>
        </p:txBody>
      </p:sp>
    </p:spTree>
    <p:extLst>
      <p:ext uri="{BB962C8B-B14F-4D97-AF65-F5344CB8AC3E}">
        <p14:creationId xmlns:p14="http://schemas.microsoft.com/office/powerpoint/2010/main" val="31583056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8" name="Google Shape;248;p35"/>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14</a:t>
            </a:fld>
            <a:endParaRPr sz="1100" dirty="0"/>
          </a:p>
        </p:txBody>
      </p:sp>
      <p:sp>
        <p:nvSpPr>
          <p:cNvPr id="245" name="Google Shape;245;p35"/>
          <p:cNvSpPr txBox="1">
            <a:spLocks noGrp="1"/>
          </p:cNvSpPr>
          <p:nvPr>
            <p:ph type="title" idx="4294967295"/>
          </p:nvPr>
        </p:nvSpPr>
        <p:spPr>
          <a:xfrm>
            <a:off x="0" y="-15862"/>
            <a:ext cx="8229600" cy="693737"/>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Clr>
                <a:schemeClr val="dk1"/>
              </a:buClr>
              <a:buSzPts val="3000"/>
              <a:buFont typeface="Times New Roman"/>
              <a:buNone/>
            </a:pPr>
            <a:r>
              <a:rPr lang="en" sz="3200" dirty="0">
                <a:latin typeface="Times New Roman"/>
                <a:ea typeface="Times New Roman"/>
                <a:cs typeface="Times New Roman"/>
                <a:sym typeface="Times New Roman"/>
              </a:rPr>
              <a:t>Transport Primitives</a:t>
            </a:r>
            <a:endParaRPr sz="3200" dirty="0">
              <a:latin typeface="Times New Roman"/>
              <a:ea typeface="Times New Roman"/>
              <a:cs typeface="Times New Roman"/>
              <a:sym typeface="Times New Roman"/>
            </a:endParaRPr>
          </a:p>
        </p:txBody>
      </p:sp>
      <p:pic>
        <p:nvPicPr>
          <p:cNvPr id="251" name="Google Shape;251;p35"/>
          <p:cNvPicPr preferRelativeResize="0"/>
          <p:nvPr/>
        </p:nvPicPr>
        <p:blipFill rotWithShape="1">
          <a:blip r:embed="rId3">
            <a:alphaModFix/>
          </a:blip>
          <a:srcRect/>
          <a:stretch/>
        </p:blipFill>
        <p:spPr>
          <a:xfrm>
            <a:off x="4790291" y="789079"/>
            <a:ext cx="4144907" cy="3860559"/>
          </a:xfrm>
          <a:prstGeom prst="rect">
            <a:avLst/>
          </a:prstGeom>
          <a:noFill/>
          <a:ln>
            <a:noFill/>
          </a:ln>
        </p:spPr>
      </p:pic>
      <p:sp>
        <p:nvSpPr>
          <p:cNvPr id="9" name="Google Shape;249;p35"/>
          <p:cNvSpPr txBox="1"/>
          <p:nvPr/>
        </p:nvSpPr>
        <p:spPr>
          <a:xfrm>
            <a:off x="432987" y="655681"/>
            <a:ext cx="4051305" cy="4280703"/>
          </a:xfrm>
          <a:prstGeom prst="rect">
            <a:avLst/>
          </a:prstGeom>
          <a:solidFill>
            <a:schemeClr val="accent4">
              <a:lumMod val="20000"/>
              <a:lumOff val="80000"/>
            </a:schemeClr>
          </a:solidFill>
          <a:ln>
            <a:noFill/>
          </a:ln>
        </p:spPr>
        <p:txBody>
          <a:bodyPr spcFirstLastPara="1" wrap="square" lIns="68575" tIns="34275" rIns="68575" bIns="34275" anchor="t" anchorCtr="0">
            <a:noAutofit/>
          </a:bodyPr>
          <a:lstStyle/>
          <a:p>
            <a:pPr marR="0" lvl="0" algn="just" rtl="0">
              <a:lnSpc>
                <a:spcPct val="110000"/>
              </a:lnSpc>
              <a:spcAft>
                <a:spcPts val="0"/>
              </a:spcAft>
              <a:buClr>
                <a:srgbClr val="CC0000"/>
              </a:buClr>
              <a:buSzPts val="1800"/>
            </a:pPr>
            <a:r>
              <a:rPr lang="en" sz="2000" b="1" i="0" u="none" strike="noStrike" cap="none" dirty="0">
                <a:solidFill>
                  <a:srgbClr val="C00000"/>
                </a:solidFill>
                <a:latin typeface="Times New Roman"/>
                <a:ea typeface="Times New Roman"/>
                <a:cs typeface="Times New Roman"/>
                <a:sym typeface="Times New Roman"/>
              </a:rPr>
              <a:t>Transport entity -</a:t>
            </a:r>
            <a:endParaRPr sz="2000" b="1" i="0" u="none" strike="noStrike" cap="none" dirty="0">
              <a:solidFill>
                <a:srgbClr val="000066"/>
              </a:solidFill>
              <a:latin typeface="Times New Roman"/>
              <a:ea typeface="Times New Roman"/>
              <a:cs typeface="Times New Roman"/>
              <a:sym typeface="Times New Roman"/>
            </a:endParaRPr>
          </a:p>
          <a:p>
            <a:pPr marR="0" lvl="0" algn="just" rtl="0">
              <a:lnSpc>
                <a:spcPct val="110000"/>
              </a:lnSpc>
              <a:spcAft>
                <a:spcPts val="0"/>
              </a:spcAft>
              <a:buClr>
                <a:srgbClr val="CC0000"/>
              </a:buClr>
              <a:buSzPts val="1800"/>
              <a:buFont typeface="Wingdings" panose="05000000000000000000" pitchFamily="2" charset="2"/>
              <a:buChar char="Ø"/>
            </a:pPr>
            <a:r>
              <a:rPr lang="en" sz="2000" i="0" u="none" strike="noStrike" cap="none" dirty="0">
                <a:solidFill>
                  <a:srgbClr val="000066"/>
                </a:solidFill>
                <a:latin typeface="Times New Roman"/>
                <a:ea typeface="Times New Roman"/>
                <a:cs typeface="Times New Roman"/>
                <a:sym typeface="Times New Roman"/>
              </a:rPr>
              <a:t>The (logical) relationship of the network, transport, and application </a:t>
            </a:r>
            <a:r>
              <a:rPr lang="en" sz="2000" i="0" u="none" strike="noStrike" cap="none" dirty="0" smtClean="0">
                <a:solidFill>
                  <a:srgbClr val="000066"/>
                </a:solidFill>
                <a:latin typeface="Times New Roman"/>
                <a:ea typeface="Times New Roman"/>
                <a:cs typeface="Times New Roman"/>
                <a:sym typeface="Times New Roman"/>
              </a:rPr>
              <a:t>layers</a:t>
            </a:r>
          </a:p>
          <a:p>
            <a:pPr marR="0" lvl="0" algn="just" rtl="0">
              <a:lnSpc>
                <a:spcPct val="110000"/>
              </a:lnSpc>
              <a:spcAft>
                <a:spcPts val="0"/>
              </a:spcAft>
              <a:buClr>
                <a:srgbClr val="CC0000"/>
              </a:buClr>
              <a:buSzPts val="1800"/>
              <a:buFont typeface="Wingdings" panose="05000000000000000000" pitchFamily="2" charset="2"/>
              <a:buChar char="Ø"/>
            </a:pPr>
            <a:endParaRPr sz="2000" dirty="0">
              <a:latin typeface="Times New Roman"/>
              <a:ea typeface="Times New Roman"/>
              <a:cs typeface="Times New Roman"/>
              <a:sym typeface="Times New Roman"/>
            </a:endParaRPr>
          </a:p>
          <a:p>
            <a:pPr marR="0" lvl="0" algn="just" rtl="0">
              <a:lnSpc>
                <a:spcPct val="110000"/>
              </a:lnSpc>
              <a:spcAft>
                <a:spcPts val="0"/>
              </a:spcAft>
              <a:buClr>
                <a:srgbClr val="CC0000"/>
              </a:buClr>
              <a:buSzPts val="1800"/>
              <a:buFont typeface="Wingdings" panose="05000000000000000000" pitchFamily="2" charset="2"/>
              <a:buChar char="Ø"/>
            </a:pPr>
            <a:r>
              <a:rPr lang="en" sz="2000" i="0" u="none" strike="noStrike" cap="none" dirty="0">
                <a:solidFill>
                  <a:srgbClr val="000066"/>
                </a:solidFill>
                <a:latin typeface="Times New Roman"/>
                <a:ea typeface="Times New Roman"/>
                <a:cs typeface="Times New Roman"/>
                <a:sym typeface="Times New Roman"/>
              </a:rPr>
              <a:t>On the sending side, the transport layer converts the application-layer messages it receives from a sending application process into transport-layer packets, known as transport-layer </a:t>
            </a:r>
            <a:r>
              <a:rPr lang="en" sz="2800" b="1" i="0" u="none" strike="noStrike" cap="none" dirty="0">
                <a:solidFill>
                  <a:srgbClr val="C00000"/>
                </a:solidFill>
                <a:latin typeface="Times New Roman"/>
                <a:ea typeface="Times New Roman"/>
                <a:cs typeface="Times New Roman"/>
                <a:sym typeface="Times New Roman"/>
              </a:rPr>
              <a:t>segments</a:t>
            </a:r>
            <a:r>
              <a:rPr lang="en" sz="2000" i="0" u="none" strike="noStrike" cap="none" dirty="0">
                <a:solidFill>
                  <a:srgbClr val="000066"/>
                </a:solidFill>
                <a:latin typeface="Times New Roman"/>
                <a:ea typeface="Times New Roman"/>
                <a:cs typeface="Times New Roman"/>
                <a:sym typeface="Times New Roman"/>
              </a:rPr>
              <a:t> in Internet terminology.</a:t>
            </a:r>
            <a:endParaRPr sz="2000" i="0" u="none" strike="noStrike" cap="none" dirty="0">
              <a:solidFill>
                <a:srgbClr val="000066"/>
              </a:solidFill>
              <a:latin typeface="Times New Roman"/>
              <a:ea typeface="Times New Roman"/>
              <a:cs typeface="Times New Roman"/>
              <a:sym typeface="Times New Roman"/>
            </a:endParaRPr>
          </a:p>
        </p:txBody>
      </p:sp>
      <p:pic>
        <p:nvPicPr>
          <p:cNvPr id="14" name="Google Shape;197;p30"/>
          <p:cNvPicPr preferRelativeResize="0"/>
          <p:nvPr/>
        </p:nvPicPr>
        <p:blipFill rotWithShape="1">
          <a:blip r:embed="rId4">
            <a:alphaModFix/>
          </a:blip>
          <a:srcRect/>
          <a:stretch/>
        </p:blipFill>
        <p:spPr>
          <a:xfrm>
            <a:off x="41822" y="47021"/>
            <a:ext cx="697164" cy="630854"/>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8" name="Google Shape;258;p36"/>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15</a:t>
            </a:fld>
            <a:endParaRPr sz="1100"/>
          </a:p>
        </p:txBody>
      </p:sp>
      <p:sp>
        <p:nvSpPr>
          <p:cNvPr id="262" name="Google Shape;262;p36"/>
          <p:cNvSpPr txBox="1">
            <a:spLocks noGrp="1"/>
          </p:cNvSpPr>
          <p:nvPr>
            <p:ph type="title" idx="4294967295"/>
          </p:nvPr>
        </p:nvSpPr>
        <p:spPr>
          <a:xfrm>
            <a:off x="0" y="36513"/>
            <a:ext cx="8229600" cy="66675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Clr>
                <a:schemeClr val="dk1"/>
              </a:buClr>
              <a:buSzPts val="3000"/>
              <a:buFont typeface="Times New Roman"/>
              <a:buNone/>
            </a:pPr>
            <a:r>
              <a:rPr lang="en" sz="2800" dirty="0">
                <a:latin typeface="Times New Roman"/>
                <a:ea typeface="Times New Roman"/>
                <a:cs typeface="Times New Roman"/>
                <a:sym typeface="Times New Roman"/>
              </a:rPr>
              <a:t>Transport Primitives</a:t>
            </a:r>
            <a:endParaRPr sz="2800" dirty="0">
              <a:latin typeface="Times New Roman"/>
              <a:ea typeface="Times New Roman"/>
              <a:cs typeface="Times New Roman"/>
              <a:sym typeface="Times New Roman"/>
            </a:endParaRPr>
          </a:p>
        </p:txBody>
      </p:sp>
      <p:sp>
        <p:nvSpPr>
          <p:cNvPr id="259" name="Google Shape;259;p36"/>
          <p:cNvSpPr txBox="1"/>
          <p:nvPr/>
        </p:nvSpPr>
        <p:spPr>
          <a:xfrm>
            <a:off x="687518" y="683416"/>
            <a:ext cx="8572499" cy="1085849"/>
          </a:xfrm>
          <a:prstGeom prst="rect">
            <a:avLst/>
          </a:prstGeom>
          <a:noFill/>
          <a:ln>
            <a:noFill/>
          </a:ln>
        </p:spPr>
        <p:txBody>
          <a:bodyPr spcFirstLastPara="1" wrap="square" lIns="68575" tIns="34275" rIns="68575" bIns="34275" anchor="t" anchorCtr="0">
            <a:noAutofit/>
          </a:bodyPr>
          <a:lstStyle/>
          <a:p>
            <a:pPr marL="412750" marR="0" lvl="0" indent="-342900" algn="l" rtl="0">
              <a:lnSpc>
                <a:spcPct val="80000"/>
              </a:lnSpc>
              <a:spcBef>
                <a:spcPts val="0"/>
              </a:spcBef>
              <a:spcAft>
                <a:spcPts val="0"/>
              </a:spcAft>
              <a:buClr>
                <a:srgbClr val="CC0000"/>
              </a:buClr>
              <a:buSzPts val="1700"/>
              <a:buFont typeface="Wingdings" panose="05000000000000000000" pitchFamily="2" charset="2"/>
              <a:buChar char="Ø"/>
            </a:pPr>
            <a:r>
              <a:rPr lang="en" sz="2400" b="1" i="0" u="none" strike="noStrike" cap="none" dirty="0">
                <a:solidFill>
                  <a:srgbClr val="000066"/>
                </a:solidFill>
                <a:latin typeface="Times New Roman" panose="02020603050405020304" pitchFamily="18" charset="0"/>
                <a:ea typeface="Calibri"/>
                <a:cs typeface="Times New Roman" panose="02020603050405020304" pitchFamily="18" charset="0"/>
                <a:sym typeface="Calibri"/>
              </a:rPr>
              <a:t>a </a:t>
            </a:r>
            <a:r>
              <a:rPr lang="en" sz="2400" b="1" i="0" u="none" strike="noStrike" cap="none" dirty="0">
                <a:solidFill>
                  <a:srgbClr val="C00000"/>
                </a:solidFill>
                <a:latin typeface="Times New Roman" panose="02020603050405020304" pitchFamily="18" charset="0"/>
                <a:ea typeface="Calibri"/>
                <a:cs typeface="Times New Roman" panose="02020603050405020304" pitchFamily="18" charset="0"/>
                <a:sym typeface="Calibri"/>
              </a:rPr>
              <a:t>segments</a:t>
            </a:r>
            <a:r>
              <a:rPr lang="en" sz="2400" b="1" i="0" u="none" strike="noStrike" cap="none" dirty="0">
                <a:solidFill>
                  <a:srgbClr val="000066"/>
                </a:solidFill>
                <a:latin typeface="Times New Roman" panose="02020603050405020304" pitchFamily="18" charset="0"/>
                <a:ea typeface="Calibri"/>
                <a:cs typeface="Times New Roman" panose="02020603050405020304" pitchFamily="18" charset="0"/>
                <a:sym typeface="Calibri"/>
              </a:rPr>
              <a:t>.</a:t>
            </a:r>
            <a:endParaRPr sz="1600" dirty="0">
              <a:latin typeface="Times New Roman" panose="02020603050405020304" pitchFamily="18" charset="0"/>
              <a:cs typeface="Times New Roman" panose="02020603050405020304" pitchFamily="18" charset="0"/>
            </a:endParaRPr>
          </a:p>
          <a:p>
            <a:pPr marL="412750" marR="0" lvl="0" indent="-342900" algn="l" rtl="0">
              <a:lnSpc>
                <a:spcPct val="80000"/>
              </a:lnSpc>
              <a:spcBef>
                <a:spcPts val="900"/>
              </a:spcBef>
              <a:spcAft>
                <a:spcPts val="0"/>
              </a:spcAft>
              <a:buClr>
                <a:srgbClr val="CC0000"/>
              </a:buClr>
              <a:buSzPts val="1700"/>
              <a:buFont typeface="Wingdings" panose="05000000000000000000" pitchFamily="2" charset="2"/>
              <a:buChar char="Ø"/>
            </a:pPr>
            <a:r>
              <a:rPr lang="en" sz="2400" b="1" i="0" u="none" strike="noStrike" cap="none" dirty="0">
                <a:solidFill>
                  <a:srgbClr val="000066"/>
                </a:solidFill>
                <a:latin typeface="Times New Roman" panose="02020603050405020304" pitchFamily="18" charset="0"/>
                <a:ea typeface="Calibri"/>
                <a:cs typeface="Times New Roman" panose="02020603050405020304" pitchFamily="18" charset="0"/>
                <a:sym typeface="Calibri"/>
              </a:rPr>
              <a:t>a </a:t>
            </a:r>
            <a:r>
              <a:rPr lang="en" sz="2400" b="1" i="0" u="none" strike="noStrike" cap="none" dirty="0">
                <a:solidFill>
                  <a:srgbClr val="C00000"/>
                </a:solidFill>
                <a:latin typeface="Times New Roman" panose="02020603050405020304" pitchFamily="18" charset="0"/>
                <a:ea typeface="Calibri"/>
                <a:cs typeface="Times New Roman" panose="02020603050405020304" pitchFamily="18" charset="0"/>
                <a:sym typeface="Calibri"/>
              </a:rPr>
              <a:t>transport-layer header</a:t>
            </a:r>
            <a:r>
              <a:rPr lang="en" sz="2400" b="1" i="0" u="none" strike="noStrike" cap="none" dirty="0">
                <a:solidFill>
                  <a:srgbClr val="000066"/>
                </a:solidFill>
                <a:latin typeface="Times New Roman" panose="02020603050405020304" pitchFamily="18" charset="0"/>
                <a:ea typeface="Calibri"/>
                <a:cs typeface="Times New Roman" panose="02020603050405020304" pitchFamily="18" charset="0"/>
                <a:sym typeface="Calibri"/>
              </a:rPr>
              <a:t>.</a:t>
            </a:r>
            <a:endParaRPr sz="1600" dirty="0">
              <a:latin typeface="Times New Roman" panose="02020603050405020304" pitchFamily="18" charset="0"/>
              <a:cs typeface="Times New Roman" panose="02020603050405020304" pitchFamily="18" charset="0"/>
            </a:endParaRPr>
          </a:p>
          <a:p>
            <a:pPr marL="412750" marR="0" lvl="0" indent="-342900" algn="l" rtl="0">
              <a:lnSpc>
                <a:spcPct val="80000"/>
              </a:lnSpc>
              <a:spcBef>
                <a:spcPts val="900"/>
              </a:spcBef>
              <a:spcAft>
                <a:spcPts val="0"/>
              </a:spcAft>
              <a:buClr>
                <a:srgbClr val="CC0000"/>
              </a:buClr>
              <a:buSzPts val="1700"/>
              <a:buFont typeface="Wingdings" panose="05000000000000000000" pitchFamily="2" charset="2"/>
              <a:buChar char="Ø"/>
            </a:pPr>
            <a:r>
              <a:rPr lang="en" sz="2400" b="1" i="0" u="none" strike="noStrike" cap="none" dirty="0">
                <a:solidFill>
                  <a:srgbClr val="000066"/>
                </a:solidFill>
                <a:latin typeface="Times New Roman" panose="02020603050405020304" pitchFamily="18" charset="0"/>
                <a:ea typeface="Calibri"/>
                <a:cs typeface="Times New Roman" panose="02020603050405020304" pitchFamily="18" charset="0"/>
                <a:sym typeface="Calibri"/>
              </a:rPr>
              <a:t>a </a:t>
            </a:r>
            <a:r>
              <a:rPr lang="en" sz="2400" b="1" i="0" u="none" strike="noStrike" cap="none" dirty="0">
                <a:solidFill>
                  <a:srgbClr val="C00000"/>
                </a:solidFill>
                <a:latin typeface="Times New Roman" panose="02020603050405020304" pitchFamily="18" charset="0"/>
                <a:ea typeface="Calibri"/>
                <a:cs typeface="Times New Roman" panose="02020603050405020304" pitchFamily="18" charset="0"/>
                <a:sym typeface="Calibri"/>
              </a:rPr>
              <a:t>network-layer packet (a datagram)</a:t>
            </a:r>
            <a:r>
              <a:rPr lang="en" sz="2400" b="1" i="0" u="none" strike="noStrike" cap="none" dirty="0">
                <a:solidFill>
                  <a:srgbClr val="000066"/>
                </a:solidFill>
                <a:latin typeface="Times New Roman" panose="02020603050405020304" pitchFamily="18" charset="0"/>
                <a:ea typeface="Calibri"/>
                <a:cs typeface="Times New Roman" panose="02020603050405020304" pitchFamily="18" charset="0"/>
                <a:sym typeface="Calibri"/>
              </a:rPr>
              <a:t>.</a:t>
            </a:r>
            <a:endParaRPr sz="1600" dirty="0">
              <a:latin typeface="Times New Roman" panose="02020603050405020304" pitchFamily="18" charset="0"/>
              <a:cs typeface="Times New Roman" panose="02020603050405020304" pitchFamily="18" charset="0"/>
            </a:endParaRPr>
          </a:p>
        </p:txBody>
      </p:sp>
      <p:pic>
        <p:nvPicPr>
          <p:cNvPr id="261" name="Google Shape;261;p36"/>
          <p:cNvPicPr preferRelativeResize="0"/>
          <p:nvPr/>
        </p:nvPicPr>
        <p:blipFill rotWithShape="1">
          <a:blip r:embed="rId3">
            <a:alphaModFix/>
          </a:blip>
          <a:srcRect/>
          <a:stretch/>
        </p:blipFill>
        <p:spPr>
          <a:xfrm>
            <a:off x="817959" y="2296714"/>
            <a:ext cx="7508081" cy="1943100"/>
          </a:xfrm>
          <a:prstGeom prst="rect">
            <a:avLst/>
          </a:prstGeom>
          <a:noFill/>
          <a:ln>
            <a:noFill/>
          </a:ln>
        </p:spPr>
      </p:pic>
      <p:pic>
        <p:nvPicPr>
          <p:cNvPr id="13" name="Google Shape;197;p30"/>
          <p:cNvPicPr preferRelativeResize="0"/>
          <p:nvPr/>
        </p:nvPicPr>
        <p:blipFill rotWithShape="1">
          <a:blip r:embed="rId4">
            <a:alphaModFix/>
          </a:blip>
          <a:srcRect/>
          <a:stretch/>
        </p:blipFill>
        <p:spPr>
          <a:xfrm>
            <a:off x="41821" y="47021"/>
            <a:ext cx="645697" cy="656242"/>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8" name="Google Shape;278;p38"/>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16</a:t>
            </a:fld>
            <a:endParaRPr sz="1100"/>
          </a:p>
        </p:txBody>
      </p:sp>
      <p:sp>
        <p:nvSpPr>
          <p:cNvPr id="282" name="Google Shape;282;p38"/>
          <p:cNvSpPr txBox="1">
            <a:spLocks noGrp="1"/>
          </p:cNvSpPr>
          <p:nvPr>
            <p:ph type="title" idx="4294967295"/>
          </p:nvPr>
        </p:nvSpPr>
        <p:spPr>
          <a:xfrm>
            <a:off x="727899" y="47021"/>
            <a:ext cx="8229600" cy="477837"/>
          </a:xfrm>
          <a:prstGeom prst="rect">
            <a:avLst/>
          </a:prstGeom>
          <a:noFill/>
          <a:ln>
            <a:noFill/>
          </a:ln>
        </p:spPr>
        <p:txBody>
          <a:bodyPr spcFirstLastPara="1" wrap="square" lIns="68575" tIns="34275" rIns="68575" bIns="34275" anchor="ctr" anchorCtr="0">
            <a:normAutofit fontScale="90000"/>
          </a:bodyPr>
          <a:lstStyle/>
          <a:p>
            <a:pPr marL="0" lvl="0" indent="0" algn="ctr" rtl="0">
              <a:spcBef>
                <a:spcPts val="0"/>
              </a:spcBef>
              <a:spcAft>
                <a:spcPts val="0"/>
              </a:spcAft>
              <a:buClr>
                <a:schemeClr val="dk1"/>
              </a:buClr>
              <a:buSzPts val="3000"/>
              <a:buFont typeface="Times New Roman"/>
              <a:buNone/>
            </a:pPr>
            <a:r>
              <a:rPr lang="en" sz="3200" dirty="0">
                <a:latin typeface="Times New Roman"/>
                <a:ea typeface="Times New Roman"/>
                <a:cs typeface="Times New Roman"/>
                <a:sym typeface="Times New Roman"/>
              </a:rPr>
              <a:t>Transport Primitives</a:t>
            </a:r>
            <a:endParaRPr sz="3200" dirty="0">
              <a:latin typeface="Times New Roman"/>
              <a:ea typeface="Times New Roman"/>
              <a:cs typeface="Times New Roman"/>
              <a:sym typeface="Times New Roman"/>
            </a:endParaRPr>
          </a:p>
        </p:txBody>
      </p:sp>
      <p:pic>
        <p:nvPicPr>
          <p:cNvPr id="281" name="Google Shape;281;p38"/>
          <p:cNvPicPr preferRelativeResize="0"/>
          <p:nvPr/>
        </p:nvPicPr>
        <p:blipFill rotWithShape="1">
          <a:blip r:embed="rId3">
            <a:alphaModFix/>
          </a:blip>
          <a:srcRect/>
          <a:stretch/>
        </p:blipFill>
        <p:spPr>
          <a:xfrm>
            <a:off x="4842699" y="717893"/>
            <a:ext cx="3954607" cy="3931928"/>
          </a:xfrm>
          <a:prstGeom prst="rect">
            <a:avLst/>
          </a:prstGeom>
          <a:noFill/>
          <a:ln>
            <a:noFill/>
          </a:ln>
        </p:spPr>
      </p:pic>
      <p:sp>
        <p:nvSpPr>
          <p:cNvPr id="9" name="Google Shape;279;p38"/>
          <p:cNvSpPr txBox="1"/>
          <p:nvPr/>
        </p:nvSpPr>
        <p:spPr>
          <a:xfrm>
            <a:off x="130411" y="644600"/>
            <a:ext cx="4531573" cy="4389895"/>
          </a:xfrm>
          <a:prstGeom prst="rect">
            <a:avLst/>
          </a:prstGeom>
          <a:solidFill>
            <a:schemeClr val="accent4">
              <a:lumMod val="20000"/>
              <a:lumOff val="80000"/>
            </a:schemeClr>
          </a:solidFill>
          <a:ln>
            <a:noFill/>
          </a:ln>
        </p:spPr>
        <p:txBody>
          <a:bodyPr spcFirstLastPara="1" wrap="square" lIns="68575" tIns="34275" rIns="68575" bIns="34275" anchor="t" anchorCtr="0">
            <a:noAutofit/>
          </a:bodyPr>
          <a:lstStyle/>
          <a:p>
            <a:pPr marL="69850" marR="0" lvl="0" algn="just" rtl="0">
              <a:lnSpc>
                <a:spcPct val="80000"/>
              </a:lnSpc>
              <a:spcBef>
                <a:spcPts val="0"/>
              </a:spcBef>
              <a:spcAft>
                <a:spcPts val="0"/>
              </a:spcAft>
              <a:buClr>
                <a:srgbClr val="CC0000"/>
              </a:buClr>
              <a:buSzPts val="1700"/>
            </a:pPr>
            <a:r>
              <a:rPr lang="en" sz="2400" b="1" i="0" u="none" strike="noStrike" cap="none" dirty="0">
                <a:solidFill>
                  <a:srgbClr val="C00000"/>
                </a:solidFill>
                <a:latin typeface="Times New Roman"/>
                <a:ea typeface="Times New Roman"/>
                <a:cs typeface="Times New Roman"/>
                <a:sym typeface="Times New Roman"/>
              </a:rPr>
              <a:t>Transport Protocols –</a:t>
            </a:r>
            <a:endParaRPr sz="1600" b="1" dirty="0">
              <a:solidFill>
                <a:srgbClr val="C00000"/>
              </a:solidFill>
              <a:latin typeface="Times New Roman"/>
              <a:ea typeface="Times New Roman"/>
              <a:cs typeface="Times New Roman"/>
              <a:sym typeface="Times New Roman"/>
            </a:endParaRPr>
          </a:p>
          <a:p>
            <a:pPr marL="91440" marR="0" lvl="1" indent="-254000" algn="just" rtl="0">
              <a:lnSpc>
                <a:spcPct val="80000"/>
              </a:lnSpc>
              <a:spcBef>
                <a:spcPts val="1200"/>
              </a:spcBef>
              <a:spcAft>
                <a:spcPts val="0"/>
              </a:spcAft>
              <a:buClr>
                <a:srgbClr val="CC0000"/>
              </a:buClr>
              <a:buSzPts val="1400"/>
              <a:buFont typeface="Times New Roman"/>
              <a:buChar char="⮚"/>
            </a:pPr>
            <a:r>
              <a:rPr lang="en" sz="1600" i="0" u="none" strike="noStrike" cap="none" dirty="0">
                <a:solidFill>
                  <a:srgbClr val="000066"/>
                </a:solidFill>
                <a:latin typeface="Times New Roman"/>
                <a:ea typeface="Times New Roman"/>
                <a:cs typeface="Times New Roman"/>
                <a:sym typeface="Times New Roman"/>
              </a:rPr>
              <a:t>Internet Protocol (IP) provides a </a:t>
            </a:r>
            <a:r>
              <a:rPr lang="en" sz="1600" b="1" i="0" u="none" strike="noStrike" cap="none" dirty="0">
                <a:solidFill>
                  <a:srgbClr val="C00000"/>
                </a:solidFill>
                <a:latin typeface="Times New Roman"/>
                <a:ea typeface="Times New Roman"/>
                <a:cs typeface="Times New Roman"/>
                <a:sym typeface="Times New Roman"/>
              </a:rPr>
              <a:t>packet delivery </a:t>
            </a:r>
            <a:r>
              <a:rPr lang="en" sz="1600" i="0" u="none" strike="noStrike" cap="none" dirty="0">
                <a:solidFill>
                  <a:srgbClr val="000066"/>
                </a:solidFill>
                <a:latin typeface="Times New Roman"/>
                <a:ea typeface="Times New Roman"/>
                <a:cs typeface="Times New Roman"/>
                <a:sym typeface="Times New Roman"/>
              </a:rPr>
              <a:t>service across </a:t>
            </a:r>
            <a:r>
              <a:rPr lang="en" sz="1600" dirty="0" smtClean="0">
                <a:solidFill>
                  <a:srgbClr val="000066"/>
                </a:solidFill>
                <a:latin typeface="Times New Roman"/>
                <a:ea typeface="Times New Roman"/>
                <a:cs typeface="Times New Roman"/>
                <a:sym typeface="Times New Roman"/>
              </a:rPr>
              <a:t>the </a:t>
            </a:r>
            <a:r>
              <a:rPr lang="en" sz="1600" i="0" u="none" strike="noStrike" cap="none" dirty="0" smtClean="0">
                <a:solidFill>
                  <a:srgbClr val="000066"/>
                </a:solidFill>
                <a:latin typeface="Times New Roman"/>
                <a:ea typeface="Times New Roman"/>
                <a:cs typeface="Times New Roman"/>
                <a:sym typeface="Times New Roman"/>
              </a:rPr>
              <a:t>internet</a:t>
            </a:r>
            <a:endParaRPr sz="1600" dirty="0">
              <a:latin typeface="Times New Roman"/>
              <a:ea typeface="Times New Roman"/>
              <a:cs typeface="Times New Roman"/>
              <a:sym typeface="Times New Roman"/>
            </a:endParaRPr>
          </a:p>
          <a:p>
            <a:pPr marL="91440" marR="0" lvl="1" indent="-254000" algn="just" rtl="0">
              <a:lnSpc>
                <a:spcPct val="80000"/>
              </a:lnSpc>
              <a:spcBef>
                <a:spcPts val="1200"/>
              </a:spcBef>
              <a:spcAft>
                <a:spcPts val="0"/>
              </a:spcAft>
              <a:buClr>
                <a:srgbClr val="CC0000"/>
              </a:buClr>
              <a:buSzPts val="1400"/>
              <a:buFont typeface="Times New Roman"/>
              <a:buChar char="⮚"/>
            </a:pPr>
            <a:r>
              <a:rPr lang="en" sz="1600" b="1" i="0" u="none" strike="noStrike" cap="none" dirty="0" smtClean="0">
                <a:solidFill>
                  <a:schemeClr val="tx1"/>
                </a:solidFill>
                <a:latin typeface="Times New Roman"/>
                <a:ea typeface="Times New Roman"/>
                <a:cs typeface="Times New Roman"/>
                <a:sym typeface="Times New Roman"/>
              </a:rPr>
              <a:t>IP</a:t>
            </a:r>
            <a:r>
              <a:rPr lang="en" sz="1600" i="0" u="none" strike="noStrike" cap="none" dirty="0" smtClean="0">
                <a:solidFill>
                  <a:srgbClr val="000066"/>
                </a:solidFill>
                <a:latin typeface="Times New Roman"/>
                <a:ea typeface="Times New Roman"/>
                <a:cs typeface="Times New Roman"/>
                <a:sym typeface="Times New Roman"/>
              </a:rPr>
              <a:t> </a:t>
            </a:r>
            <a:r>
              <a:rPr lang="en" sz="1600" b="1" i="0" u="none" strike="noStrike" cap="none" dirty="0">
                <a:solidFill>
                  <a:srgbClr val="C00000"/>
                </a:solidFill>
                <a:latin typeface="Times New Roman"/>
                <a:ea typeface="Times New Roman"/>
                <a:cs typeface="Times New Roman"/>
                <a:sym typeface="Times New Roman"/>
              </a:rPr>
              <a:t>cannot distinguish </a:t>
            </a:r>
            <a:r>
              <a:rPr lang="en" sz="1600" i="0" u="none" strike="noStrike" cap="none" dirty="0">
                <a:solidFill>
                  <a:srgbClr val="000066"/>
                </a:solidFill>
                <a:latin typeface="Times New Roman"/>
                <a:ea typeface="Times New Roman"/>
                <a:cs typeface="Times New Roman"/>
                <a:sym typeface="Times New Roman"/>
              </a:rPr>
              <a:t>between multiple processes (applications) running on the same computer </a:t>
            </a:r>
            <a:endParaRPr sz="1600" dirty="0">
              <a:latin typeface="Times New Roman"/>
              <a:ea typeface="Times New Roman"/>
              <a:cs typeface="Times New Roman"/>
              <a:sym typeface="Times New Roman"/>
            </a:endParaRPr>
          </a:p>
          <a:p>
            <a:pPr marL="91440" marR="0" lvl="1" indent="-254000" algn="just" rtl="0">
              <a:lnSpc>
                <a:spcPct val="80000"/>
              </a:lnSpc>
              <a:spcBef>
                <a:spcPts val="1200"/>
              </a:spcBef>
              <a:spcAft>
                <a:spcPts val="0"/>
              </a:spcAft>
              <a:buClr>
                <a:srgbClr val="CC0000"/>
              </a:buClr>
              <a:buSzPts val="1400"/>
              <a:buFont typeface="Times New Roman"/>
              <a:buChar char="⮚"/>
            </a:pPr>
            <a:r>
              <a:rPr lang="en" sz="1600" i="0" u="none" strike="noStrike" cap="none" dirty="0">
                <a:solidFill>
                  <a:srgbClr val="000066"/>
                </a:solidFill>
                <a:latin typeface="Times New Roman"/>
                <a:ea typeface="Times New Roman"/>
                <a:cs typeface="Times New Roman"/>
                <a:sym typeface="Times New Roman"/>
              </a:rPr>
              <a:t>Fields in the IP datagram header identify </a:t>
            </a:r>
            <a:r>
              <a:rPr lang="en" sz="1600" b="1" i="0" u="none" strike="noStrike" cap="none" dirty="0">
                <a:solidFill>
                  <a:srgbClr val="000066"/>
                </a:solidFill>
                <a:latin typeface="Times New Roman"/>
                <a:ea typeface="Times New Roman"/>
                <a:cs typeface="Times New Roman"/>
                <a:sym typeface="Times New Roman"/>
              </a:rPr>
              <a:t>only </a:t>
            </a:r>
            <a:r>
              <a:rPr lang="en" sz="1600" b="1" i="0" u="none" strike="noStrike" cap="none" dirty="0" smtClean="0">
                <a:solidFill>
                  <a:srgbClr val="000066"/>
                </a:solidFill>
                <a:latin typeface="Times New Roman"/>
                <a:ea typeface="Times New Roman"/>
                <a:cs typeface="Times New Roman"/>
                <a:sym typeface="Times New Roman"/>
              </a:rPr>
              <a:t>computers.</a:t>
            </a:r>
            <a:endParaRPr sz="1600" b="1" dirty="0">
              <a:latin typeface="Times New Roman"/>
              <a:ea typeface="Times New Roman"/>
              <a:cs typeface="Times New Roman"/>
              <a:sym typeface="Times New Roman"/>
            </a:endParaRPr>
          </a:p>
          <a:p>
            <a:pPr marL="91440" marR="0" lvl="1" indent="-254000" algn="just" rtl="0">
              <a:lnSpc>
                <a:spcPct val="80000"/>
              </a:lnSpc>
              <a:spcBef>
                <a:spcPts val="1200"/>
              </a:spcBef>
              <a:spcAft>
                <a:spcPts val="0"/>
              </a:spcAft>
              <a:buClr>
                <a:srgbClr val="CC0000"/>
              </a:buClr>
              <a:buSzPts val="1400"/>
              <a:buFont typeface="Times New Roman"/>
              <a:buChar char="⮚"/>
            </a:pPr>
            <a:r>
              <a:rPr lang="en" sz="1600" b="1" i="0" u="none" strike="noStrike" cap="none" dirty="0">
                <a:solidFill>
                  <a:srgbClr val="C00000"/>
                </a:solidFill>
                <a:latin typeface="Times New Roman"/>
                <a:ea typeface="Times New Roman"/>
                <a:cs typeface="Times New Roman"/>
                <a:sym typeface="Times New Roman"/>
              </a:rPr>
              <a:t>A protocol that allows an application to serve as </a:t>
            </a:r>
            <a:r>
              <a:rPr lang="en" sz="1600" b="1" i="0" u="none" strike="noStrike" cap="none" dirty="0">
                <a:solidFill>
                  <a:schemeClr val="tx1"/>
                </a:solidFill>
                <a:latin typeface="Times New Roman"/>
                <a:ea typeface="Times New Roman"/>
                <a:cs typeface="Times New Roman"/>
                <a:sym typeface="Times New Roman"/>
              </a:rPr>
              <a:t>an end-point of communication </a:t>
            </a:r>
            <a:r>
              <a:rPr lang="en" sz="1600" b="1" i="0" u="none" strike="noStrike" cap="none" dirty="0">
                <a:solidFill>
                  <a:srgbClr val="C00000"/>
                </a:solidFill>
                <a:latin typeface="Times New Roman"/>
                <a:ea typeface="Times New Roman"/>
                <a:cs typeface="Times New Roman"/>
                <a:sym typeface="Times New Roman"/>
              </a:rPr>
              <a:t>is known as a transport protocol or an end-to-end </a:t>
            </a:r>
            <a:r>
              <a:rPr lang="en" sz="1600" b="1" i="0" u="none" strike="noStrike" cap="none" dirty="0" smtClean="0">
                <a:solidFill>
                  <a:srgbClr val="C00000"/>
                </a:solidFill>
                <a:latin typeface="Times New Roman"/>
                <a:ea typeface="Times New Roman"/>
                <a:cs typeface="Times New Roman"/>
                <a:sym typeface="Times New Roman"/>
              </a:rPr>
              <a:t>protocol.</a:t>
            </a:r>
            <a:endParaRPr sz="1600" b="1" dirty="0">
              <a:solidFill>
                <a:srgbClr val="C00000"/>
              </a:solidFill>
              <a:latin typeface="Times New Roman"/>
              <a:ea typeface="Times New Roman"/>
              <a:cs typeface="Times New Roman"/>
              <a:sym typeface="Times New Roman"/>
            </a:endParaRPr>
          </a:p>
          <a:p>
            <a:pPr marL="91440" marR="0" lvl="1" indent="-254000" algn="just" rtl="0">
              <a:lnSpc>
                <a:spcPct val="80000"/>
              </a:lnSpc>
              <a:spcBef>
                <a:spcPts val="1200"/>
              </a:spcBef>
              <a:spcAft>
                <a:spcPts val="0"/>
              </a:spcAft>
              <a:buClr>
                <a:srgbClr val="CC0000"/>
              </a:buClr>
              <a:buSzPts val="1400"/>
              <a:buFont typeface="Times New Roman"/>
              <a:buChar char="⮚"/>
            </a:pPr>
            <a:r>
              <a:rPr lang="en" sz="1600" i="0" u="none" strike="noStrike" cap="none" dirty="0">
                <a:solidFill>
                  <a:srgbClr val="000066"/>
                </a:solidFill>
                <a:latin typeface="Times New Roman"/>
                <a:ea typeface="Times New Roman"/>
                <a:cs typeface="Times New Roman"/>
                <a:sym typeface="Times New Roman"/>
              </a:rPr>
              <a:t>The TCP/IP protocol suite provides </a:t>
            </a:r>
            <a:r>
              <a:rPr lang="en" sz="1600" b="1" i="0" u="none" strike="noStrike" cap="none" dirty="0" smtClean="0">
                <a:solidFill>
                  <a:schemeClr val="tx1"/>
                </a:solidFill>
                <a:latin typeface="Times New Roman"/>
                <a:ea typeface="Times New Roman"/>
                <a:cs typeface="Times New Roman"/>
                <a:sym typeface="Times New Roman"/>
              </a:rPr>
              <a:t>transport </a:t>
            </a:r>
            <a:r>
              <a:rPr lang="en" sz="1600" b="1" i="0" u="none" strike="noStrike" cap="none" dirty="0">
                <a:solidFill>
                  <a:schemeClr val="tx1"/>
                </a:solidFill>
                <a:latin typeface="Times New Roman"/>
                <a:ea typeface="Times New Roman"/>
                <a:cs typeface="Times New Roman"/>
                <a:sym typeface="Times New Roman"/>
              </a:rPr>
              <a:t>protocols: </a:t>
            </a:r>
            <a:endParaRPr sz="1600" b="1" dirty="0">
              <a:solidFill>
                <a:schemeClr val="tx1"/>
              </a:solidFill>
              <a:latin typeface="Times New Roman"/>
              <a:ea typeface="Times New Roman"/>
              <a:cs typeface="Times New Roman"/>
              <a:sym typeface="Times New Roman"/>
            </a:endParaRPr>
          </a:p>
          <a:p>
            <a:pPr marL="91440" marR="0" lvl="3" indent="-260350" algn="just" rtl="0">
              <a:lnSpc>
                <a:spcPct val="80000"/>
              </a:lnSpc>
              <a:spcBef>
                <a:spcPts val="1200"/>
              </a:spcBef>
              <a:spcAft>
                <a:spcPts val="0"/>
              </a:spcAft>
              <a:buClr>
                <a:srgbClr val="CC0000"/>
              </a:buClr>
              <a:buSzPts val="1100"/>
              <a:buFont typeface="Times New Roman"/>
              <a:buAutoNum type="arabicPeriod"/>
            </a:pPr>
            <a:r>
              <a:rPr lang="en" sz="1600" b="1" i="0" u="none" strike="noStrike" cap="none" dirty="0">
                <a:solidFill>
                  <a:schemeClr val="tx1"/>
                </a:solidFill>
                <a:latin typeface="Times New Roman"/>
                <a:ea typeface="Times New Roman"/>
                <a:cs typeface="Times New Roman"/>
                <a:sym typeface="Times New Roman"/>
              </a:rPr>
              <a:t>The User Datagram Protocol (UDP) </a:t>
            </a:r>
            <a:endParaRPr sz="1600" b="1" dirty="0">
              <a:solidFill>
                <a:schemeClr val="tx1"/>
              </a:solidFill>
              <a:latin typeface="Times New Roman"/>
              <a:ea typeface="Times New Roman"/>
              <a:cs typeface="Times New Roman"/>
              <a:sym typeface="Times New Roman"/>
            </a:endParaRPr>
          </a:p>
          <a:p>
            <a:pPr marL="91440" marR="0" lvl="3" indent="-260350" algn="just" rtl="0">
              <a:lnSpc>
                <a:spcPct val="80000"/>
              </a:lnSpc>
              <a:spcBef>
                <a:spcPts val="1200"/>
              </a:spcBef>
              <a:spcAft>
                <a:spcPts val="0"/>
              </a:spcAft>
              <a:buClr>
                <a:srgbClr val="CC0000"/>
              </a:buClr>
              <a:buSzPts val="1100"/>
              <a:buFont typeface="Times New Roman"/>
              <a:buAutoNum type="arabicPeriod"/>
            </a:pPr>
            <a:r>
              <a:rPr lang="en" sz="1600" b="1" i="0" u="none" strike="noStrike" cap="none" dirty="0">
                <a:solidFill>
                  <a:schemeClr val="tx1"/>
                </a:solidFill>
                <a:latin typeface="Times New Roman"/>
                <a:ea typeface="Times New Roman"/>
                <a:cs typeface="Times New Roman"/>
                <a:sym typeface="Times New Roman"/>
              </a:rPr>
              <a:t>The Transmission Control Protocol (TCP) </a:t>
            </a:r>
            <a:endParaRPr lang="en" sz="1600" b="1" i="0" u="none" strike="noStrike" cap="none" dirty="0" smtClean="0">
              <a:solidFill>
                <a:schemeClr val="tx1"/>
              </a:solidFill>
              <a:latin typeface="Times New Roman"/>
              <a:ea typeface="Times New Roman"/>
              <a:cs typeface="Times New Roman"/>
              <a:sym typeface="Times New Roman"/>
            </a:endParaRPr>
          </a:p>
          <a:p>
            <a:pPr marL="91440" lvl="3" indent="-260350" algn="just">
              <a:lnSpc>
                <a:spcPct val="80000"/>
              </a:lnSpc>
              <a:spcBef>
                <a:spcPts val="1200"/>
              </a:spcBef>
              <a:buClr>
                <a:srgbClr val="CC0000"/>
              </a:buClr>
              <a:buSzPts val="1100"/>
              <a:buFont typeface="Times New Roman"/>
              <a:buAutoNum type="arabicPeriod"/>
            </a:pPr>
            <a:r>
              <a:rPr lang="en-IN" sz="1600" b="1" dirty="0">
                <a:solidFill>
                  <a:schemeClr val="tx1"/>
                </a:solidFill>
                <a:latin typeface="Times New Roman" panose="02020603050405020304" pitchFamily="18" charset="0"/>
                <a:cs typeface="Times New Roman" panose="02020603050405020304" pitchFamily="18" charset="0"/>
              </a:rPr>
              <a:t>Stream Control Transmission </a:t>
            </a:r>
            <a:r>
              <a:rPr lang="en-IN" sz="1600" b="1" dirty="0" smtClean="0">
                <a:solidFill>
                  <a:schemeClr val="tx1"/>
                </a:solidFill>
                <a:latin typeface="Times New Roman" panose="02020603050405020304" pitchFamily="18" charset="0"/>
                <a:cs typeface="Times New Roman" panose="02020603050405020304" pitchFamily="18" charset="0"/>
              </a:rPr>
              <a:t>Protocol(SCTP)</a:t>
            </a:r>
            <a:endParaRPr lang="en-IN" sz="1600" b="1" dirty="0">
              <a:solidFill>
                <a:schemeClr val="tx1"/>
              </a:solidFill>
              <a:latin typeface="Times New Roman" panose="02020603050405020304" pitchFamily="18" charset="0"/>
              <a:cs typeface="Times New Roman" panose="02020603050405020304" pitchFamily="18" charset="0"/>
            </a:endParaRPr>
          </a:p>
          <a:p>
            <a:pPr marL="91440" marR="0" lvl="3" indent="-260350" algn="just" rtl="0">
              <a:lnSpc>
                <a:spcPct val="80000"/>
              </a:lnSpc>
              <a:spcBef>
                <a:spcPts val="500"/>
              </a:spcBef>
              <a:spcAft>
                <a:spcPts val="0"/>
              </a:spcAft>
              <a:buClr>
                <a:srgbClr val="CC0000"/>
              </a:buClr>
              <a:buSzPts val="1100"/>
              <a:buFont typeface="Times New Roman"/>
              <a:buAutoNum type="arabicPeriod"/>
            </a:pPr>
            <a:endParaRPr sz="1600" b="1" dirty="0">
              <a:solidFill>
                <a:schemeClr val="tx1"/>
              </a:solidFill>
              <a:latin typeface="Times New Roman"/>
              <a:ea typeface="Times New Roman"/>
              <a:cs typeface="Times New Roman"/>
              <a:sym typeface="Times New Roman"/>
            </a:endParaRPr>
          </a:p>
          <a:p>
            <a:pPr marL="635000" marR="0" lvl="1" indent="-165100" algn="l" rtl="0">
              <a:lnSpc>
                <a:spcPct val="80000"/>
              </a:lnSpc>
              <a:spcBef>
                <a:spcPts val="700"/>
              </a:spcBef>
              <a:spcAft>
                <a:spcPts val="0"/>
              </a:spcAft>
              <a:buClr>
                <a:srgbClr val="CC0000"/>
              </a:buClr>
              <a:buSzPts val="1400"/>
              <a:buFont typeface="Noto Sans Symbols"/>
              <a:buNone/>
            </a:pPr>
            <a:endParaRPr sz="2000" b="1" i="0" u="none" strike="noStrike" cap="none" dirty="0">
              <a:solidFill>
                <a:schemeClr val="tx1"/>
              </a:solidFill>
              <a:latin typeface="Calibri"/>
              <a:ea typeface="Calibri"/>
              <a:cs typeface="Calibri"/>
              <a:sym typeface="Calibri"/>
            </a:endParaRPr>
          </a:p>
        </p:txBody>
      </p:sp>
      <p:pic>
        <p:nvPicPr>
          <p:cNvPr id="14" name="Google Shape;197;p30"/>
          <p:cNvPicPr preferRelativeResize="0"/>
          <p:nvPr/>
        </p:nvPicPr>
        <p:blipFill rotWithShape="1">
          <a:blip r:embed="rId4">
            <a:alphaModFix/>
          </a:blip>
          <a:srcRect/>
          <a:stretch/>
        </p:blipFill>
        <p:spPr>
          <a:xfrm>
            <a:off x="41822" y="47021"/>
            <a:ext cx="538608" cy="59757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animEffect transition="in" filter="fade">
                                      <p:cBhvr>
                                        <p:cTn id="17" dur="500"/>
                                        <p:tgtEl>
                                          <p:spTgt spid="9">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9">
                                            <p:txEl>
                                              <p:pRg st="5" end="5"/>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9">
                                            <p:txEl>
                                              <p:pRg st="6" end="6"/>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9">
                                            <p:txEl>
                                              <p:pRg st="7" end="7"/>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9" name="Google Shape;289;p39"/>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17</a:t>
            </a:fld>
            <a:endParaRPr sz="1100"/>
          </a:p>
        </p:txBody>
      </p:sp>
      <p:sp>
        <p:nvSpPr>
          <p:cNvPr id="291" name="Google Shape;291;p39"/>
          <p:cNvSpPr txBox="1">
            <a:spLocks noGrp="1"/>
          </p:cNvSpPr>
          <p:nvPr>
            <p:ph type="title" idx="4294967295"/>
          </p:nvPr>
        </p:nvSpPr>
        <p:spPr>
          <a:xfrm>
            <a:off x="0" y="127000"/>
            <a:ext cx="8229600" cy="401638"/>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Clr>
                <a:schemeClr val="dk1"/>
              </a:buClr>
              <a:buSzPts val="3000"/>
              <a:buFont typeface="Times New Roman"/>
              <a:buNone/>
            </a:pPr>
            <a:r>
              <a:rPr lang="en" dirty="0">
                <a:latin typeface="Times New Roman"/>
                <a:ea typeface="Times New Roman"/>
                <a:cs typeface="Times New Roman"/>
                <a:sym typeface="Times New Roman"/>
              </a:rPr>
              <a:t>Transport Primitives</a:t>
            </a:r>
            <a:endParaRPr dirty="0">
              <a:latin typeface="Times New Roman"/>
              <a:ea typeface="Times New Roman"/>
              <a:cs typeface="Times New Roman"/>
              <a:sym typeface="Times New Roman"/>
            </a:endParaRPr>
          </a:p>
        </p:txBody>
      </p:sp>
      <p:sp>
        <p:nvSpPr>
          <p:cNvPr id="7" name="Google Shape;290;p39"/>
          <p:cNvSpPr txBox="1"/>
          <p:nvPr/>
        </p:nvSpPr>
        <p:spPr>
          <a:xfrm>
            <a:off x="492859" y="734438"/>
            <a:ext cx="8391368" cy="3963768"/>
          </a:xfrm>
          <a:prstGeom prst="rect">
            <a:avLst/>
          </a:prstGeom>
          <a:noFill/>
          <a:ln>
            <a:noFill/>
          </a:ln>
        </p:spPr>
        <p:txBody>
          <a:bodyPr spcFirstLastPara="1" wrap="square" lIns="68575" tIns="34275" rIns="68575" bIns="34275" anchor="t" anchorCtr="0">
            <a:noAutofit/>
          </a:bodyPr>
          <a:lstStyle/>
          <a:p>
            <a:pPr marL="95250" marR="0" lvl="0" algn="just" rtl="0">
              <a:lnSpc>
                <a:spcPct val="100000"/>
              </a:lnSpc>
              <a:spcBef>
                <a:spcPts val="0"/>
              </a:spcBef>
              <a:spcAft>
                <a:spcPts val="0"/>
              </a:spcAft>
              <a:buClr>
                <a:srgbClr val="000066"/>
              </a:buClr>
              <a:buSzPts val="2100"/>
            </a:pPr>
            <a:r>
              <a:rPr lang="en" sz="2100" b="1" i="0" u="none" strike="noStrike" cap="none" dirty="0">
                <a:solidFill>
                  <a:srgbClr val="C00000"/>
                </a:solidFill>
                <a:latin typeface="Times New Roman"/>
                <a:ea typeface="Times New Roman"/>
                <a:cs typeface="Times New Roman"/>
                <a:sym typeface="Times New Roman"/>
              </a:rPr>
              <a:t>Transport Protocols Services </a:t>
            </a:r>
            <a:r>
              <a:rPr lang="en" sz="2100" b="1" i="0" u="none" strike="noStrike" cap="none" dirty="0" smtClean="0">
                <a:solidFill>
                  <a:srgbClr val="C00000"/>
                </a:solidFill>
                <a:latin typeface="Times New Roman"/>
                <a:ea typeface="Times New Roman"/>
                <a:cs typeface="Times New Roman"/>
                <a:sym typeface="Times New Roman"/>
              </a:rPr>
              <a:t>–</a:t>
            </a:r>
            <a:endParaRPr sz="2100" b="1" dirty="0">
              <a:solidFill>
                <a:srgbClr val="C00000"/>
              </a:solidFill>
              <a:latin typeface="Times New Roman"/>
              <a:ea typeface="Times New Roman"/>
              <a:cs typeface="Times New Roman"/>
              <a:sym typeface="Times New Roman"/>
            </a:endParaRPr>
          </a:p>
          <a:p>
            <a:pPr marL="457200" indent="-361950" algn="just">
              <a:spcAft>
                <a:spcPts val="600"/>
              </a:spcAft>
              <a:buClr>
                <a:srgbClr val="000066"/>
              </a:buClr>
              <a:buSzPts val="2100"/>
              <a:buFont typeface="Times New Roman"/>
              <a:buChar char="⮚"/>
            </a:pPr>
            <a:r>
              <a:rPr lang="en" sz="1800" i="0" u="none" strike="noStrike" cap="none" dirty="0">
                <a:solidFill>
                  <a:srgbClr val="000066"/>
                </a:solidFill>
                <a:latin typeface="Times New Roman"/>
                <a:ea typeface="Times New Roman"/>
                <a:cs typeface="Times New Roman"/>
                <a:sym typeface="Times New Roman"/>
              </a:rPr>
              <a:t>Each protocol provides </a:t>
            </a:r>
            <a:r>
              <a:rPr lang="en" sz="1800" b="1" i="0" u="none" strike="noStrike" cap="none" dirty="0">
                <a:solidFill>
                  <a:srgbClr val="000066"/>
                </a:solidFill>
                <a:latin typeface="Times New Roman"/>
                <a:ea typeface="Times New Roman"/>
                <a:cs typeface="Times New Roman"/>
                <a:sym typeface="Times New Roman"/>
              </a:rPr>
              <a:t>a different type of service </a:t>
            </a:r>
            <a:r>
              <a:rPr lang="en" sz="1800" i="0" u="none" strike="noStrike" cap="none" dirty="0">
                <a:solidFill>
                  <a:srgbClr val="000066"/>
                </a:solidFill>
                <a:latin typeface="Times New Roman"/>
                <a:ea typeface="Times New Roman"/>
                <a:cs typeface="Times New Roman"/>
                <a:sym typeface="Times New Roman"/>
              </a:rPr>
              <a:t>and should be used appropriately.</a:t>
            </a:r>
            <a:endParaRPr sz="1800" dirty="0">
              <a:latin typeface="Times New Roman"/>
              <a:ea typeface="Times New Roman"/>
              <a:cs typeface="Times New Roman"/>
              <a:sym typeface="Times New Roman"/>
            </a:endParaRPr>
          </a:p>
          <a:p>
            <a:pPr marL="95250" algn="just">
              <a:spcAft>
                <a:spcPts val="600"/>
              </a:spcAft>
              <a:buClr>
                <a:srgbClr val="000066"/>
              </a:buClr>
              <a:buSzPts val="2100"/>
            </a:pPr>
            <a:r>
              <a:rPr lang="en" sz="1800" b="1" i="0" u="none" strike="noStrike" cap="none" dirty="0" smtClean="0">
                <a:solidFill>
                  <a:srgbClr val="FF0000"/>
                </a:solidFill>
                <a:latin typeface="Times New Roman"/>
                <a:ea typeface="Times New Roman"/>
                <a:cs typeface="Times New Roman"/>
                <a:sym typeface="Times New Roman"/>
              </a:rPr>
              <a:t>UDP:</a:t>
            </a:r>
            <a:endParaRPr sz="1800" b="1" dirty="0">
              <a:solidFill>
                <a:srgbClr val="FF0000"/>
              </a:solidFill>
              <a:latin typeface="Times New Roman"/>
              <a:ea typeface="Times New Roman"/>
              <a:cs typeface="Times New Roman"/>
              <a:sym typeface="Times New Roman"/>
            </a:endParaRPr>
          </a:p>
          <a:p>
            <a:pPr marL="457200" indent="-361950" algn="just">
              <a:spcAft>
                <a:spcPts val="600"/>
              </a:spcAft>
              <a:buClr>
                <a:srgbClr val="000066"/>
              </a:buClr>
              <a:buSzPts val="2100"/>
              <a:buFont typeface="Times New Roman"/>
              <a:buChar char="⮚"/>
            </a:pPr>
            <a:r>
              <a:rPr lang="en" sz="1800" i="0" u="none" strike="noStrike" cap="none" dirty="0">
                <a:solidFill>
                  <a:srgbClr val="000066"/>
                </a:solidFill>
                <a:latin typeface="Times New Roman"/>
                <a:ea typeface="Times New Roman"/>
                <a:cs typeface="Times New Roman"/>
                <a:sym typeface="Times New Roman"/>
              </a:rPr>
              <a:t>UDP is an </a:t>
            </a:r>
            <a:r>
              <a:rPr lang="en" sz="1800" b="1" i="0" u="none" strike="noStrike" cap="none" dirty="0">
                <a:solidFill>
                  <a:srgbClr val="C00000"/>
                </a:solidFill>
                <a:latin typeface="Times New Roman"/>
                <a:ea typeface="Times New Roman"/>
                <a:cs typeface="Times New Roman"/>
                <a:sym typeface="Times New Roman"/>
              </a:rPr>
              <a:t>unreliable connectionless</a:t>
            </a:r>
            <a:r>
              <a:rPr lang="en" sz="1800" i="0" u="none" strike="noStrike" cap="none" dirty="0">
                <a:solidFill>
                  <a:srgbClr val="000066"/>
                </a:solidFill>
                <a:latin typeface="Times New Roman"/>
                <a:ea typeface="Times New Roman"/>
                <a:cs typeface="Times New Roman"/>
                <a:sym typeface="Times New Roman"/>
              </a:rPr>
              <a:t> transport-layer protocol used for its </a:t>
            </a:r>
            <a:r>
              <a:rPr lang="en" sz="1800" b="1" i="0" u="none" strike="noStrike" cap="none" dirty="0">
                <a:solidFill>
                  <a:srgbClr val="000066"/>
                </a:solidFill>
                <a:latin typeface="Times New Roman"/>
                <a:ea typeface="Times New Roman"/>
                <a:cs typeface="Times New Roman"/>
                <a:sym typeface="Times New Roman"/>
              </a:rPr>
              <a:t>simplicity and efficiency </a:t>
            </a:r>
            <a:r>
              <a:rPr lang="en" sz="1800" i="0" u="none" strike="noStrike" cap="none" dirty="0">
                <a:solidFill>
                  <a:srgbClr val="000066"/>
                </a:solidFill>
                <a:latin typeface="Times New Roman"/>
                <a:ea typeface="Times New Roman"/>
                <a:cs typeface="Times New Roman"/>
                <a:sym typeface="Times New Roman"/>
              </a:rPr>
              <a:t>in applications where </a:t>
            </a:r>
            <a:r>
              <a:rPr lang="en" sz="1800" b="1" i="0" u="none" strike="noStrike" cap="none" dirty="0">
                <a:solidFill>
                  <a:schemeClr val="tx1"/>
                </a:solidFill>
                <a:latin typeface="Times New Roman"/>
                <a:ea typeface="Times New Roman"/>
                <a:cs typeface="Times New Roman"/>
                <a:sym typeface="Times New Roman"/>
              </a:rPr>
              <a:t>error control can be provided by the application-layer process.</a:t>
            </a:r>
            <a:endParaRPr sz="1800" b="1" dirty="0">
              <a:solidFill>
                <a:schemeClr val="tx1"/>
              </a:solidFill>
              <a:latin typeface="Times New Roman"/>
              <a:ea typeface="Times New Roman"/>
              <a:cs typeface="Times New Roman"/>
              <a:sym typeface="Times New Roman"/>
            </a:endParaRPr>
          </a:p>
          <a:p>
            <a:pPr marL="95250" algn="just">
              <a:spcAft>
                <a:spcPts val="600"/>
              </a:spcAft>
              <a:buClr>
                <a:srgbClr val="000066"/>
              </a:buClr>
              <a:buSzPts val="2100"/>
            </a:pPr>
            <a:r>
              <a:rPr lang="en" sz="1800" b="1" i="0" u="none" strike="noStrike" cap="none" dirty="0" smtClean="0">
                <a:solidFill>
                  <a:srgbClr val="FF0000"/>
                </a:solidFill>
                <a:latin typeface="Times New Roman"/>
                <a:ea typeface="Times New Roman"/>
                <a:cs typeface="Times New Roman"/>
                <a:sym typeface="Times New Roman"/>
              </a:rPr>
              <a:t>TCP:</a:t>
            </a:r>
            <a:endParaRPr sz="1800" b="1" dirty="0">
              <a:solidFill>
                <a:srgbClr val="FF0000"/>
              </a:solidFill>
              <a:latin typeface="Times New Roman"/>
              <a:ea typeface="Times New Roman"/>
              <a:cs typeface="Times New Roman"/>
              <a:sym typeface="Times New Roman"/>
            </a:endParaRPr>
          </a:p>
          <a:p>
            <a:pPr marL="457200" indent="-361950" algn="just">
              <a:spcAft>
                <a:spcPts val="600"/>
              </a:spcAft>
              <a:buClr>
                <a:srgbClr val="000066"/>
              </a:buClr>
              <a:buSzPts val="2100"/>
              <a:buFont typeface="Times New Roman"/>
              <a:buChar char="⮚"/>
            </a:pPr>
            <a:r>
              <a:rPr lang="en" sz="1800" i="0" u="none" strike="noStrike" cap="none" dirty="0">
                <a:solidFill>
                  <a:srgbClr val="000066"/>
                </a:solidFill>
                <a:latin typeface="Times New Roman"/>
                <a:ea typeface="Times New Roman"/>
                <a:cs typeface="Times New Roman"/>
                <a:sym typeface="Times New Roman"/>
              </a:rPr>
              <a:t>TCP is a </a:t>
            </a:r>
            <a:r>
              <a:rPr lang="en" sz="1800" b="1" i="0" u="none" strike="noStrike" cap="none" dirty="0">
                <a:solidFill>
                  <a:srgbClr val="C00000"/>
                </a:solidFill>
                <a:latin typeface="Times New Roman"/>
                <a:ea typeface="Times New Roman"/>
                <a:cs typeface="Times New Roman"/>
                <a:sym typeface="Times New Roman"/>
              </a:rPr>
              <a:t>reliable connection-oriented </a:t>
            </a:r>
            <a:r>
              <a:rPr lang="en" sz="1800" i="0" u="none" strike="noStrike" cap="none" dirty="0">
                <a:solidFill>
                  <a:srgbClr val="000066"/>
                </a:solidFill>
                <a:latin typeface="Times New Roman"/>
                <a:ea typeface="Times New Roman"/>
                <a:cs typeface="Times New Roman"/>
                <a:sym typeface="Times New Roman"/>
              </a:rPr>
              <a:t>protocol that can be used in </a:t>
            </a:r>
            <a:r>
              <a:rPr lang="en" sz="1800" b="1" i="0" u="none" strike="noStrike" cap="none" dirty="0">
                <a:solidFill>
                  <a:schemeClr val="tx1"/>
                </a:solidFill>
                <a:latin typeface="Times New Roman"/>
                <a:ea typeface="Times New Roman"/>
                <a:cs typeface="Times New Roman"/>
                <a:sym typeface="Times New Roman"/>
              </a:rPr>
              <a:t>any application where reliability is important.</a:t>
            </a:r>
            <a:endParaRPr sz="1800" b="1" dirty="0">
              <a:solidFill>
                <a:schemeClr val="tx1"/>
              </a:solidFill>
              <a:latin typeface="Times New Roman"/>
              <a:ea typeface="Times New Roman"/>
              <a:cs typeface="Times New Roman"/>
              <a:sym typeface="Times New Roman"/>
            </a:endParaRPr>
          </a:p>
          <a:p>
            <a:pPr marL="95250" algn="just">
              <a:spcAft>
                <a:spcPts val="600"/>
              </a:spcAft>
              <a:buClr>
                <a:srgbClr val="000066"/>
              </a:buClr>
              <a:buSzPts val="2100"/>
            </a:pPr>
            <a:r>
              <a:rPr lang="en" sz="1800" b="1" i="0" u="none" strike="noStrike" cap="none" dirty="0" smtClean="0">
                <a:solidFill>
                  <a:srgbClr val="FF0000"/>
                </a:solidFill>
                <a:latin typeface="Times New Roman"/>
                <a:ea typeface="Times New Roman"/>
                <a:cs typeface="Times New Roman"/>
                <a:sym typeface="Times New Roman"/>
              </a:rPr>
              <a:t>SCTP: </a:t>
            </a:r>
          </a:p>
          <a:p>
            <a:pPr marL="381000" indent="-285750" algn="just">
              <a:spcAft>
                <a:spcPts val="600"/>
              </a:spcAft>
              <a:buClr>
                <a:srgbClr val="000066"/>
              </a:buClr>
              <a:buSzPts val="2100"/>
              <a:buFont typeface="Wingdings" panose="05000000000000000000" pitchFamily="2" charset="2"/>
              <a:buChar char="Ø"/>
            </a:pPr>
            <a:r>
              <a:rPr lang="en-GB" sz="1800" dirty="0" smtClean="0">
                <a:latin typeface="Times New Roman" panose="02020603050405020304" pitchFamily="18" charset="0"/>
                <a:cs typeface="Times New Roman" panose="02020603050405020304" pitchFamily="18" charset="0"/>
              </a:rPr>
              <a:t>Stream </a:t>
            </a:r>
            <a:r>
              <a:rPr lang="en-GB" sz="1800" dirty="0">
                <a:latin typeface="Times New Roman" panose="02020603050405020304" pitchFamily="18" charset="0"/>
                <a:cs typeface="Times New Roman" panose="02020603050405020304" pitchFamily="18" charset="0"/>
              </a:rPr>
              <a:t>Control Transmission </a:t>
            </a:r>
            <a:r>
              <a:rPr lang="en-GB" sz="1800" b="1" dirty="0">
                <a:latin typeface="Times New Roman" panose="02020603050405020304" pitchFamily="18" charset="0"/>
                <a:cs typeface="Times New Roman" panose="02020603050405020304" pitchFamily="18" charset="0"/>
              </a:rPr>
              <a:t>Protocol</a:t>
            </a:r>
            <a:r>
              <a:rPr lang="en-GB" sz="1800" dirty="0">
                <a:latin typeface="Times New Roman" panose="02020603050405020304" pitchFamily="18" charset="0"/>
                <a:cs typeface="Times New Roman" panose="02020603050405020304" pitchFamily="18" charset="0"/>
              </a:rPr>
              <a:t> is a connection-oriented network </a:t>
            </a:r>
            <a:r>
              <a:rPr lang="en-GB" sz="1800" b="1" dirty="0">
                <a:latin typeface="Times New Roman" panose="02020603050405020304" pitchFamily="18" charset="0"/>
                <a:cs typeface="Times New Roman" panose="02020603050405020304" pitchFamily="18" charset="0"/>
              </a:rPr>
              <a:t>protocol</a:t>
            </a:r>
            <a:r>
              <a:rPr lang="en-GB" sz="1800" dirty="0">
                <a:latin typeface="Times New Roman" panose="02020603050405020304" pitchFamily="18" charset="0"/>
                <a:cs typeface="Times New Roman" panose="02020603050405020304" pitchFamily="18" charset="0"/>
              </a:rPr>
              <a:t> to transmit multiple data streams between endpoints</a:t>
            </a:r>
            <a:r>
              <a:rPr lang="en-GB" sz="1050" dirty="0" smtClean="0">
                <a:latin typeface="Times New Roman" panose="02020603050405020304" pitchFamily="18" charset="0"/>
                <a:cs typeface="Times New Roman" panose="02020603050405020304" pitchFamily="18" charset="0"/>
              </a:rPr>
              <a:t>.</a:t>
            </a:r>
            <a:endParaRPr sz="1200" dirty="0">
              <a:solidFill>
                <a:srgbClr val="FF0000"/>
              </a:solidFill>
              <a:latin typeface="Times New Roman" panose="02020603050405020304" pitchFamily="18" charset="0"/>
              <a:ea typeface="Times New Roman"/>
              <a:cs typeface="Times New Roman" panose="02020603050405020304" pitchFamily="18" charset="0"/>
              <a:sym typeface="Times New Roman"/>
            </a:endParaRPr>
          </a:p>
        </p:txBody>
      </p:sp>
      <p:pic>
        <p:nvPicPr>
          <p:cNvPr id="12" name="Google Shape;197;p30"/>
          <p:cNvPicPr preferRelativeResize="0"/>
          <p:nvPr/>
        </p:nvPicPr>
        <p:blipFill rotWithShape="1">
          <a:blip r:embed="rId3">
            <a:alphaModFix/>
          </a:blip>
          <a:srcRect/>
          <a:stretch/>
        </p:blipFill>
        <p:spPr>
          <a:xfrm>
            <a:off x="41822" y="47021"/>
            <a:ext cx="538608" cy="59757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9" name="Google Shape;299;p40"/>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18</a:t>
            </a:fld>
            <a:endParaRPr sz="1100"/>
          </a:p>
        </p:txBody>
      </p:sp>
      <p:pic>
        <p:nvPicPr>
          <p:cNvPr id="11" name="Google Shape;197;p30"/>
          <p:cNvPicPr preferRelativeResize="0"/>
          <p:nvPr/>
        </p:nvPicPr>
        <p:blipFill rotWithShape="1">
          <a:blip r:embed="rId3">
            <a:alphaModFix/>
          </a:blip>
          <a:srcRect/>
          <a:stretch/>
        </p:blipFill>
        <p:spPr>
          <a:xfrm>
            <a:off x="41822" y="47021"/>
            <a:ext cx="538608" cy="597579"/>
          </a:xfrm>
          <a:prstGeom prst="rect">
            <a:avLst/>
          </a:prstGeom>
          <a:noFill/>
          <a:ln>
            <a:noFill/>
          </a:ln>
        </p:spPr>
      </p:pic>
      <p:pic>
        <p:nvPicPr>
          <p:cNvPr id="5" name="Picture 4"/>
          <p:cNvPicPr>
            <a:picLocks noChangeAspect="1"/>
          </p:cNvPicPr>
          <p:nvPr/>
        </p:nvPicPr>
        <p:blipFill>
          <a:blip r:embed="rId4"/>
          <a:stretch>
            <a:fillRect/>
          </a:stretch>
        </p:blipFill>
        <p:spPr>
          <a:xfrm>
            <a:off x="758758" y="192312"/>
            <a:ext cx="7553534" cy="4711873"/>
          </a:xfrm>
          <a:prstGeom prst="rect">
            <a:avLst/>
          </a:prstGeom>
        </p:spPr>
      </p:pic>
    </p:spTree>
    <p:extLst>
      <p:ext uri="{BB962C8B-B14F-4D97-AF65-F5344CB8AC3E}">
        <p14:creationId xmlns:p14="http://schemas.microsoft.com/office/powerpoint/2010/main" val="8305369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9" name="Google Shape;319;p42"/>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19</a:t>
            </a:fld>
            <a:endParaRPr sz="1100"/>
          </a:p>
        </p:txBody>
      </p:sp>
      <p:pic>
        <p:nvPicPr>
          <p:cNvPr id="11" name="Google Shape;197;p30"/>
          <p:cNvPicPr preferRelativeResize="0"/>
          <p:nvPr/>
        </p:nvPicPr>
        <p:blipFill rotWithShape="1">
          <a:blip r:embed="rId3">
            <a:alphaModFix/>
          </a:blip>
          <a:srcRect/>
          <a:stretch/>
        </p:blipFill>
        <p:spPr>
          <a:xfrm>
            <a:off x="41822" y="47021"/>
            <a:ext cx="538608" cy="597579"/>
          </a:xfrm>
          <a:prstGeom prst="rect">
            <a:avLst/>
          </a:prstGeom>
          <a:noFill/>
          <a:ln>
            <a:noFill/>
          </a:ln>
        </p:spPr>
      </p:pic>
      <p:sp>
        <p:nvSpPr>
          <p:cNvPr id="4" name="Rectangle 3"/>
          <p:cNvSpPr/>
          <p:nvPr/>
        </p:nvSpPr>
        <p:spPr>
          <a:xfrm>
            <a:off x="2292691" y="43804"/>
            <a:ext cx="3969356" cy="523220"/>
          </a:xfrm>
          <a:prstGeom prst="rect">
            <a:avLst/>
          </a:prstGeom>
        </p:spPr>
        <p:txBody>
          <a:bodyPr wrap="none">
            <a:spAutoFit/>
          </a:bodyPr>
          <a:lstStyle/>
          <a:p>
            <a:r>
              <a:rPr lang="en" sz="2800" dirty="0">
                <a:solidFill>
                  <a:schemeClr val="tx1"/>
                </a:solidFill>
                <a:latin typeface="Times New Roman"/>
                <a:ea typeface="Times New Roman"/>
                <a:cs typeface="Times New Roman"/>
                <a:sym typeface="Times New Roman"/>
              </a:rPr>
              <a:t>Client Server Architecture</a:t>
            </a:r>
            <a:endParaRPr lang="en-IN" sz="2800" dirty="0">
              <a:solidFill>
                <a:schemeClr val="tx1"/>
              </a:solidFill>
            </a:endParaRPr>
          </a:p>
        </p:txBody>
      </p:sp>
      <p:sp>
        <p:nvSpPr>
          <p:cNvPr id="5" name="Rectangle 4"/>
          <p:cNvSpPr/>
          <p:nvPr/>
        </p:nvSpPr>
        <p:spPr>
          <a:xfrm>
            <a:off x="580430" y="876377"/>
            <a:ext cx="8161160" cy="3400931"/>
          </a:xfrm>
          <a:prstGeom prst="rect">
            <a:avLst/>
          </a:prstGeom>
        </p:spPr>
        <p:txBody>
          <a:bodyPr wrap="square">
            <a:spAutoFit/>
          </a:bodyPr>
          <a:lstStyle/>
          <a:p>
            <a:pPr marL="285750" indent="-285750" algn="just">
              <a:spcBef>
                <a:spcPts val="600"/>
              </a:spcBef>
              <a:buFont typeface="Wingdings" panose="05000000000000000000" pitchFamily="2" charset="2"/>
              <a:buChar char="Ø"/>
            </a:pPr>
            <a:r>
              <a:rPr lang="en-US" sz="2000" dirty="0">
                <a:latin typeface="Times New Roman" panose="02020603050405020304" pitchFamily="18" charset="0"/>
              </a:rPr>
              <a:t>There are </a:t>
            </a:r>
            <a:r>
              <a:rPr lang="en-US" sz="2000" dirty="0">
                <a:solidFill>
                  <a:srgbClr val="FF0000"/>
                </a:solidFill>
                <a:latin typeface="Times New Roman" panose="02020603050405020304" pitchFamily="18" charset="0"/>
              </a:rPr>
              <a:t>several ways to achieve </a:t>
            </a:r>
            <a:r>
              <a:rPr lang="en-US" sz="2000" dirty="0" smtClean="0">
                <a:solidFill>
                  <a:srgbClr val="002060"/>
                </a:solidFill>
                <a:latin typeface="Times New Roman" panose="02020603050405020304" pitchFamily="18" charset="0"/>
              </a:rPr>
              <a:t>Process-to-Process </a:t>
            </a:r>
            <a:r>
              <a:rPr lang="en-US" sz="2000" dirty="0">
                <a:solidFill>
                  <a:srgbClr val="FF0000"/>
                </a:solidFill>
                <a:latin typeface="Times New Roman" panose="02020603050405020304" pitchFamily="18" charset="0"/>
              </a:rPr>
              <a:t>communication</a:t>
            </a:r>
            <a:r>
              <a:rPr lang="en-US" sz="2000" dirty="0">
                <a:latin typeface="Times New Roman" panose="02020603050405020304" pitchFamily="18" charset="0"/>
              </a:rPr>
              <a:t>, the most common one is through the </a:t>
            </a:r>
            <a:r>
              <a:rPr lang="en-US" sz="2000" dirty="0" smtClean="0">
                <a:solidFill>
                  <a:srgbClr val="FF0000"/>
                </a:solidFill>
                <a:latin typeface="Times New Roman" panose="02020603050405020304" pitchFamily="18" charset="0"/>
              </a:rPr>
              <a:t>Client/Server </a:t>
            </a:r>
            <a:r>
              <a:rPr lang="en-US" sz="2000" dirty="0">
                <a:solidFill>
                  <a:srgbClr val="FF0000"/>
                </a:solidFill>
                <a:latin typeface="Times New Roman" panose="02020603050405020304" pitchFamily="18" charset="0"/>
              </a:rPr>
              <a:t>paradigm</a:t>
            </a:r>
            <a:r>
              <a:rPr lang="en-US" sz="2000" dirty="0">
                <a:latin typeface="Times New Roman" panose="02020603050405020304" pitchFamily="18" charset="0"/>
              </a:rPr>
              <a:t>.</a:t>
            </a:r>
          </a:p>
          <a:p>
            <a:pPr marL="285750" indent="-285750" algn="just">
              <a:spcBef>
                <a:spcPts val="600"/>
              </a:spcBef>
              <a:buFont typeface="Wingdings" panose="05000000000000000000" pitchFamily="2" charset="2"/>
              <a:buChar char="Ø"/>
            </a:pPr>
            <a:r>
              <a:rPr lang="en-US" sz="2000" dirty="0" smtClean="0">
                <a:latin typeface="Times New Roman" panose="02020603050405020304" pitchFamily="18" charset="0"/>
              </a:rPr>
              <a:t> </a:t>
            </a:r>
            <a:r>
              <a:rPr lang="en-US" sz="2000" dirty="0">
                <a:latin typeface="Times New Roman" panose="02020603050405020304" pitchFamily="18" charset="0"/>
              </a:rPr>
              <a:t>A process on the </a:t>
            </a:r>
            <a:r>
              <a:rPr lang="en-US" sz="2000" dirty="0">
                <a:solidFill>
                  <a:srgbClr val="C00000"/>
                </a:solidFill>
                <a:latin typeface="Times New Roman" panose="02020603050405020304" pitchFamily="18" charset="0"/>
              </a:rPr>
              <a:t>local host, called a client, </a:t>
            </a:r>
            <a:r>
              <a:rPr lang="en-US" sz="2000" dirty="0">
                <a:latin typeface="Times New Roman" panose="02020603050405020304" pitchFamily="18" charset="0"/>
              </a:rPr>
              <a:t>needs services from a process usually on the </a:t>
            </a:r>
            <a:r>
              <a:rPr lang="en-US" sz="2000" dirty="0">
                <a:solidFill>
                  <a:srgbClr val="002060"/>
                </a:solidFill>
                <a:latin typeface="Times New Roman" panose="02020603050405020304" pitchFamily="18" charset="0"/>
              </a:rPr>
              <a:t>remote host, called a server.</a:t>
            </a:r>
          </a:p>
          <a:p>
            <a:pPr marL="285750" indent="-285750" algn="just">
              <a:spcBef>
                <a:spcPts val="600"/>
              </a:spcBef>
              <a:buFont typeface="Wingdings" panose="05000000000000000000" pitchFamily="2" charset="2"/>
              <a:buChar char="Ø"/>
            </a:pPr>
            <a:r>
              <a:rPr lang="en-US" sz="2000" dirty="0" smtClean="0">
                <a:solidFill>
                  <a:srgbClr val="FF0000"/>
                </a:solidFill>
                <a:latin typeface="Times New Roman" panose="02020603050405020304" pitchFamily="18" charset="0"/>
              </a:rPr>
              <a:t>Both </a:t>
            </a:r>
            <a:r>
              <a:rPr lang="en-US" sz="2000" dirty="0">
                <a:solidFill>
                  <a:srgbClr val="FF0000"/>
                </a:solidFill>
                <a:latin typeface="Times New Roman" panose="02020603050405020304" pitchFamily="18" charset="0"/>
              </a:rPr>
              <a:t>processes </a:t>
            </a:r>
            <a:r>
              <a:rPr lang="en-US" sz="2000" dirty="0">
                <a:latin typeface="Times New Roman" panose="02020603050405020304" pitchFamily="18" charset="0"/>
              </a:rPr>
              <a:t>(client and server) have the </a:t>
            </a:r>
            <a:r>
              <a:rPr lang="en-US" sz="2000" dirty="0">
                <a:solidFill>
                  <a:srgbClr val="FF0000"/>
                </a:solidFill>
                <a:latin typeface="Times New Roman" panose="02020603050405020304" pitchFamily="18" charset="0"/>
              </a:rPr>
              <a:t>same name</a:t>
            </a:r>
            <a:r>
              <a:rPr lang="en-US" sz="2000" dirty="0">
                <a:latin typeface="Times New Roman" panose="02020603050405020304" pitchFamily="18" charset="0"/>
              </a:rPr>
              <a:t>. For example, </a:t>
            </a:r>
            <a:r>
              <a:rPr lang="en-US" sz="2000" dirty="0">
                <a:solidFill>
                  <a:srgbClr val="002060"/>
                </a:solidFill>
                <a:latin typeface="Times New Roman" panose="02020603050405020304" pitchFamily="18" charset="0"/>
              </a:rPr>
              <a:t>to get the </a:t>
            </a:r>
            <a:r>
              <a:rPr lang="en-US" sz="2000" dirty="0">
                <a:solidFill>
                  <a:srgbClr val="C00000"/>
                </a:solidFill>
                <a:latin typeface="Times New Roman" panose="02020603050405020304" pitchFamily="18" charset="0"/>
              </a:rPr>
              <a:t>day and time </a:t>
            </a:r>
            <a:r>
              <a:rPr lang="en-US" sz="2000" dirty="0">
                <a:solidFill>
                  <a:srgbClr val="002060"/>
                </a:solidFill>
                <a:latin typeface="Times New Roman" panose="02020603050405020304" pitchFamily="18" charset="0"/>
              </a:rPr>
              <a:t>from a remote machine, we need a </a:t>
            </a:r>
            <a:r>
              <a:rPr lang="en-US" sz="2000" dirty="0">
                <a:solidFill>
                  <a:srgbClr val="C00000"/>
                </a:solidFill>
                <a:latin typeface="Times New Roman" panose="02020603050405020304" pitchFamily="18" charset="0"/>
              </a:rPr>
              <a:t>Daytime </a:t>
            </a:r>
            <a:r>
              <a:rPr lang="en-US" sz="2000" dirty="0">
                <a:solidFill>
                  <a:srgbClr val="002060"/>
                </a:solidFill>
                <a:latin typeface="Times New Roman" panose="02020603050405020304" pitchFamily="18" charset="0"/>
              </a:rPr>
              <a:t>client process running on the local host and a Daytime server process running on a remote machine.</a:t>
            </a:r>
          </a:p>
          <a:p>
            <a:pPr marL="285750" indent="-285750" algn="just">
              <a:spcBef>
                <a:spcPts val="600"/>
              </a:spcBef>
              <a:buFont typeface="Wingdings" panose="05000000000000000000" pitchFamily="2" charset="2"/>
              <a:buChar char="Ø"/>
            </a:pPr>
            <a:r>
              <a:rPr lang="en-US" sz="2000" dirty="0" smtClean="0">
                <a:latin typeface="Times New Roman" panose="02020603050405020304" pitchFamily="18" charset="0"/>
              </a:rPr>
              <a:t>A </a:t>
            </a:r>
            <a:r>
              <a:rPr lang="en-US" sz="2000" dirty="0">
                <a:latin typeface="Times New Roman" panose="02020603050405020304" pitchFamily="18" charset="0"/>
              </a:rPr>
              <a:t>remote computer can run </a:t>
            </a:r>
            <a:r>
              <a:rPr lang="en-US" sz="2000" dirty="0">
                <a:solidFill>
                  <a:srgbClr val="FF0000"/>
                </a:solidFill>
                <a:latin typeface="Times New Roman" panose="02020603050405020304" pitchFamily="18" charset="0"/>
              </a:rPr>
              <a:t>several server programs at the same time</a:t>
            </a:r>
            <a:r>
              <a:rPr lang="en-US" sz="2000" dirty="0">
                <a:latin typeface="Times New Roman" panose="02020603050405020304" pitchFamily="18" charset="0"/>
              </a:rPr>
              <a:t>, just as local computers can run </a:t>
            </a:r>
            <a:r>
              <a:rPr lang="en-US" sz="2000" dirty="0">
                <a:solidFill>
                  <a:srgbClr val="FF0000"/>
                </a:solidFill>
                <a:latin typeface="Times New Roman" panose="02020603050405020304" pitchFamily="18" charset="0"/>
              </a:rPr>
              <a:t>one or more client programs at the same time. </a:t>
            </a:r>
            <a:endParaRPr lang="en-US" sz="2000" dirty="0">
              <a:solidFill>
                <a:srgbClr val="FF0000"/>
              </a:solidFill>
            </a:endParaRPr>
          </a:p>
        </p:txBody>
      </p:sp>
    </p:spTree>
    <p:extLst>
      <p:ext uri="{BB962C8B-B14F-4D97-AF65-F5344CB8AC3E}">
        <p14:creationId xmlns:p14="http://schemas.microsoft.com/office/powerpoint/2010/main" val="1768268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3"/>
          <p:cNvSpPr txBox="1">
            <a:spLocks noGrp="1"/>
          </p:cNvSpPr>
          <p:nvPr>
            <p:ph type="title" idx="4294967295"/>
          </p:nvPr>
        </p:nvSpPr>
        <p:spPr>
          <a:xfrm>
            <a:off x="1196975" y="0"/>
            <a:ext cx="7032625" cy="437745"/>
          </a:xfrm>
          <a:prstGeom prst="rect">
            <a:avLst/>
          </a:prstGeom>
          <a:noFill/>
          <a:ln>
            <a:noFill/>
          </a:ln>
        </p:spPr>
        <p:txBody>
          <a:bodyPr spcFirstLastPara="1" wrap="square" lIns="68575" tIns="34275" rIns="68575" bIns="34275" anchor="b" anchorCtr="0">
            <a:normAutofit fontScale="90000"/>
          </a:bodyPr>
          <a:lstStyle/>
          <a:p>
            <a:pPr marL="0" lvl="0" indent="0" algn="l" rtl="0">
              <a:lnSpc>
                <a:spcPct val="85000"/>
              </a:lnSpc>
              <a:spcBef>
                <a:spcPts val="0"/>
              </a:spcBef>
              <a:spcAft>
                <a:spcPts val="0"/>
              </a:spcAft>
              <a:buClr>
                <a:srgbClr val="3F3F3F"/>
              </a:buClr>
              <a:buSzPts val="3600"/>
              <a:buFont typeface="Arial"/>
              <a:buNone/>
            </a:pPr>
            <a:r>
              <a:rPr lang="en-US" dirty="0">
                <a:solidFill>
                  <a:srgbClr val="7030A0"/>
                </a:solidFill>
                <a:latin typeface="Times New Roman"/>
                <a:ea typeface="Times New Roman"/>
                <a:cs typeface="Times New Roman"/>
                <a:sym typeface="Times New Roman"/>
              </a:rPr>
              <a:t>Syllabus</a:t>
            </a:r>
            <a:endParaRPr dirty="0">
              <a:solidFill>
                <a:srgbClr val="7030A0"/>
              </a:solidFill>
              <a:latin typeface="Times New Roman"/>
              <a:ea typeface="Times New Roman"/>
              <a:cs typeface="Times New Roman"/>
              <a:sym typeface="Times New Roman"/>
            </a:endParaRPr>
          </a:p>
        </p:txBody>
      </p:sp>
      <p:pic>
        <p:nvPicPr>
          <p:cNvPr id="823" name="Google Shape;823;p3"/>
          <p:cNvPicPr preferRelativeResize="0"/>
          <p:nvPr/>
        </p:nvPicPr>
        <p:blipFill rotWithShape="1">
          <a:blip r:embed="rId3">
            <a:alphaModFix/>
          </a:blip>
          <a:srcRect/>
          <a:stretch/>
        </p:blipFill>
        <p:spPr>
          <a:xfrm>
            <a:off x="41822" y="47021"/>
            <a:ext cx="434833" cy="478274"/>
          </a:xfrm>
          <a:prstGeom prst="rect">
            <a:avLst/>
          </a:prstGeom>
          <a:noFill/>
          <a:ln>
            <a:noFill/>
          </a:ln>
        </p:spPr>
      </p:pic>
      <p:graphicFrame>
        <p:nvGraphicFramePr>
          <p:cNvPr id="825" name="Google Shape;825;p3"/>
          <p:cNvGraphicFramePr/>
          <p:nvPr>
            <p:extLst>
              <p:ext uri="{D42A27DB-BD31-4B8C-83A1-F6EECF244321}">
                <p14:modId xmlns:p14="http://schemas.microsoft.com/office/powerpoint/2010/main" val="862361952"/>
              </p:ext>
            </p:extLst>
          </p:nvPr>
        </p:nvGraphicFramePr>
        <p:xfrm>
          <a:off x="895586" y="990413"/>
          <a:ext cx="6176423" cy="2103090"/>
        </p:xfrm>
        <a:graphic>
          <a:graphicData uri="http://schemas.openxmlformats.org/drawingml/2006/table">
            <a:tbl>
              <a:tblPr>
                <a:noFill/>
              </a:tblPr>
              <a:tblGrid>
                <a:gridCol w="362046">
                  <a:extLst>
                    <a:ext uri="{9D8B030D-6E8A-4147-A177-3AD203B41FA5}">
                      <a16:colId xmlns:a16="http://schemas.microsoft.com/office/drawing/2014/main" xmlns="" val="20000"/>
                    </a:ext>
                  </a:extLst>
                </a:gridCol>
                <a:gridCol w="5814377">
                  <a:extLst>
                    <a:ext uri="{9D8B030D-6E8A-4147-A177-3AD203B41FA5}">
                      <a16:colId xmlns:a16="http://schemas.microsoft.com/office/drawing/2014/main" xmlns="" val="20001"/>
                    </a:ext>
                  </a:extLst>
                </a:gridCol>
              </a:tblGrid>
              <a:tr h="855850">
                <a:tc>
                  <a:txBody>
                    <a:bodyPr/>
                    <a:lstStyle/>
                    <a:p>
                      <a:pPr marL="0" marR="0" lvl="0" indent="0" algn="ctr" rtl="0">
                        <a:lnSpc>
                          <a:spcPct val="100000"/>
                        </a:lnSpc>
                        <a:spcBef>
                          <a:spcPts val="0"/>
                        </a:spcBef>
                        <a:spcAft>
                          <a:spcPts val="0"/>
                        </a:spcAft>
                        <a:buClr>
                          <a:srgbClr val="000000"/>
                        </a:buClr>
                        <a:buSzPts val="1200"/>
                        <a:buFont typeface="Arial"/>
                        <a:buNone/>
                      </a:pPr>
                      <a:r>
                        <a:rPr lang="en-US" sz="2000" b="1" u="none" strike="noStrike" cap="none" dirty="0">
                          <a:latin typeface="Times New Roman" panose="02020603050405020304" pitchFamily="18" charset="0"/>
                          <a:ea typeface="Times New Roman"/>
                          <a:cs typeface="Times New Roman" panose="02020603050405020304" pitchFamily="18" charset="0"/>
                          <a:sym typeface="Times New Roman"/>
                        </a:rPr>
                        <a:t>4</a:t>
                      </a:r>
                      <a:endParaRPr sz="2000" b="1"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nchor="ctr">
                    <a:lnL w="9525" cap="flat" cmpd="sng">
                      <a:solidFill>
                        <a:srgbClr val="000001"/>
                      </a:solidFill>
                      <a:prstDash val="solid"/>
                      <a:round/>
                      <a:headEnd type="none" w="sm" len="sm"/>
                      <a:tailEnd type="none" w="sm" len="sm"/>
                    </a:lnL>
                    <a:lnR w="9525" cap="flat" cmpd="sng" algn="ctr">
                      <a:solidFill>
                        <a:srgbClr val="000001"/>
                      </a:solidFill>
                      <a:prstDash val="solid"/>
                      <a:round/>
                      <a:headEnd type="none" w="sm" len="sm"/>
                      <a:tailEnd type="none" w="sm" len="sm"/>
                    </a:lnR>
                    <a:lnT w="9525" cap="flat" cmpd="sng">
                      <a:solidFill>
                        <a:srgbClr val="000001"/>
                      </a:solidFill>
                      <a:prstDash val="solid"/>
                      <a:round/>
                      <a:headEnd type="none" w="sm" len="sm"/>
                      <a:tailEnd type="none" w="sm" len="sm"/>
                    </a:lnT>
                    <a:lnB w="9525" cap="flat" cmpd="sng">
                      <a:solidFill>
                        <a:srgbClr val="000001"/>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800" b="1" u="none" strike="noStrike" cap="none" dirty="0">
                          <a:latin typeface="Times New Roman" panose="02020603050405020304" pitchFamily="18" charset="0"/>
                          <a:ea typeface="Times New Roman"/>
                          <a:cs typeface="Times New Roman" panose="02020603050405020304" pitchFamily="18" charset="0"/>
                          <a:sym typeface="Times New Roman"/>
                        </a:rPr>
                        <a:t>Transport Layer  (9 </a:t>
                      </a:r>
                      <a:r>
                        <a:rPr lang="en-US" sz="1800" b="1" u="none" strike="noStrike" cap="none" dirty="0" err="1">
                          <a:latin typeface="Times New Roman" panose="02020603050405020304" pitchFamily="18" charset="0"/>
                          <a:ea typeface="Times New Roman"/>
                          <a:cs typeface="Times New Roman" panose="02020603050405020304" pitchFamily="18" charset="0"/>
                          <a:sym typeface="Times New Roman"/>
                        </a:rPr>
                        <a:t>Hrs</a:t>
                      </a:r>
                      <a:r>
                        <a:rPr lang="en-US" sz="1800" b="1" u="none" strike="noStrike" cap="none" dirty="0">
                          <a:latin typeface="Times New Roman" panose="02020603050405020304" pitchFamily="18" charset="0"/>
                          <a:ea typeface="Times New Roman"/>
                          <a:cs typeface="Times New Roman" panose="02020603050405020304" pitchFamily="18" charset="0"/>
                          <a:sym typeface="Times New Roman"/>
                        </a:rPr>
                        <a:t>)</a:t>
                      </a:r>
                      <a:endParaRPr sz="2400" b="1"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100"/>
                        <a:buFont typeface="Arial"/>
                        <a:buNone/>
                      </a:pPr>
                      <a:r>
                        <a:rPr lang="en-US" sz="1800" b="1" u="none" strike="noStrike" cap="none" dirty="0">
                          <a:latin typeface="Times New Roman" panose="02020603050405020304" pitchFamily="18" charset="0"/>
                          <a:ea typeface="Times New Roman"/>
                          <a:cs typeface="Times New Roman" panose="02020603050405020304" pitchFamily="18" charset="0"/>
                          <a:sym typeface="Times New Roman"/>
                        </a:rPr>
                        <a:t>Services, Multiplexing, </a:t>
                      </a:r>
                      <a:r>
                        <a:rPr lang="en-US" sz="1800" b="1" u="none" strike="noStrike" cap="none" dirty="0" err="1">
                          <a:latin typeface="Times New Roman" panose="02020603050405020304" pitchFamily="18" charset="0"/>
                          <a:ea typeface="Times New Roman"/>
                          <a:cs typeface="Times New Roman" panose="02020603050405020304" pitchFamily="18" charset="0"/>
                          <a:sym typeface="Times New Roman"/>
                        </a:rPr>
                        <a:t>demultiplexing</a:t>
                      </a:r>
                      <a:r>
                        <a:rPr lang="en-US" sz="1800" b="1" u="none" strike="noStrike" cap="none" dirty="0">
                          <a:latin typeface="Times New Roman" panose="02020603050405020304" pitchFamily="18" charset="0"/>
                          <a:ea typeface="Times New Roman"/>
                          <a:cs typeface="Times New Roman" panose="02020603050405020304" pitchFamily="18" charset="0"/>
                          <a:sym typeface="Times New Roman"/>
                        </a:rPr>
                        <a:t>. Sockets, UDP, RTP, TCP: Services, Features, Segment, TCP Connection (Three-Way Handshake), Flow control and buffering, Silly window syndrome, Congestion Control. Congestion Control (Leaky Bucket, Token Bucket), Quality of Service (</a:t>
                      </a:r>
                      <a:r>
                        <a:rPr lang="en-US" sz="1800" b="1" u="none" strike="noStrike" cap="none" dirty="0" err="1">
                          <a:latin typeface="Times New Roman" panose="02020603050405020304" pitchFamily="18" charset="0"/>
                          <a:ea typeface="Times New Roman"/>
                          <a:cs typeface="Times New Roman" panose="02020603050405020304" pitchFamily="18" charset="0"/>
                          <a:sym typeface="Times New Roman"/>
                        </a:rPr>
                        <a:t>QoS</a:t>
                      </a:r>
                      <a:r>
                        <a:rPr lang="en-US" sz="1800" b="1" u="none" strike="noStrike" cap="none" dirty="0" smtClean="0">
                          <a:latin typeface="Times New Roman" panose="02020603050405020304" pitchFamily="18" charset="0"/>
                          <a:ea typeface="Times New Roman"/>
                          <a:cs typeface="Times New Roman" panose="02020603050405020304" pitchFamily="18" charset="0"/>
                          <a:sym typeface="Times New Roman"/>
                        </a:rPr>
                        <a:t>)</a:t>
                      </a:r>
                      <a:endParaRPr sz="1800" b="1" u="none" strike="noStrike" cap="none" dirty="0">
                        <a:highlight>
                          <a:srgbClr val="FCFCFC"/>
                        </a:highlight>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nchor="ctr">
                    <a:lnL w="9525" cap="flat" cmpd="sng" algn="ctr">
                      <a:solidFill>
                        <a:srgbClr val="000001"/>
                      </a:solidFill>
                      <a:prstDash val="solid"/>
                      <a:round/>
                      <a:headEnd type="none" w="sm" len="sm"/>
                      <a:tailEnd type="none" w="sm" len="sm"/>
                    </a:lnL>
                    <a:lnR w="9525" cap="flat" cmpd="sng">
                      <a:solidFill>
                        <a:srgbClr val="000001"/>
                      </a:solidFill>
                      <a:prstDash val="solid"/>
                      <a:round/>
                      <a:headEnd type="none" w="sm" len="sm"/>
                      <a:tailEnd type="none" w="sm" len="sm"/>
                    </a:lnR>
                    <a:lnT w="9525" cap="flat" cmpd="sng">
                      <a:solidFill>
                        <a:srgbClr val="000001"/>
                      </a:solidFill>
                      <a:prstDash val="solid"/>
                      <a:round/>
                      <a:headEnd type="none" w="sm" len="sm"/>
                      <a:tailEnd type="none" w="sm" len="sm"/>
                    </a:lnT>
                    <a:lnB w="9525" cap="flat" cmpd="sng">
                      <a:solidFill>
                        <a:srgbClr val="000001"/>
                      </a:solidFill>
                      <a:prstDash val="solid"/>
                      <a:round/>
                      <a:headEnd type="none" w="sm" len="sm"/>
                      <a:tailEnd type="none" w="sm" len="sm"/>
                    </a:lnB>
                    <a:solidFill>
                      <a:srgbClr val="FFFFFF"/>
                    </a:solidFill>
                  </a:tcPr>
                </a:tc>
                <a:extLst>
                  <a:ext uri="{0D108BD9-81ED-4DB2-BD59-A6C34878D82A}">
                    <a16:rowId xmlns:a16="http://schemas.microsoft.com/office/drawing/2014/main" xmlns="" val="10003"/>
                  </a:ext>
                </a:extLst>
              </a:tr>
            </a:tbl>
          </a:graphicData>
        </a:graphic>
      </p:graphicFrame>
      <p:sp>
        <p:nvSpPr>
          <p:cNvPr id="2" name="Slide Number Placeholder 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28637217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9" name="Google Shape;299;p40"/>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20</a:t>
            </a:fld>
            <a:endParaRPr sz="1100"/>
          </a:p>
        </p:txBody>
      </p:sp>
      <p:pic>
        <p:nvPicPr>
          <p:cNvPr id="11" name="Google Shape;197;p30"/>
          <p:cNvPicPr preferRelativeResize="0"/>
          <p:nvPr/>
        </p:nvPicPr>
        <p:blipFill rotWithShape="1">
          <a:blip r:embed="rId3">
            <a:alphaModFix/>
          </a:blip>
          <a:srcRect/>
          <a:stretch/>
        </p:blipFill>
        <p:spPr>
          <a:xfrm>
            <a:off x="41822" y="47021"/>
            <a:ext cx="538608" cy="597579"/>
          </a:xfrm>
          <a:prstGeom prst="rect">
            <a:avLst/>
          </a:prstGeom>
          <a:noFill/>
          <a:ln>
            <a:noFill/>
          </a:ln>
        </p:spPr>
      </p:pic>
      <p:sp>
        <p:nvSpPr>
          <p:cNvPr id="2" name="Rectangle 1"/>
          <p:cNvSpPr/>
          <p:nvPr/>
        </p:nvSpPr>
        <p:spPr>
          <a:xfrm>
            <a:off x="498452" y="523220"/>
            <a:ext cx="8068556" cy="2031325"/>
          </a:xfrm>
          <a:prstGeom prst="rect">
            <a:avLst/>
          </a:prstGeom>
          <a:solidFill>
            <a:schemeClr val="accent2">
              <a:lumMod val="20000"/>
              <a:lumOff val="80000"/>
            </a:schemeClr>
          </a:solidFill>
        </p:spPr>
        <p:txBody>
          <a:bodyPr wrap="square">
            <a:spAutoFit/>
          </a:bodyPr>
          <a:lstStyle/>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 port number is a way to identify a specific process to which an internet or other network message is to be forwarded when it arrives at a server</a:t>
            </a:r>
            <a:r>
              <a:rPr lang="en-US" sz="1800" dirty="0" smtClean="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1800" dirty="0" smtClean="0">
                <a:latin typeface="Times New Roman" panose="02020603050405020304" pitchFamily="18" charset="0"/>
                <a:cs typeface="Times New Roman" panose="02020603050405020304" pitchFamily="18" charset="0"/>
              </a:rPr>
              <a:t>All </a:t>
            </a:r>
            <a:r>
              <a:rPr lang="en-US" sz="1800" dirty="0">
                <a:latin typeface="Times New Roman" panose="02020603050405020304" pitchFamily="18" charset="0"/>
                <a:cs typeface="Times New Roman" panose="02020603050405020304" pitchFamily="18" charset="0"/>
              </a:rPr>
              <a:t>network-connected devices come equipped with standardized ports that have an assigned number. </a:t>
            </a:r>
            <a:endParaRPr lang="en-US" sz="18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smtClean="0">
                <a:latin typeface="Times New Roman" panose="02020603050405020304" pitchFamily="18" charset="0"/>
                <a:cs typeface="Times New Roman" panose="02020603050405020304" pitchFamily="18" charset="0"/>
              </a:rPr>
              <a:t>These </a:t>
            </a:r>
            <a:r>
              <a:rPr lang="en-US" sz="1800" dirty="0">
                <a:latin typeface="Times New Roman" panose="02020603050405020304" pitchFamily="18" charset="0"/>
                <a:cs typeface="Times New Roman" panose="02020603050405020304" pitchFamily="18" charset="0"/>
              </a:rPr>
              <a:t>numbers are reserved for certain protocols and their associated function</a:t>
            </a:r>
            <a:r>
              <a:rPr lang="en-US" sz="1800" dirty="0" smtClean="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1800" dirty="0" smtClean="0">
                <a:latin typeface="Times New Roman" panose="02020603050405020304" pitchFamily="18" charset="0"/>
                <a:cs typeface="Times New Roman" panose="02020603050405020304" pitchFamily="18" charset="0"/>
              </a:rPr>
              <a:t>Hypertext </a:t>
            </a:r>
            <a:r>
              <a:rPr lang="en-US" sz="1800" dirty="0">
                <a:latin typeface="Times New Roman" panose="02020603050405020304" pitchFamily="18" charset="0"/>
                <a:cs typeface="Times New Roman" panose="02020603050405020304" pitchFamily="18" charset="0"/>
              </a:rPr>
              <a:t>Transfer Protocol (HTTP) messages, for example, always go to port 80 -- one of the most commonly used ports.</a:t>
            </a:r>
          </a:p>
        </p:txBody>
      </p:sp>
      <p:sp>
        <p:nvSpPr>
          <p:cNvPr id="3" name="Rectangle 2"/>
          <p:cNvSpPr/>
          <p:nvPr/>
        </p:nvSpPr>
        <p:spPr>
          <a:xfrm>
            <a:off x="722873" y="0"/>
            <a:ext cx="7619714" cy="523220"/>
          </a:xfrm>
          <a:prstGeom prst="rect">
            <a:avLst/>
          </a:prstGeom>
        </p:spPr>
        <p:txBody>
          <a:bodyPr wrap="square">
            <a:spAutoFit/>
          </a:bodyPr>
          <a:lstStyle/>
          <a:p>
            <a:pPr algn="ctr"/>
            <a:r>
              <a:rPr lang="en" sz="2800" dirty="0">
                <a:latin typeface="Times New Roman"/>
                <a:ea typeface="Times New Roman"/>
                <a:cs typeface="Times New Roman"/>
                <a:sym typeface="Times New Roman"/>
              </a:rPr>
              <a:t>Port Numbers</a:t>
            </a:r>
            <a:endParaRPr lang="en-US" sz="2800" dirty="0"/>
          </a:p>
        </p:txBody>
      </p:sp>
      <p:sp>
        <p:nvSpPr>
          <p:cNvPr id="4" name="Rectangle 3"/>
          <p:cNvSpPr/>
          <p:nvPr/>
        </p:nvSpPr>
        <p:spPr>
          <a:xfrm>
            <a:off x="498452" y="2735938"/>
            <a:ext cx="8016898" cy="2031325"/>
          </a:xfrm>
          <a:prstGeom prst="rect">
            <a:avLst/>
          </a:prstGeom>
          <a:solidFill>
            <a:schemeClr val="accent6">
              <a:lumMod val="20000"/>
              <a:lumOff val="80000"/>
            </a:schemeClr>
          </a:solidFill>
        </p:spPr>
        <p:txBody>
          <a:bodyPr wrap="square">
            <a:spAutoFit/>
          </a:bodyPr>
          <a:lstStyle/>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An IP address is a logical address used to identify a device on the network. Any device connected to the internet is assigned a unique IP address for identification. This identifying information enables devices to communicate over the internet</a:t>
            </a:r>
            <a:r>
              <a:rPr lang="en-US" sz="1800" dirty="0" smtClean="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smtClean="0">
                <a:latin typeface="Times New Roman" panose="02020603050405020304" pitchFamily="18" charset="0"/>
                <a:cs typeface="Times New Roman" panose="02020603050405020304" pitchFamily="18" charset="0"/>
              </a:rPr>
              <a:t>Port </a:t>
            </a:r>
            <a:r>
              <a:rPr lang="en-US" sz="1800" dirty="0">
                <a:latin typeface="Times New Roman" panose="02020603050405020304" pitchFamily="18" charset="0"/>
                <a:cs typeface="Times New Roman" panose="02020603050405020304" pitchFamily="18" charset="0"/>
              </a:rPr>
              <a:t>numbers are part of the addressing information that helps identify senders and receivers of information and a particular application on the devices. Port numbers consist of 16-bit numbers.</a:t>
            </a:r>
          </a:p>
        </p:txBody>
      </p:sp>
    </p:spTree>
    <p:extLst>
      <p:ext uri="{BB962C8B-B14F-4D97-AF65-F5344CB8AC3E}">
        <p14:creationId xmlns:p14="http://schemas.microsoft.com/office/powerpoint/2010/main" val="5821197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8" name="Google Shape;308;p41"/>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21</a:t>
            </a:fld>
            <a:endParaRPr sz="1100"/>
          </a:p>
        </p:txBody>
      </p:sp>
      <p:sp>
        <p:nvSpPr>
          <p:cNvPr id="305" name="Google Shape;305;p41"/>
          <p:cNvSpPr txBox="1">
            <a:spLocks noGrp="1"/>
          </p:cNvSpPr>
          <p:nvPr>
            <p:ph type="title" idx="4294967295"/>
          </p:nvPr>
        </p:nvSpPr>
        <p:spPr>
          <a:xfrm>
            <a:off x="580430" y="129662"/>
            <a:ext cx="7869176" cy="410709"/>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Clr>
                <a:schemeClr val="dk1"/>
              </a:buClr>
              <a:buSzPts val="3000"/>
              <a:buFont typeface="Times New Roman"/>
              <a:buNone/>
            </a:pPr>
            <a:r>
              <a:rPr lang="en" sz="2800" dirty="0">
                <a:latin typeface="Times New Roman"/>
                <a:ea typeface="Times New Roman"/>
                <a:cs typeface="Times New Roman"/>
                <a:sym typeface="Times New Roman"/>
              </a:rPr>
              <a:t>Port Numbers</a:t>
            </a:r>
            <a:endParaRPr sz="2800" dirty="0">
              <a:latin typeface="Times New Roman"/>
              <a:ea typeface="Times New Roman"/>
              <a:cs typeface="Times New Roman"/>
              <a:sym typeface="Times New Roman"/>
            </a:endParaRPr>
          </a:p>
        </p:txBody>
      </p:sp>
      <p:pic>
        <p:nvPicPr>
          <p:cNvPr id="2" name="Picture 1"/>
          <p:cNvPicPr>
            <a:picLocks noChangeAspect="1"/>
          </p:cNvPicPr>
          <p:nvPr/>
        </p:nvPicPr>
        <p:blipFill>
          <a:blip r:embed="rId3"/>
          <a:stretch>
            <a:fillRect/>
          </a:stretch>
        </p:blipFill>
        <p:spPr>
          <a:xfrm>
            <a:off x="1877439" y="1871579"/>
            <a:ext cx="4464995" cy="1609363"/>
          </a:xfrm>
          <a:prstGeom prst="rect">
            <a:avLst/>
          </a:prstGeom>
        </p:spPr>
      </p:pic>
      <p:pic>
        <p:nvPicPr>
          <p:cNvPr id="16" name="Google Shape;197;p30"/>
          <p:cNvPicPr preferRelativeResize="0"/>
          <p:nvPr/>
        </p:nvPicPr>
        <p:blipFill rotWithShape="1">
          <a:blip r:embed="rId4">
            <a:alphaModFix/>
          </a:blip>
          <a:srcRect/>
          <a:stretch/>
        </p:blipFill>
        <p:spPr>
          <a:xfrm>
            <a:off x="41822" y="47021"/>
            <a:ext cx="538608" cy="597579"/>
          </a:xfrm>
          <a:prstGeom prst="rect">
            <a:avLst/>
          </a:prstGeom>
          <a:noFill/>
          <a:ln>
            <a:noFill/>
          </a:ln>
        </p:spPr>
      </p:pic>
      <p:sp>
        <p:nvSpPr>
          <p:cNvPr id="5" name="Rectangle 4"/>
          <p:cNvSpPr/>
          <p:nvPr/>
        </p:nvSpPr>
        <p:spPr>
          <a:xfrm>
            <a:off x="580430" y="576231"/>
            <a:ext cx="8121787" cy="1618392"/>
          </a:xfrm>
          <a:prstGeom prst="rect">
            <a:avLst/>
          </a:prstGeom>
        </p:spPr>
        <p:txBody>
          <a:bodyPr wrap="square">
            <a:spAutoFit/>
          </a:bodyPr>
          <a:lstStyle/>
          <a:p>
            <a:pPr marL="412750" lvl="0" indent="-342900" algn="just">
              <a:spcBef>
                <a:spcPts val="1100"/>
              </a:spcBef>
              <a:buClr>
                <a:srgbClr val="CC0000"/>
              </a:buClr>
              <a:buSzPts val="2100"/>
              <a:buFont typeface="Wingdings" panose="05000000000000000000" pitchFamily="2" charset="2"/>
              <a:buChar char="Ø"/>
            </a:pPr>
            <a:r>
              <a:rPr lang="en-US" sz="1800" dirty="0" smtClean="0">
                <a:solidFill>
                  <a:srgbClr val="000066"/>
                </a:solidFill>
                <a:latin typeface="Times New Roman"/>
                <a:ea typeface="Times New Roman"/>
                <a:cs typeface="Times New Roman"/>
                <a:sym typeface="Times New Roman"/>
              </a:rPr>
              <a:t>A </a:t>
            </a:r>
            <a:r>
              <a:rPr lang="en-US" sz="1800" dirty="0">
                <a:solidFill>
                  <a:srgbClr val="000066"/>
                </a:solidFill>
                <a:latin typeface="Times New Roman"/>
                <a:ea typeface="Times New Roman"/>
                <a:cs typeface="Times New Roman"/>
                <a:sym typeface="Times New Roman"/>
              </a:rPr>
              <a:t>port number uses </a:t>
            </a:r>
            <a:r>
              <a:rPr lang="en-US" sz="1800" dirty="0">
                <a:solidFill>
                  <a:srgbClr val="C00000"/>
                </a:solidFill>
                <a:latin typeface="Times New Roman"/>
                <a:ea typeface="Times New Roman"/>
                <a:cs typeface="Times New Roman"/>
                <a:sym typeface="Times New Roman"/>
              </a:rPr>
              <a:t>16 bits</a:t>
            </a:r>
            <a:r>
              <a:rPr lang="en-US" sz="1800" dirty="0">
                <a:solidFill>
                  <a:srgbClr val="000066"/>
                </a:solidFill>
                <a:latin typeface="Times New Roman"/>
                <a:ea typeface="Times New Roman"/>
                <a:cs typeface="Times New Roman"/>
                <a:sym typeface="Times New Roman"/>
              </a:rPr>
              <a:t> and so can therefore </a:t>
            </a:r>
            <a:r>
              <a:rPr lang="en-US" sz="1800" dirty="0">
                <a:solidFill>
                  <a:srgbClr val="C00000"/>
                </a:solidFill>
                <a:latin typeface="Times New Roman"/>
                <a:ea typeface="Times New Roman"/>
                <a:cs typeface="Times New Roman"/>
                <a:sym typeface="Times New Roman"/>
              </a:rPr>
              <a:t>have a value from </a:t>
            </a:r>
            <a:r>
              <a:rPr lang="en-US" sz="1800" b="1" dirty="0">
                <a:solidFill>
                  <a:schemeClr val="tx1"/>
                </a:solidFill>
                <a:latin typeface="Times New Roman"/>
                <a:ea typeface="Times New Roman"/>
                <a:cs typeface="Times New Roman"/>
                <a:sym typeface="Times New Roman"/>
              </a:rPr>
              <a:t>0 to 65535 </a:t>
            </a:r>
            <a:r>
              <a:rPr lang="en-US" sz="1800" dirty="0">
                <a:solidFill>
                  <a:srgbClr val="000066"/>
                </a:solidFill>
                <a:latin typeface="Times New Roman"/>
                <a:ea typeface="Times New Roman"/>
                <a:cs typeface="Times New Roman"/>
                <a:sym typeface="Times New Roman"/>
              </a:rPr>
              <a:t>decimal</a:t>
            </a:r>
            <a:r>
              <a:rPr lang="en-US" sz="1800" dirty="0" smtClean="0">
                <a:solidFill>
                  <a:srgbClr val="000066"/>
                </a:solidFill>
                <a:latin typeface="Times New Roman"/>
                <a:ea typeface="Times New Roman"/>
                <a:cs typeface="Times New Roman"/>
                <a:sym typeface="Times New Roman"/>
              </a:rPr>
              <a:t>.</a:t>
            </a:r>
          </a:p>
          <a:p>
            <a:pPr marL="412750" indent="-342900" algn="just">
              <a:spcBef>
                <a:spcPts val="1100"/>
              </a:spcBef>
              <a:buClr>
                <a:srgbClr val="CC0000"/>
              </a:buClr>
              <a:buSzPts val="2100"/>
              <a:buFont typeface="Wingdings" panose="05000000000000000000" pitchFamily="2" charset="2"/>
              <a:buChar char="Ø"/>
            </a:pPr>
            <a:r>
              <a:rPr lang="en-US" sz="1800" dirty="0">
                <a:solidFill>
                  <a:srgbClr val="000066"/>
                </a:solidFill>
                <a:latin typeface="Times New Roman"/>
                <a:ea typeface="Times New Roman"/>
                <a:cs typeface="Times New Roman"/>
              </a:rPr>
              <a:t>The </a:t>
            </a:r>
            <a:r>
              <a:rPr lang="en-US" sz="1800" dirty="0" err="1">
                <a:solidFill>
                  <a:srgbClr val="000066"/>
                </a:solidFill>
                <a:latin typeface="Times New Roman"/>
                <a:ea typeface="Times New Roman"/>
                <a:cs typeface="Times New Roman"/>
              </a:rPr>
              <a:t>lANA</a:t>
            </a:r>
            <a:r>
              <a:rPr lang="en-US" sz="1800" dirty="0">
                <a:solidFill>
                  <a:srgbClr val="000066"/>
                </a:solidFill>
                <a:latin typeface="Times New Roman"/>
                <a:ea typeface="Times New Roman"/>
                <a:cs typeface="Times New Roman"/>
              </a:rPr>
              <a:t> (Internet Assigned Number Authority) has divided the port numbers into three ranges: well known, registered, and dynamic (or private).</a:t>
            </a:r>
          </a:p>
          <a:p>
            <a:endParaRPr lang="en-IN" sz="1800" b="1" dirty="0">
              <a:solidFill>
                <a:schemeClr val="tx1"/>
              </a:solidFill>
              <a:latin typeface="Times New Roman" panose="02020603050405020304" pitchFamily="18" charset="0"/>
              <a:cs typeface="Times New Roman" panose="02020603050405020304" pitchFamily="18" charset="0"/>
            </a:endParaRPr>
          </a:p>
        </p:txBody>
      </p:sp>
      <p:sp>
        <p:nvSpPr>
          <p:cNvPr id="3" name="Rectangle 2"/>
          <p:cNvSpPr/>
          <p:nvPr/>
        </p:nvSpPr>
        <p:spPr>
          <a:xfrm>
            <a:off x="609613" y="3480942"/>
            <a:ext cx="7934920" cy="1308050"/>
          </a:xfrm>
          <a:prstGeom prst="rect">
            <a:avLst/>
          </a:prstGeom>
        </p:spPr>
        <p:txBody>
          <a:bodyPr wrap="square">
            <a:spAutoFit/>
          </a:bodyPr>
          <a:lstStyle/>
          <a:p>
            <a:pPr marL="654050" lvl="1" indent="-285750" algn="just">
              <a:spcBef>
                <a:spcPts val="900"/>
              </a:spcBef>
              <a:buClr>
                <a:srgbClr val="CC0000"/>
              </a:buClr>
              <a:buSzPts val="1800"/>
              <a:buFont typeface="Wingdings" panose="05000000000000000000" pitchFamily="2" charset="2"/>
              <a:buChar char="Ø"/>
            </a:pPr>
            <a:r>
              <a:rPr lang="en-US" sz="1600" dirty="0">
                <a:solidFill>
                  <a:srgbClr val="C00000"/>
                </a:solidFill>
                <a:latin typeface="Times New Roman"/>
                <a:ea typeface="Times New Roman"/>
                <a:cs typeface="Times New Roman"/>
                <a:sym typeface="Times New Roman"/>
              </a:rPr>
              <a:t>Port numbers 0-1023 – </a:t>
            </a:r>
            <a:r>
              <a:rPr lang="en-US" sz="1600" b="1" dirty="0">
                <a:solidFill>
                  <a:schemeClr val="tx1"/>
                </a:solidFill>
                <a:latin typeface="Times New Roman"/>
                <a:ea typeface="Times New Roman"/>
                <a:cs typeface="Times New Roman"/>
                <a:sym typeface="Times New Roman"/>
              </a:rPr>
              <a:t>Well known Ports </a:t>
            </a:r>
            <a:r>
              <a:rPr lang="en-US" sz="1600" dirty="0">
                <a:solidFill>
                  <a:srgbClr val="000066"/>
                </a:solidFill>
                <a:latin typeface="Times New Roman"/>
                <a:ea typeface="Times New Roman"/>
                <a:cs typeface="Times New Roman"/>
                <a:sym typeface="Times New Roman"/>
              </a:rPr>
              <a:t>– e.g. Web servers normally use port 80 and SMTP servers use port 25 </a:t>
            </a:r>
          </a:p>
          <a:p>
            <a:pPr marL="654050" lvl="1" indent="-285750" algn="just">
              <a:spcBef>
                <a:spcPts val="900"/>
              </a:spcBef>
              <a:buClr>
                <a:srgbClr val="CC0000"/>
              </a:buClr>
              <a:buSzPts val="1800"/>
              <a:buFont typeface="Wingdings" panose="05000000000000000000" pitchFamily="2" charset="2"/>
              <a:buChar char="Ø"/>
            </a:pPr>
            <a:r>
              <a:rPr lang="en-US" sz="1600" dirty="0">
                <a:solidFill>
                  <a:srgbClr val="C00000"/>
                </a:solidFill>
                <a:latin typeface="Times New Roman"/>
                <a:ea typeface="Times New Roman"/>
                <a:cs typeface="Times New Roman"/>
                <a:sym typeface="Times New Roman"/>
              </a:rPr>
              <a:t>Ports 1024-49151 – </a:t>
            </a:r>
            <a:r>
              <a:rPr lang="en-US" sz="1600" b="1" dirty="0">
                <a:solidFill>
                  <a:schemeClr val="tx1"/>
                </a:solidFill>
                <a:latin typeface="Times New Roman"/>
                <a:ea typeface="Times New Roman"/>
                <a:cs typeface="Times New Roman"/>
                <a:sym typeface="Times New Roman"/>
              </a:rPr>
              <a:t>Registered Port.</a:t>
            </a:r>
          </a:p>
          <a:p>
            <a:pPr marL="654050" lvl="1" indent="-285750" algn="just">
              <a:spcBef>
                <a:spcPts val="900"/>
              </a:spcBef>
              <a:buClr>
                <a:srgbClr val="CC0000"/>
              </a:buClr>
              <a:buSzPts val="1800"/>
              <a:buFont typeface="Wingdings" panose="05000000000000000000" pitchFamily="2" charset="2"/>
              <a:buChar char="Ø"/>
            </a:pPr>
            <a:r>
              <a:rPr lang="en-US" sz="1600" dirty="0">
                <a:solidFill>
                  <a:srgbClr val="C00000"/>
                </a:solidFill>
                <a:latin typeface="Times New Roman"/>
                <a:ea typeface="Times New Roman"/>
                <a:cs typeface="Times New Roman"/>
                <a:sym typeface="Times New Roman"/>
              </a:rPr>
              <a:t>Ports 49152-65535 – </a:t>
            </a:r>
            <a:r>
              <a:rPr lang="en-US" sz="1600" b="1" dirty="0">
                <a:solidFill>
                  <a:schemeClr val="tx1"/>
                </a:solidFill>
                <a:latin typeface="Times New Roman"/>
                <a:ea typeface="Times New Roman"/>
                <a:cs typeface="Times New Roman"/>
                <a:sym typeface="Times New Roman"/>
              </a:rPr>
              <a:t>Dynamic Ports </a:t>
            </a:r>
            <a:r>
              <a:rPr lang="en-US" sz="1600" dirty="0">
                <a:solidFill>
                  <a:srgbClr val="000066"/>
                </a:solidFill>
                <a:latin typeface="Times New Roman"/>
                <a:ea typeface="Times New Roman"/>
                <a:cs typeface="Times New Roman"/>
                <a:sym typeface="Times New Roman"/>
              </a:rPr>
              <a:t>– These are used by client programs. </a:t>
            </a:r>
            <a:endParaRPr lang="en-US" sz="1800" dirty="0">
              <a:solidFill>
                <a:srgbClr val="000066"/>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483652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8" name="Google Shape;308;p41"/>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22</a:t>
            </a:fld>
            <a:endParaRPr sz="1100"/>
          </a:p>
        </p:txBody>
      </p:sp>
      <p:sp>
        <p:nvSpPr>
          <p:cNvPr id="305" name="Google Shape;305;p41"/>
          <p:cNvSpPr txBox="1">
            <a:spLocks noGrp="1"/>
          </p:cNvSpPr>
          <p:nvPr>
            <p:ph type="title" idx="4294967295"/>
          </p:nvPr>
        </p:nvSpPr>
        <p:spPr>
          <a:xfrm>
            <a:off x="580430" y="139010"/>
            <a:ext cx="7869176" cy="410709"/>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Clr>
                <a:schemeClr val="dk1"/>
              </a:buClr>
              <a:buSzPts val="3000"/>
              <a:buFont typeface="Times New Roman"/>
              <a:buNone/>
            </a:pPr>
            <a:r>
              <a:rPr lang="en" sz="2800" dirty="0">
                <a:latin typeface="Times New Roman"/>
                <a:ea typeface="Times New Roman"/>
                <a:cs typeface="Times New Roman"/>
                <a:sym typeface="Times New Roman"/>
              </a:rPr>
              <a:t>Port Numbers</a:t>
            </a:r>
            <a:endParaRPr sz="2800" dirty="0">
              <a:latin typeface="Times New Roman"/>
              <a:ea typeface="Times New Roman"/>
              <a:cs typeface="Times New Roman"/>
              <a:sym typeface="Times New Roman"/>
            </a:endParaRPr>
          </a:p>
        </p:txBody>
      </p:sp>
      <p:pic>
        <p:nvPicPr>
          <p:cNvPr id="16" name="Google Shape;197;p30"/>
          <p:cNvPicPr preferRelativeResize="0"/>
          <p:nvPr/>
        </p:nvPicPr>
        <p:blipFill rotWithShape="1">
          <a:blip r:embed="rId3">
            <a:alphaModFix/>
          </a:blip>
          <a:srcRect/>
          <a:stretch/>
        </p:blipFill>
        <p:spPr>
          <a:xfrm>
            <a:off x="41822" y="47021"/>
            <a:ext cx="538608" cy="597579"/>
          </a:xfrm>
          <a:prstGeom prst="rect">
            <a:avLst/>
          </a:prstGeom>
          <a:noFill/>
          <a:ln>
            <a:noFill/>
          </a:ln>
        </p:spPr>
      </p:pic>
      <p:sp>
        <p:nvSpPr>
          <p:cNvPr id="3" name="Rectangle 2"/>
          <p:cNvSpPr/>
          <p:nvPr/>
        </p:nvSpPr>
        <p:spPr>
          <a:xfrm>
            <a:off x="311126" y="551923"/>
            <a:ext cx="7815346" cy="369332"/>
          </a:xfrm>
          <a:prstGeom prst="rect">
            <a:avLst/>
          </a:prstGeom>
        </p:spPr>
        <p:txBody>
          <a:bodyPr wrap="square">
            <a:spAutoFit/>
          </a:bodyPr>
          <a:lstStyle/>
          <a:p>
            <a:r>
              <a:rPr lang="en-US" sz="1800" dirty="0" smtClean="0">
                <a:solidFill>
                  <a:schemeClr val="tx1"/>
                </a:solidFill>
                <a:latin typeface="Times New Roman" panose="02020603050405020304" pitchFamily="18" charset="0"/>
                <a:cs typeface="Times New Roman" panose="02020603050405020304" pitchFamily="18" charset="0"/>
              </a:rPr>
              <a:t>Some </a:t>
            </a:r>
            <a:r>
              <a:rPr lang="en-US" sz="1800" dirty="0">
                <a:solidFill>
                  <a:schemeClr val="tx1"/>
                </a:solidFill>
                <a:latin typeface="Times New Roman" panose="02020603050405020304" pitchFamily="18" charset="0"/>
                <a:cs typeface="Times New Roman" panose="02020603050405020304" pitchFamily="18" charset="0"/>
              </a:rPr>
              <a:t>commonly used ports and their associated networking protocols:</a:t>
            </a:r>
          </a:p>
        </p:txBody>
      </p:sp>
      <p:sp>
        <p:nvSpPr>
          <p:cNvPr id="4" name="Rectangle 3"/>
          <p:cNvSpPr/>
          <p:nvPr/>
        </p:nvSpPr>
        <p:spPr>
          <a:xfrm>
            <a:off x="311126" y="881965"/>
            <a:ext cx="8310360" cy="4154984"/>
          </a:xfrm>
          <a:prstGeom prst="rect">
            <a:avLst/>
          </a:prstGeom>
          <a:solidFill>
            <a:schemeClr val="accent2">
              <a:lumMod val="20000"/>
              <a:lumOff val="80000"/>
            </a:schemeClr>
          </a:solidFill>
        </p:spPr>
        <p:txBody>
          <a:bodyPr wrap="square">
            <a:spAutoFit/>
          </a:bodyPr>
          <a:lstStyle/>
          <a:p>
            <a:pPr>
              <a:spcBef>
                <a:spcPts val="600"/>
              </a:spcBef>
            </a:pPr>
            <a:r>
              <a:rPr lang="en-US" sz="1800" b="1" dirty="0">
                <a:latin typeface="Times New Roman" panose="02020603050405020304" pitchFamily="18" charset="0"/>
                <a:cs typeface="Times New Roman" panose="02020603050405020304" pitchFamily="18" charset="0"/>
              </a:rPr>
              <a:t>Ports 20 and </a:t>
            </a:r>
            <a:r>
              <a:rPr lang="en-US" sz="1800" b="1" dirty="0" smtClean="0">
                <a:latin typeface="Times New Roman" panose="02020603050405020304" pitchFamily="18" charset="0"/>
                <a:cs typeface="Times New Roman" panose="02020603050405020304" pitchFamily="18" charset="0"/>
              </a:rPr>
              <a:t>21</a:t>
            </a:r>
            <a:r>
              <a:rPr lang="en-US" sz="1800" dirty="0" smtClean="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FTP is used to transfer files between a client and a server.</a:t>
            </a:r>
          </a:p>
          <a:p>
            <a:pPr>
              <a:spcBef>
                <a:spcPts val="600"/>
              </a:spcBef>
            </a:pPr>
            <a:r>
              <a:rPr lang="en-US" sz="1800" b="1" dirty="0">
                <a:latin typeface="Times New Roman" panose="02020603050405020304" pitchFamily="18" charset="0"/>
                <a:cs typeface="Times New Roman" panose="02020603050405020304" pitchFamily="18" charset="0"/>
              </a:rPr>
              <a:t>Port </a:t>
            </a:r>
            <a:r>
              <a:rPr lang="en-US" sz="1800" b="1" dirty="0" smtClean="0">
                <a:latin typeface="Times New Roman" panose="02020603050405020304" pitchFamily="18" charset="0"/>
                <a:cs typeface="Times New Roman" panose="02020603050405020304" pitchFamily="18" charset="0"/>
              </a:rPr>
              <a:t>22: </a:t>
            </a:r>
            <a:r>
              <a:rPr lang="en-US" sz="1800" dirty="0">
                <a:latin typeface="Times New Roman" panose="02020603050405020304" pitchFamily="18" charset="0"/>
                <a:cs typeface="Times New Roman" panose="02020603050405020304" pitchFamily="18" charset="0"/>
              </a:rPr>
              <a:t>Secure Shell is one of several tunneling protocols used to build secure network connections.</a:t>
            </a:r>
          </a:p>
          <a:p>
            <a:pPr>
              <a:spcBef>
                <a:spcPts val="600"/>
              </a:spcBef>
            </a:pPr>
            <a:r>
              <a:rPr lang="en-US" sz="1800" b="1" dirty="0">
                <a:latin typeface="Times New Roman" panose="02020603050405020304" pitchFamily="18" charset="0"/>
                <a:cs typeface="Times New Roman" panose="02020603050405020304" pitchFamily="18" charset="0"/>
              </a:rPr>
              <a:t>Port </a:t>
            </a:r>
            <a:r>
              <a:rPr lang="en-US" sz="1800" b="1" dirty="0" smtClean="0">
                <a:latin typeface="Times New Roman" panose="02020603050405020304" pitchFamily="18" charset="0"/>
                <a:cs typeface="Times New Roman" panose="02020603050405020304" pitchFamily="18" charset="0"/>
              </a:rPr>
              <a:t>25: </a:t>
            </a:r>
            <a:r>
              <a:rPr lang="en-US" sz="1800" dirty="0">
                <a:latin typeface="Times New Roman" panose="02020603050405020304" pitchFamily="18" charset="0"/>
                <a:cs typeface="Times New Roman" panose="02020603050405020304" pitchFamily="18" charset="0"/>
              </a:rPr>
              <a:t>Simple Mail Transfer Protocol (SMTP) is commonly used for email.</a:t>
            </a:r>
          </a:p>
          <a:p>
            <a:pPr>
              <a:spcBef>
                <a:spcPts val="600"/>
              </a:spcBef>
            </a:pPr>
            <a:r>
              <a:rPr lang="en-US" sz="1800" b="1" dirty="0">
                <a:latin typeface="Times New Roman" panose="02020603050405020304" pitchFamily="18" charset="0"/>
                <a:cs typeface="Times New Roman" panose="02020603050405020304" pitchFamily="18" charset="0"/>
              </a:rPr>
              <a:t>Port </a:t>
            </a:r>
            <a:r>
              <a:rPr lang="en-US" sz="1800" b="1" dirty="0" smtClean="0">
                <a:latin typeface="Times New Roman" panose="02020603050405020304" pitchFamily="18" charset="0"/>
                <a:cs typeface="Times New Roman" panose="02020603050405020304" pitchFamily="18" charset="0"/>
              </a:rPr>
              <a:t>53</a:t>
            </a:r>
            <a:r>
              <a:rPr lang="en-US" sz="1800" dirty="0" smtClean="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Domain name system (DNS) is a critical process that matches human-readable domain names to machine-readable IP addresses on the modern internet. It helps users load websites and applications without typing in a long list of IP addresses.</a:t>
            </a:r>
          </a:p>
          <a:p>
            <a:pPr>
              <a:spcBef>
                <a:spcPts val="600"/>
              </a:spcBef>
            </a:pPr>
            <a:r>
              <a:rPr lang="en-US" sz="1800" b="1" dirty="0">
                <a:latin typeface="Times New Roman" panose="02020603050405020304" pitchFamily="18" charset="0"/>
                <a:cs typeface="Times New Roman" panose="02020603050405020304" pitchFamily="18" charset="0"/>
              </a:rPr>
              <a:t>Port </a:t>
            </a:r>
            <a:r>
              <a:rPr lang="en-US" sz="1800" b="1" dirty="0" smtClean="0">
                <a:latin typeface="Times New Roman" panose="02020603050405020304" pitchFamily="18" charset="0"/>
                <a:cs typeface="Times New Roman" panose="02020603050405020304" pitchFamily="18" charset="0"/>
              </a:rPr>
              <a:t>80: </a:t>
            </a:r>
            <a:r>
              <a:rPr lang="en-US" sz="1800" dirty="0">
                <a:latin typeface="Times New Roman" panose="02020603050405020304" pitchFamily="18" charset="0"/>
                <a:cs typeface="Times New Roman" panose="02020603050405020304" pitchFamily="18" charset="0"/>
              </a:rPr>
              <a:t>HTTP is the protocol that enables the World Wide Web.</a:t>
            </a:r>
          </a:p>
          <a:p>
            <a:pPr>
              <a:spcBef>
                <a:spcPts val="600"/>
              </a:spcBef>
            </a:pPr>
            <a:r>
              <a:rPr lang="en-US" sz="1800" b="1" dirty="0">
                <a:latin typeface="Times New Roman" panose="02020603050405020304" pitchFamily="18" charset="0"/>
                <a:cs typeface="Times New Roman" panose="02020603050405020304" pitchFamily="18" charset="0"/>
              </a:rPr>
              <a:t>Port </a:t>
            </a:r>
            <a:r>
              <a:rPr lang="en-US" sz="1800" b="1" dirty="0" smtClean="0">
                <a:latin typeface="Times New Roman" panose="02020603050405020304" pitchFamily="18" charset="0"/>
                <a:cs typeface="Times New Roman" panose="02020603050405020304" pitchFamily="18" charset="0"/>
              </a:rPr>
              <a:t>123: </a:t>
            </a:r>
            <a:r>
              <a:rPr lang="en-US" sz="1800" dirty="0">
                <a:latin typeface="Times New Roman" panose="02020603050405020304" pitchFamily="18" charset="0"/>
                <a:cs typeface="Times New Roman" panose="02020603050405020304" pitchFamily="18" charset="0"/>
              </a:rPr>
              <a:t>Network Time Protocol helps computer clocks sync with each other. It's a vital process in encryption</a:t>
            </a:r>
          </a:p>
          <a:p>
            <a:pPr>
              <a:spcBef>
                <a:spcPts val="600"/>
              </a:spcBef>
            </a:pPr>
            <a:r>
              <a:rPr lang="en-US" sz="1800" b="1" dirty="0">
                <a:latin typeface="Times New Roman" panose="02020603050405020304" pitchFamily="18" charset="0"/>
                <a:cs typeface="Times New Roman" panose="02020603050405020304" pitchFamily="18" charset="0"/>
              </a:rPr>
              <a:t>Port </a:t>
            </a:r>
            <a:r>
              <a:rPr lang="en-US" sz="1800" b="1" dirty="0" smtClean="0">
                <a:latin typeface="Times New Roman" panose="02020603050405020304" pitchFamily="18" charset="0"/>
                <a:cs typeface="Times New Roman" panose="02020603050405020304" pitchFamily="18" charset="0"/>
              </a:rPr>
              <a:t>179: </a:t>
            </a:r>
            <a:r>
              <a:rPr lang="en-US" sz="1800" dirty="0">
                <a:latin typeface="Times New Roman" panose="02020603050405020304" pitchFamily="18" charset="0"/>
                <a:cs typeface="Times New Roman" panose="02020603050405020304" pitchFamily="18" charset="0"/>
              </a:rPr>
              <a:t>Border Gateway Protocol (BGP) helps establish efficient routes between the large networks or autonomous systems that make up the internet. These large networks use BGP to broadcast which IP addresses they control.</a:t>
            </a:r>
          </a:p>
        </p:txBody>
      </p:sp>
    </p:spTree>
    <p:extLst>
      <p:ext uri="{BB962C8B-B14F-4D97-AF65-F5344CB8AC3E}">
        <p14:creationId xmlns:p14="http://schemas.microsoft.com/office/powerpoint/2010/main" val="35801765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7" name="Google Shape;337;p44"/>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23</a:t>
            </a:fld>
            <a:endParaRPr sz="1100"/>
          </a:p>
        </p:txBody>
      </p:sp>
      <p:sp>
        <p:nvSpPr>
          <p:cNvPr id="334" name="Google Shape;334;p44"/>
          <p:cNvSpPr txBox="1">
            <a:spLocks noGrp="1"/>
          </p:cNvSpPr>
          <p:nvPr>
            <p:ph type="title" idx="4294967295"/>
          </p:nvPr>
        </p:nvSpPr>
        <p:spPr>
          <a:xfrm>
            <a:off x="580430" y="47021"/>
            <a:ext cx="7919334" cy="404069"/>
          </a:xfrm>
          <a:prstGeom prst="rect">
            <a:avLst/>
          </a:prstGeom>
          <a:noFill/>
          <a:ln>
            <a:noFill/>
          </a:ln>
        </p:spPr>
        <p:txBody>
          <a:bodyPr spcFirstLastPara="1" wrap="square" lIns="68575" tIns="34275" rIns="68575" bIns="34275" anchor="ctr" anchorCtr="0">
            <a:noAutofit/>
          </a:bodyPr>
          <a:lstStyle/>
          <a:p>
            <a:pPr algn="ctr">
              <a:buClr>
                <a:schemeClr val="dk1"/>
              </a:buClr>
              <a:buSzPts val="3000"/>
            </a:pPr>
            <a:r>
              <a:rPr lang="en-US" sz="2800" b="1" dirty="0">
                <a:solidFill>
                  <a:srgbClr val="000066"/>
                </a:solidFill>
                <a:latin typeface="Times New Roman"/>
                <a:ea typeface="Times New Roman"/>
                <a:cs typeface="Times New Roman"/>
                <a:sym typeface="Times New Roman"/>
              </a:rPr>
              <a:t>Some </a:t>
            </a:r>
            <a:r>
              <a:rPr lang="en-US" sz="2800" b="1" dirty="0">
                <a:solidFill>
                  <a:srgbClr val="C00000"/>
                </a:solidFill>
                <a:latin typeface="Times New Roman"/>
                <a:ea typeface="Times New Roman"/>
                <a:cs typeface="Times New Roman"/>
                <a:sym typeface="Times New Roman"/>
              </a:rPr>
              <a:t>C</a:t>
            </a:r>
            <a:r>
              <a:rPr lang="en-US" sz="2800" b="1" dirty="0" smtClean="0">
                <a:solidFill>
                  <a:srgbClr val="C00000"/>
                </a:solidFill>
                <a:latin typeface="Times New Roman"/>
                <a:ea typeface="Times New Roman"/>
                <a:cs typeface="Times New Roman"/>
                <a:sym typeface="Times New Roman"/>
              </a:rPr>
              <a:t>ommon </a:t>
            </a:r>
            <a:r>
              <a:rPr lang="en-US" sz="2800" b="1" dirty="0">
                <a:solidFill>
                  <a:srgbClr val="C00000"/>
                </a:solidFill>
                <a:latin typeface="Times New Roman"/>
                <a:ea typeface="Times New Roman"/>
                <a:cs typeface="Times New Roman"/>
                <a:sym typeface="Times New Roman"/>
              </a:rPr>
              <a:t>P</a:t>
            </a:r>
            <a:r>
              <a:rPr lang="en-US" sz="2800" b="1" dirty="0" smtClean="0">
                <a:solidFill>
                  <a:srgbClr val="C00000"/>
                </a:solidFill>
                <a:latin typeface="Times New Roman"/>
                <a:ea typeface="Times New Roman"/>
                <a:cs typeface="Times New Roman"/>
                <a:sym typeface="Times New Roman"/>
              </a:rPr>
              <a:t>ort </a:t>
            </a:r>
            <a:r>
              <a:rPr lang="en-US" sz="2800" b="1" dirty="0">
                <a:solidFill>
                  <a:srgbClr val="C00000"/>
                </a:solidFill>
                <a:latin typeface="Times New Roman"/>
                <a:ea typeface="Times New Roman"/>
                <a:cs typeface="Times New Roman"/>
                <a:sym typeface="Times New Roman"/>
              </a:rPr>
              <a:t>N</a:t>
            </a:r>
            <a:r>
              <a:rPr lang="en-US" sz="2800" b="1" dirty="0" smtClean="0">
                <a:solidFill>
                  <a:srgbClr val="C00000"/>
                </a:solidFill>
                <a:latin typeface="Times New Roman"/>
                <a:ea typeface="Times New Roman"/>
                <a:cs typeface="Times New Roman"/>
                <a:sym typeface="Times New Roman"/>
              </a:rPr>
              <a:t>umbers </a:t>
            </a:r>
            <a:endParaRPr sz="2800" dirty="0">
              <a:latin typeface="Times New Roman"/>
              <a:ea typeface="Times New Roman"/>
              <a:cs typeface="Times New Roman"/>
              <a:sym typeface="Times New Roman"/>
            </a:endParaRPr>
          </a:p>
        </p:txBody>
      </p:sp>
      <p:sp>
        <p:nvSpPr>
          <p:cNvPr id="338" name="Google Shape;338;p44"/>
          <p:cNvSpPr txBox="1"/>
          <p:nvPr/>
        </p:nvSpPr>
        <p:spPr>
          <a:xfrm>
            <a:off x="7127144" y="7042710"/>
            <a:ext cx="2181741" cy="314921"/>
          </a:xfrm>
          <a:prstGeom prst="rect">
            <a:avLst/>
          </a:prstGeom>
          <a:noFill/>
          <a:ln>
            <a:noFill/>
          </a:ln>
        </p:spPr>
        <p:txBody>
          <a:bodyPr spcFirstLastPara="1" wrap="square" lIns="68575" tIns="34275" rIns="68575" bIns="34275" anchor="ctr" anchorCtr="0">
            <a:normAutofit fontScale="70000" lnSpcReduction="20000"/>
          </a:bodyPr>
          <a:lstStyle/>
          <a:p>
            <a:pPr marL="0" marR="0" lvl="0" indent="0" algn="ctr" rtl="0">
              <a:spcBef>
                <a:spcPts val="0"/>
              </a:spcBef>
              <a:spcAft>
                <a:spcPts val="0"/>
              </a:spcAft>
              <a:buClr>
                <a:schemeClr val="dk1"/>
              </a:buClr>
              <a:buSzPts val="1400"/>
              <a:buFont typeface="Times New Roman"/>
              <a:buNone/>
            </a:pPr>
            <a:r>
              <a:rPr lang="en" sz="1400" b="1" i="0" u="none" strike="noStrike" cap="none">
                <a:solidFill>
                  <a:schemeClr val="dk1"/>
                </a:solidFill>
                <a:latin typeface="Times New Roman"/>
                <a:ea typeface="Times New Roman"/>
                <a:cs typeface="Times New Roman"/>
                <a:sym typeface="Times New Roman"/>
              </a:rPr>
              <a:t>Figure:</a:t>
            </a:r>
            <a:r>
              <a:rPr lang="en" sz="1400" b="0" i="0" u="none" strike="noStrike" cap="none">
                <a:solidFill>
                  <a:schemeClr val="dk1"/>
                </a:solidFill>
                <a:latin typeface="Times New Roman"/>
                <a:ea typeface="Times New Roman"/>
                <a:cs typeface="Times New Roman"/>
                <a:sym typeface="Times New Roman"/>
              </a:rPr>
              <a:t> Some well-known ports used with UDP and TCP</a:t>
            </a:r>
            <a:endParaRPr sz="1100"/>
          </a:p>
        </p:txBody>
      </p:sp>
      <p:pic>
        <p:nvPicPr>
          <p:cNvPr id="339" name="Google Shape;339;p44"/>
          <p:cNvPicPr preferRelativeResize="0"/>
          <p:nvPr/>
        </p:nvPicPr>
        <p:blipFill rotWithShape="1">
          <a:blip r:embed="rId3">
            <a:alphaModFix/>
          </a:blip>
          <a:srcRect/>
          <a:stretch/>
        </p:blipFill>
        <p:spPr>
          <a:xfrm>
            <a:off x="809140" y="515566"/>
            <a:ext cx="7690624" cy="3254604"/>
          </a:xfrm>
          <a:prstGeom prst="rect">
            <a:avLst/>
          </a:prstGeom>
          <a:noFill/>
          <a:ln>
            <a:noFill/>
          </a:ln>
        </p:spPr>
      </p:pic>
      <p:pic>
        <p:nvPicPr>
          <p:cNvPr id="13" name="Google Shape;197;p30"/>
          <p:cNvPicPr preferRelativeResize="0"/>
          <p:nvPr/>
        </p:nvPicPr>
        <p:blipFill rotWithShape="1">
          <a:blip r:embed="rId4">
            <a:alphaModFix/>
          </a:blip>
          <a:srcRect/>
          <a:stretch/>
        </p:blipFill>
        <p:spPr>
          <a:xfrm>
            <a:off x="41822" y="47021"/>
            <a:ext cx="538608" cy="597579"/>
          </a:xfrm>
          <a:prstGeom prst="rect">
            <a:avLst/>
          </a:prstGeom>
          <a:noFill/>
          <a:ln>
            <a:noFill/>
          </a:ln>
        </p:spPr>
      </p:pic>
      <p:pic>
        <p:nvPicPr>
          <p:cNvPr id="3" name="Picture 2"/>
          <p:cNvPicPr>
            <a:picLocks noChangeAspect="1"/>
          </p:cNvPicPr>
          <p:nvPr/>
        </p:nvPicPr>
        <p:blipFill>
          <a:blip r:embed="rId5"/>
          <a:stretch>
            <a:fillRect/>
          </a:stretch>
        </p:blipFill>
        <p:spPr>
          <a:xfrm>
            <a:off x="1740333" y="3770170"/>
            <a:ext cx="5095875" cy="1270937"/>
          </a:xfrm>
          <a:prstGeom prst="rect">
            <a:avLst/>
          </a:prstGeom>
        </p:spPr>
      </p:pic>
    </p:spTree>
    <p:extLst>
      <p:ext uri="{BB962C8B-B14F-4D97-AF65-F5344CB8AC3E}">
        <p14:creationId xmlns:p14="http://schemas.microsoft.com/office/powerpoint/2010/main" val="39032915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8" name="Google Shape;308;p41"/>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24</a:t>
            </a:fld>
            <a:endParaRPr sz="1100"/>
          </a:p>
        </p:txBody>
      </p:sp>
      <p:sp>
        <p:nvSpPr>
          <p:cNvPr id="305" name="Google Shape;305;p41"/>
          <p:cNvSpPr txBox="1">
            <a:spLocks noGrp="1"/>
          </p:cNvSpPr>
          <p:nvPr>
            <p:ph type="title" idx="4294967295"/>
          </p:nvPr>
        </p:nvSpPr>
        <p:spPr>
          <a:xfrm>
            <a:off x="580430" y="139010"/>
            <a:ext cx="7869176" cy="410709"/>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Clr>
                <a:schemeClr val="dk1"/>
              </a:buClr>
              <a:buSzPts val="3000"/>
              <a:buFont typeface="Times New Roman"/>
              <a:buNone/>
            </a:pPr>
            <a:r>
              <a:rPr lang="en" sz="2800" dirty="0">
                <a:latin typeface="Times New Roman"/>
                <a:ea typeface="Times New Roman"/>
                <a:cs typeface="Times New Roman"/>
                <a:sym typeface="Times New Roman"/>
              </a:rPr>
              <a:t>Port Numbers</a:t>
            </a:r>
            <a:endParaRPr sz="2800" dirty="0">
              <a:latin typeface="Times New Roman"/>
              <a:ea typeface="Times New Roman"/>
              <a:cs typeface="Times New Roman"/>
              <a:sym typeface="Times New Roman"/>
            </a:endParaRPr>
          </a:p>
        </p:txBody>
      </p:sp>
      <p:pic>
        <p:nvPicPr>
          <p:cNvPr id="16" name="Google Shape;197;p30"/>
          <p:cNvPicPr preferRelativeResize="0"/>
          <p:nvPr/>
        </p:nvPicPr>
        <p:blipFill rotWithShape="1">
          <a:blip r:embed="rId3">
            <a:alphaModFix/>
          </a:blip>
          <a:srcRect/>
          <a:stretch/>
        </p:blipFill>
        <p:spPr>
          <a:xfrm>
            <a:off x="41822" y="47021"/>
            <a:ext cx="538608" cy="597579"/>
          </a:xfrm>
          <a:prstGeom prst="rect">
            <a:avLst/>
          </a:prstGeom>
          <a:noFill/>
          <a:ln>
            <a:noFill/>
          </a:ln>
        </p:spPr>
      </p:pic>
      <p:pic>
        <p:nvPicPr>
          <p:cNvPr id="5" name="Picture 4"/>
          <p:cNvPicPr>
            <a:picLocks noChangeAspect="1"/>
          </p:cNvPicPr>
          <p:nvPr/>
        </p:nvPicPr>
        <p:blipFill>
          <a:blip r:embed="rId4"/>
          <a:stretch>
            <a:fillRect/>
          </a:stretch>
        </p:blipFill>
        <p:spPr>
          <a:xfrm>
            <a:off x="793175" y="735012"/>
            <a:ext cx="7443686" cy="4230688"/>
          </a:xfrm>
          <a:prstGeom prst="rect">
            <a:avLst/>
          </a:prstGeom>
        </p:spPr>
      </p:pic>
    </p:spTree>
    <p:extLst>
      <p:ext uri="{BB962C8B-B14F-4D97-AF65-F5344CB8AC3E}">
        <p14:creationId xmlns:p14="http://schemas.microsoft.com/office/powerpoint/2010/main" val="3581873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7" name="Google Shape;347;p45"/>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25</a:t>
            </a:fld>
            <a:endParaRPr sz="1100"/>
          </a:p>
        </p:txBody>
      </p:sp>
      <p:sp>
        <p:nvSpPr>
          <p:cNvPr id="344" name="Google Shape;344;p45"/>
          <p:cNvSpPr txBox="1">
            <a:spLocks noGrp="1"/>
          </p:cNvSpPr>
          <p:nvPr>
            <p:ph type="title" idx="4294967295"/>
          </p:nvPr>
        </p:nvSpPr>
        <p:spPr>
          <a:xfrm>
            <a:off x="1147864" y="168002"/>
            <a:ext cx="7441574" cy="355615"/>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Clr>
                <a:schemeClr val="dk1"/>
              </a:buClr>
              <a:buSzPts val="3000"/>
              <a:buFont typeface="Times New Roman"/>
              <a:buNone/>
            </a:pPr>
            <a:r>
              <a:rPr lang="en" sz="2800" dirty="0">
                <a:latin typeface="Times New Roman"/>
                <a:ea typeface="Times New Roman"/>
                <a:cs typeface="Times New Roman"/>
                <a:sym typeface="Times New Roman"/>
              </a:rPr>
              <a:t>Port Numbers (Cntd.)</a:t>
            </a:r>
            <a:endParaRPr sz="2800" dirty="0">
              <a:latin typeface="Times New Roman"/>
              <a:ea typeface="Times New Roman"/>
              <a:cs typeface="Times New Roman"/>
              <a:sym typeface="Times New Roman"/>
            </a:endParaRPr>
          </a:p>
        </p:txBody>
      </p:sp>
      <p:pic>
        <p:nvPicPr>
          <p:cNvPr id="349" name="Google Shape;349;p45"/>
          <p:cNvPicPr preferRelativeResize="0"/>
          <p:nvPr/>
        </p:nvPicPr>
        <p:blipFill rotWithShape="1">
          <a:blip r:embed="rId3">
            <a:alphaModFix/>
          </a:blip>
          <a:srcRect/>
          <a:stretch/>
        </p:blipFill>
        <p:spPr>
          <a:xfrm>
            <a:off x="311126" y="644600"/>
            <a:ext cx="8057720" cy="4122663"/>
          </a:xfrm>
          <a:prstGeom prst="rect">
            <a:avLst/>
          </a:prstGeom>
          <a:noFill/>
          <a:ln>
            <a:noFill/>
          </a:ln>
        </p:spPr>
      </p:pic>
      <p:pic>
        <p:nvPicPr>
          <p:cNvPr id="12" name="Google Shape;197;p30"/>
          <p:cNvPicPr preferRelativeResize="0"/>
          <p:nvPr/>
        </p:nvPicPr>
        <p:blipFill rotWithShape="1">
          <a:blip r:embed="rId4">
            <a:alphaModFix/>
          </a:blip>
          <a:srcRect/>
          <a:stretch/>
        </p:blipFill>
        <p:spPr>
          <a:xfrm>
            <a:off x="41822" y="47021"/>
            <a:ext cx="538608" cy="597579"/>
          </a:xfrm>
          <a:prstGeom prst="rect">
            <a:avLst/>
          </a:prstGeom>
          <a:noFill/>
          <a:ln>
            <a:noFill/>
          </a:ln>
        </p:spPr>
      </p:pic>
      <p:sp>
        <p:nvSpPr>
          <p:cNvPr id="2" name="Rectangle 1"/>
          <p:cNvSpPr/>
          <p:nvPr/>
        </p:nvSpPr>
        <p:spPr>
          <a:xfrm>
            <a:off x="3368981" y="3072489"/>
            <a:ext cx="1278527" cy="461665"/>
          </a:xfrm>
          <a:prstGeom prst="rect">
            <a:avLst/>
          </a:prstGeom>
        </p:spPr>
        <p:txBody>
          <a:bodyPr wrap="square">
            <a:spAutoFit/>
          </a:bodyPr>
          <a:lstStyle/>
          <a:p>
            <a:r>
              <a:rPr lang="en-IN" sz="1200" b="1" dirty="0">
                <a:solidFill>
                  <a:srgbClr val="333333"/>
                </a:solidFill>
                <a:latin typeface="inter-bold"/>
              </a:rPr>
              <a:t>Post Office </a:t>
            </a:r>
            <a:r>
              <a:rPr lang="en-IN" sz="1200" b="1" dirty="0" smtClean="0">
                <a:solidFill>
                  <a:srgbClr val="333333"/>
                </a:solidFill>
                <a:latin typeface="inter-bold"/>
              </a:rPr>
              <a:t>Protocol</a:t>
            </a:r>
            <a:endParaRPr lang="en-IN" sz="1200" dirty="0"/>
          </a:p>
        </p:txBody>
      </p:sp>
      <p:sp>
        <p:nvSpPr>
          <p:cNvPr id="3" name="Rectangle 2"/>
          <p:cNvSpPr/>
          <p:nvPr/>
        </p:nvSpPr>
        <p:spPr>
          <a:xfrm>
            <a:off x="5584111" y="3003239"/>
            <a:ext cx="1211544" cy="577081"/>
          </a:xfrm>
          <a:prstGeom prst="rect">
            <a:avLst/>
          </a:prstGeom>
        </p:spPr>
        <p:txBody>
          <a:bodyPr wrap="square">
            <a:spAutoFit/>
          </a:bodyPr>
          <a:lstStyle/>
          <a:p>
            <a:r>
              <a:rPr lang="en-IN" sz="1050" b="1" dirty="0" smtClean="0">
                <a:latin typeface="inter-bold"/>
              </a:rPr>
              <a:t>Hyper Text </a:t>
            </a:r>
            <a:r>
              <a:rPr lang="en-IN" sz="1050" b="1" dirty="0">
                <a:latin typeface="inter-bold"/>
              </a:rPr>
              <a:t>Transfer Protocol</a:t>
            </a:r>
            <a:r>
              <a:rPr lang="en-IN" sz="1050" dirty="0">
                <a:latin typeface="inter-regular"/>
              </a:rPr>
              <a:t>.</a:t>
            </a:r>
            <a:endParaRPr lang="en-IN" sz="1050" dirty="0"/>
          </a:p>
        </p:txBody>
      </p:sp>
    </p:spTree>
    <p:extLst>
      <p:ext uri="{BB962C8B-B14F-4D97-AF65-F5344CB8AC3E}">
        <p14:creationId xmlns:p14="http://schemas.microsoft.com/office/powerpoint/2010/main" val="8393639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7" name="Google Shape;357;p46"/>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26</a:t>
            </a:fld>
            <a:endParaRPr sz="1100"/>
          </a:p>
        </p:txBody>
      </p:sp>
      <p:sp>
        <p:nvSpPr>
          <p:cNvPr id="354" name="Google Shape;354;p46"/>
          <p:cNvSpPr txBox="1">
            <a:spLocks noGrp="1"/>
          </p:cNvSpPr>
          <p:nvPr>
            <p:ph type="title" idx="4294967295"/>
          </p:nvPr>
        </p:nvSpPr>
        <p:spPr>
          <a:xfrm>
            <a:off x="0" y="206375"/>
            <a:ext cx="8229600" cy="360363"/>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Clr>
                <a:schemeClr val="dk1"/>
              </a:buClr>
              <a:buSzPts val="3000"/>
              <a:buFont typeface="Times New Roman"/>
              <a:buNone/>
            </a:pPr>
            <a:r>
              <a:rPr lang="en" sz="2800" dirty="0">
                <a:latin typeface="Times New Roman"/>
                <a:ea typeface="Times New Roman"/>
                <a:cs typeface="Times New Roman"/>
                <a:sym typeface="Times New Roman"/>
              </a:rPr>
              <a:t>Sockets</a:t>
            </a:r>
            <a:endParaRPr sz="2800" dirty="0">
              <a:latin typeface="Times New Roman"/>
              <a:ea typeface="Times New Roman"/>
              <a:cs typeface="Times New Roman"/>
              <a:sym typeface="Times New Roman"/>
            </a:endParaRPr>
          </a:p>
        </p:txBody>
      </p:sp>
      <p:pic>
        <p:nvPicPr>
          <p:cNvPr id="12" name="Google Shape;197;p30"/>
          <p:cNvPicPr preferRelativeResize="0"/>
          <p:nvPr/>
        </p:nvPicPr>
        <p:blipFill rotWithShape="1">
          <a:blip r:embed="rId3">
            <a:alphaModFix/>
          </a:blip>
          <a:srcRect/>
          <a:stretch/>
        </p:blipFill>
        <p:spPr>
          <a:xfrm>
            <a:off x="41822" y="47021"/>
            <a:ext cx="538608" cy="597579"/>
          </a:xfrm>
          <a:prstGeom prst="rect">
            <a:avLst/>
          </a:prstGeom>
          <a:noFill/>
          <a:ln>
            <a:noFill/>
          </a:ln>
        </p:spPr>
      </p:pic>
      <p:sp>
        <p:nvSpPr>
          <p:cNvPr id="2" name="Rectangle 1"/>
          <p:cNvSpPr/>
          <p:nvPr/>
        </p:nvSpPr>
        <p:spPr>
          <a:xfrm>
            <a:off x="698500" y="644600"/>
            <a:ext cx="7531100" cy="1895391"/>
          </a:xfrm>
          <a:prstGeom prst="rect">
            <a:avLst/>
          </a:prstGeom>
        </p:spPr>
        <p:txBody>
          <a:bodyPr wrap="square">
            <a:spAutoFit/>
          </a:bodyPr>
          <a:lstStyle/>
          <a:p>
            <a:pPr marL="406400" lvl="0" indent="-342900" algn="just">
              <a:buClr>
                <a:srgbClr val="CC0000"/>
              </a:buClr>
              <a:buSzPts val="2200"/>
              <a:buFont typeface="Wingdings" panose="05000000000000000000" pitchFamily="2" charset="2"/>
              <a:buChar char="Ø"/>
            </a:pPr>
            <a:r>
              <a:rPr lang="en-US" sz="1800" dirty="0">
                <a:solidFill>
                  <a:srgbClr val="C00000"/>
                </a:solidFill>
                <a:latin typeface="Times New Roman"/>
                <a:ea typeface="Times New Roman"/>
                <a:cs typeface="Times New Roman"/>
                <a:sym typeface="Times New Roman"/>
              </a:rPr>
              <a:t>A process sends messages into, and receives messages from, the network through </a:t>
            </a:r>
            <a:r>
              <a:rPr lang="en-US" sz="1800" b="1" dirty="0">
                <a:solidFill>
                  <a:schemeClr val="tx1"/>
                </a:solidFill>
                <a:latin typeface="Times New Roman"/>
                <a:ea typeface="Times New Roman"/>
                <a:cs typeface="Times New Roman"/>
                <a:sym typeface="Times New Roman"/>
              </a:rPr>
              <a:t>a software interface </a:t>
            </a:r>
            <a:r>
              <a:rPr lang="en-US" sz="1800" dirty="0">
                <a:solidFill>
                  <a:srgbClr val="C00000"/>
                </a:solidFill>
                <a:latin typeface="Times New Roman"/>
                <a:ea typeface="Times New Roman"/>
                <a:cs typeface="Times New Roman"/>
                <a:sym typeface="Times New Roman"/>
              </a:rPr>
              <a:t>called a </a:t>
            </a:r>
            <a:r>
              <a:rPr lang="en-US" sz="1800" b="1" dirty="0">
                <a:solidFill>
                  <a:srgbClr val="C00000"/>
                </a:solidFill>
                <a:latin typeface="Times New Roman"/>
                <a:ea typeface="Times New Roman"/>
                <a:cs typeface="Times New Roman"/>
                <a:sym typeface="Times New Roman"/>
              </a:rPr>
              <a:t>Socket</a:t>
            </a:r>
            <a:r>
              <a:rPr lang="en-US" sz="1800" dirty="0" smtClean="0">
                <a:solidFill>
                  <a:srgbClr val="000066"/>
                </a:solidFill>
                <a:latin typeface="Times New Roman"/>
                <a:ea typeface="Times New Roman"/>
                <a:cs typeface="Times New Roman"/>
                <a:sym typeface="Times New Roman"/>
              </a:rPr>
              <a:t>.</a:t>
            </a:r>
          </a:p>
          <a:p>
            <a:pPr marL="406400" indent="-342900" algn="just">
              <a:buClr>
                <a:srgbClr val="CC0000"/>
              </a:buClr>
              <a:buSzPts val="2200"/>
              <a:buFont typeface="Wingdings" panose="05000000000000000000" pitchFamily="2" charset="2"/>
              <a:buChar char="Ø"/>
            </a:pPr>
            <a:r>
              <a:rPr lang="en-US" sz="1800" dirty="0">
                <a:solidFill>
                  <a:srgbClr val="273239"/>
                </a:solidFill>
                <a:latin typeface="Times New Roman" panose="02020603050405020304" pitchFamily="18" charset="0"/>
                <a:cs typeface="Times New Roman" panose="02020603050405020304" pitchFamily="18" charset="0"/>
              </a:rPr>
              <a:t>A </a:t>
            </a:r>
            <a:r>
              <a:rPr lang="en-US" sz="1800" b="1" dirty="0">
                <a:solidFill>
                  <a:srgbClr val="273239"/>
                </a:solidFill>
                <a:latin typeface="Times New Roman" panose="02020603050405020304" pitchFamily="18" charset="0"/>
                <a:cs typeface="Times New Roman" panose="02020603050405020304" pitchFamily="18" charset="0"/>
              </a:rPr>
              <a:t>socket</a:t>
            </a:r>
            <a:r>
              <a:rPr lang="en-US" sz="1800" dirty="0">
                <a:solidFill>
                  <a:srgbClr val="273239"/>
                </a:solidFill>
                <a:latin typeface="Times New Roman" panose="02020603050405020304" pitchFamily="18" charset="0"/>
                <a:cs typeface="Times New Roman" panose="02020603050405020304" pitchFamily="18" charset="0"/>
              </a:rPr>
              <a:t> is one endpoint of a </a:t>
            </a:r>
            <a:r>
              <a:rPr lang="en-US" sz="1800" b="1" dirty="0">
                <a:solidFill>
                  <a:srgbClr val="273239"/>
                </a:solidFill>
                <a:latin typeface="Times New Roman" panose="02020603050405020304" pitchFamily="18" charset="0"/>
                <a:cs typeface="Times New Roman" panose="02020603050405020304" pitchFamily="18" charset="0"/>
              </a:rPr>
              <a:t>two way</a:t>
            </a:r>
            <a:r>
              <a:rPr lang="en-US" sz="1800" dirty="0">
                <a:solidFill>
                  <a:srgbClr val="273239"/>
                </a:solidFill>
                <a:latin typeface="Times New Roman" panose="02020603050405020304" pitchFamily="18" charset="0"/>
                <a:cs typeface="Times New Roman" panose="02020603050405020304" pitchFamily="18" charset="0"/>
              </a:rPr>
              <a:t> communication link between two programs running on the network.</a:t>
            </a:r>
          </a:p>
          <a:p>
            <a:pPr marL="406400" lvl="0" indent="-342900" algn="just">
              <a:spcBef>
                <a:spcPts val="1100"/>
              </a:spcBef>
              <a:buClr>
                <a:srgbClr val="CC0000"/>
              </a:buClr>
              <a:buSzPts val="2200"/>
              <a:buFont typeface="Wingdings" panose="05000000000000000000" pitchFamily="2" charset="2"/>
              <a:buChar char="Ø"/>
            </a:pPr>
            <a:r>
              <a:rPr lang="en-US" sz="1800" dirty="0" smtClean="0">
                <a:solidFill>
                  <a:srgbClr val="000066"/>
                </a:solidFill>
                <a:latin typeface="Times New Roman"/>
                <a:ea typeface="Times New Roman"/>
                <a:cs typeface="Times New Roman"/>
                <a:sym typeface="Times New Roman"/>
              </a:rPr>
              <a:t>Figure </a:t>
            </a:r>
            <a:r>
              <a:rPr lang="en-US" sz="1800" dirty="0">
                <a:solidFill>
                  <a:srgbClr val="000066"/>
                </a:solidFill>
                <a:latin typeface="Times New Roman"/>
                <a:ea typeface="Times New Roman"/>
                <a:cs typeface="Times New Roman"/>
                <a:sym typeface="Times New Roman"/>
              </a:rPr>
              <a:t>illustrates socket communication between two processes that </a:t>
            </a:r>
            <a:r>
              <a:rPr lang="en-US" sz="1800" b="1" dirty="0">
                <a:solidFill>
                  <a:srgbClr val="000066"/>
                </a:solidFill>
                <a:latin typeface="Times New Roman"/>
                <a:ea typeface="Times New Roman"/>
                <a:cs typeface="Times New Roman"/>
                <a:sym typeface="Times New Roman"/>
              </a:rPr>
              <a:t>communicate over the Internet</a:t>
            </a:r>
            <a:r>
              <a:rPr lang="en-US" sz="1800" dirty="0">
                <a:solidFill>
                  <a:srgbClr val="000066"/>
                </a:solidFill>
                <a:latin typeface="Times New Roman"/>
                <a:ea typeface="Times New Roman"/>
                <a:cs typeface="Times New Roman"/>
                <a:sym typeface="Times New Roman"/>
              </a:rPr>
              <a:t>. </a:t>
            </a:r>
          </a:p>
        </p:txBody>
      </p:sp>
      <p:pic>
        <p:nvPicPr>
          <p:cNvPr id="3" name="Picture 2"/>
          <p:cNvPicPr>
            <a:picLocks noChangeAspect="1"/>
          </p:cNvPicPr>
          <p:nvPr/>
        </p:nvPicPr>
        <p:blipFill>
          <a:blip r:embed="rId4"/>
          <a:stretch>
            <a:fillRect/>
          </a:stretch>
        </p:blipFill>
        <p:spPr>
          <a:xfrm>
            <a:off x="745306" y="2539991"/>
            <a:ext cx="7437488" cy="2413984"/>
          </a:xfrm>
          <a:prstGeom prst="rect">
            <a:avLst/>
          </a:prstGeom>
        </p:spPr>
      </p:pic>
    </p:spTree>
    <p:extLst>
      <p:ext uri="{BB962C8B-B14F-4D97-AF65-F5344CB8AC3E}">
        <p14:creationId xmlns:p14="http://schemas.microsoft.com/office/powerpoint/2010/main" val="16865629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7" name="Google Shape;357;p46"/>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27</a:t>
            </a:fld>
            <a:endParaRPr sz="1100"/>
          </a:p>
        </p:txBody>
      </p:sp>
      <p:sp>
        <p:nvSpPr>
          <p:cNvPr id="354" name="Google Shape;354;p46"/>
          <p:cNvSpPr txBox="1">
            <a:spLocks noGrp="1"/>
          </p:cNvSpPr>
          <p:nvPr>
            <p:ph type="title" idx="4294967295"/>
          </p:nvPr>
        </p:nvSpPr>
        <p:spPr>
          <a:xfrm>
            <a:off x="103128" y="55841"/>
            <a:ext cx="8229600" cy="360363"/>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Clr>
                <a:schemeClr val="dk1"/>
              </a:buClr>
              <a:buSzPts val="3000"/>
              <a:buFont typeface="Times New Roman"/>
              <a:buNone/>
            </a:pPr>
            <a:r>
              <a:rPr lang="en" sz="2800" dirty="0">
                <a:latin typeface="Times New Roman"/>
                <a:ea typeface="Times New Roman"/>
                <a:cs typeface="Times New Roman"/>
                <a:sym typeface="Times New Roman"/>
              </a:rPr>
              <a:t>Sockets</a:t>
            </a:r>
            <a:endParaRPr sz="2800" dirty="0">
              <a:latin typeface="Times New Roman"/>
              <a:ea typeface="Times New Roman"/>
              <a:cs typeface="Times New Roman"/>
              <a:sym typeface="Times New Roman"/>
            </a:endParaRPr>
          </a:p>
        </p:txBody>
      </p:sp>
      <p:pic>
        <p:nvPicPr>
          <p:cNvPr id="12" name="Google Shape;197;p30"/>
          <p:cNvPicPr preferRelativeResize="0"/>
          <p:nvPr/>
        </p:nvPicPr>
        <p:blipFill rotWithShape="1">
          <a:blip r:embed="rId3">
            <a:alphaModFix/>
          </a:blip>
          <a:srcRect/>
          <a:stretch/>
        </p:blipFill>
        <p:spPr>
          <a:xfrm>
            <a:off x="41822" y="47021"/>
            <a:ext cx="538608" cy="597579"/>
          </a:xfrm>
          <a:prstGeom prst="rect">
            <a:avLst/>
          </a:prstGeom>
          <a:noFill/>
          <a:ln>
            <a:noFill/>
          </a:ln>
        </p:spPr>
      </p:pic>
      <p:sp>
        <p:nvSpPr>
          <p:cNvPr id="2" name="Rectangle 1"/>
          <p:cNvSpPr/>
          <p:nvPr/>
        </p:nvSpPr>
        <p:spPr>
          <a:xfrm>
            <a:off x="737579" y="628172"/>
            <a:ext cx="7874024" cy="2893100"/>
          </a:xfrm>
          <a:prstGeom prst="rect">
            <a:avLst/>
          </a:prstGeom>
        </p:spPr>
        <p:txBody>
          <a:bodyPr wrap="square">
            <a:spAutoFit/>
          </a:bodyPr>
          <a:lstStyle/>
          <a:p>
            <a:pPr marL="285750" indent="-285750">
              <a:spcBef>
                <a:spcPts val="600"/>
              </a:spcBef>
              <a:buFont typeface="Arial" panose="020B0604020202020204" pitchFamily="34" charset="0"/>
              <a:buChar char="•"/>
            </a:pPr>
            <a:r>
              <a:rPr lang="en-US" sz="1800" dirty="0" smtClean="0">
                <a:latin typeface="Times New Roman" panose="02020603050405020304" pitchFamily="18" charset="0"/>
                <a:cs typeface="Times New Roman" panose="02020603050405020304" pitchFamily="18" charset="0"/>
              </a:rPr>
              <a:t>The </a:t>
            </a:r>
            <a:r>
              <a:rPr lang="en-US" sz="1800" dirty="0">
                <a:latin typeface="Times New Roman" panose="02020603050405020304" pitchFamily="18" charset="0"/>
                <a:cs typeface="Times New Roman" panose="02020603050405020304" pitchFamily="18" charset="0"/>
              </a:rPr>
              <a:t>socket provides bidirectional </a:t>
            </a:r>
            <a:r>
              <a:rPr lang="en-US" sz="1800" b="1" dirty="0">
                <a:latin typeface="Times New Roman" panose="02020603050405020304" pitchFamily="18" charset="0"/>
                <a:cs typeface="Times New Roman" panose="02020603050405020304" pitchFamily="18" charset="0"/>
              </a:rPr>
              <a:t>FIFO</a:t>
            </a:r>
            <a:r>
              <a:rPr lang="en-US" sz="1800" dirty="0">
                <a:latin typeface="Times New Roman" panose="02020603050405020304" pitchFamily="18" charset="0"/>
                <a:cs typeface="Times New Roman" panose="02020603050405020304" pitchFamily="18" charset="0"/>
              </a:rPr>
              <a:t> Communication facility over the </a:t>
            </a:r>
            <a:r>
              <a:rPr lang="en-US" sz="1800" dirty="0" smtClean="0">
                <a:latin typeface="Times New Roman" panose="02020603050405020304" pitchFamily="18" charset="0"/>
                <a:cs typeface="Times New Roman" panose="02020603050405020304" pitchFamily="18" charset="0"/>
              </a:rPr>
              <a:t>network</a:t>
            </a:r>
          </a:p>
          <a:p>
            <a:pPr marL="285750" indent="-285750">
              <a:spcBef>
                <a:spcPts val="600"/>
              </a:spcBef>
              <a:buFont typeface="Arial" panose="020B0604020202020204" pitchFamily="34" charset="0"/>
              <a:buChar char="•"/>
            </a:pPr>
            <a:r>
              <a:rPr lang="en-US" sz="1800" dirty="0" smtClean="0">
                <a:latin typeface="Times New Roman" panose="02020603050405020304" pitchFamily="18" charset="0"/>
                <a:cs typeface="Times New Roman" panose="02020603050405020304" pitchFamily="18" charset="0"/>
              </a:rPr>
              <a:t>Socket </a:t>
            </a:r>
            <a:r>
              <a:rPr lang="en-US" sz="1800" dirty="0">
                <a:latin typeface="Times New Roman" panose="02020603050405020304" pitchFamily="18" charset="0"/>
                <a:cs typeface="Times New Roman" panose="02020603050405020304" pitchFamily="18" charset="0"/>
              </a:rPr>
              <a:t>are generally employed in client server applications. </a:t>
            </a:r>
            <a:endParaRPr lang="en-US" sz="1800" dirty="0" smtClean="0">
              <a:latin typeface="Times New Roman" panose="02020603050405020304" pitchFamily="18" charset="0"/>
              <a:cs typeface="Times New Roman" panose="02020603050405020304" pitchFamily="18" charset="0"/>
            </a:endParaRPr>
          </a:p>
          <a:p>
            <a:pPr marL="285750" indent="-285750">
              <a:spcBef>
                <a:spcPts val="600"/>
              </a:spcBef>
              <a:buFont typeface="Arial" panose="020B0604020202020204" pitchFamily="34" charset="0"/>
              <a:buChar char="•"/>
            </a:pPr>
            <a:r>
              <a:rPr lang="en-US" sz="1800" dirty="0" smtClean="0">
                <a:latin typeface="Times New Roman" panose="02020603050405020304" pitchFamily="18" charset="0"/>
                <a:cs typeface="Times New Roman" panose="02020603050405020304" pitchFamily="18" charset="0"/>
              </a:rPr>
              <a:t>The </a:t>
            </a:r>
            <a:r>
              <a:rPr lang="en-US" sz="1800" dirty="0">
                <a:latin typeface="Times New Roman" panose="02020603050405020304" pitchFamily="18" charset="0"/>
                <a:cs typeface="Times New Roman" panose="02020603050405020304" pitchFamily="18" charset="0"/>
              </a:rPr>
              <a:t>server creates a socket, attaches it to a network port addresses then waits for the client to contact it. </a:t>
            </a:r>
            <a:endParaRPr lang="en-US" sz="1800" dirty="0" smtClean="0">
              <a:latin typeface="Times New Roman" panose="02020603050405020304" pitchFamily="18" charset="0"/>
              <a:cs typeface="Times New Roman" panose="02020603050405020304" pitchFamily="18" charset="0"/>
            </a:endParaRPr>
          </a:p>
          <a:p>
            <a:pPr marL="285750" indent="-285750">
              <a:spcBef>
                <a:spcPts val="600"/>
              </a:spcBef>
              <a:buFont typeface="Arial" panose="020B0604020202020204" pitchFamily="34" charset="0"/>
              <a:buChar char="•"/>
            </a:pPr>
            <a:r>
              <a:rPr lang="en-US" sz="1800" dirty="0" smtClean="0">
                <a:latin typeface="Times New Roman" panose="02020603050405020304" pitchFamily="18" charset="0"/>
                <a:cs typeface="Times New Roman" panose="02020603050405020304" pitchFamily="18" charset="0"/>
              </a:rPr>
              <a:t>The </a:t>
            </a:r>
            <a:r>
              <a:rPr lang="en-US" sz="1800" dirty="0">
                <a:latin typeface="Times New Roman" panose="02020603050405020304" pitchFamily="18" charset="0"/>
                <a:cs typeface="Times New Roman" panose="02020603050405020304" pitchFamily="18" charset="0"/>
              </a:rPr>
              <a:t>client creates a socket and then attempts to connect to the server socket. When the connection is established, transfer of data takes place. </a:t>
            </a:r>
            <a:endParaRPr lang="en-US" sz="1800" dirty="0" smtClean="0">
              <a:latin typeface="Times New Roman" panose="02020603050405020304" pitchFamily="18" charset="0"/>
              <a:cs typeface="Times New Roman" panose="02020603050405020304" pitchFamily="18" charset="0"/>
            </a:endParaRPr>
          </a:p>
          <a:p>
            <a:pPr marL="285750" indent="-285750">
              <a:spcBef>
                <a:spcPts val="600"/>
              </a:spcBef>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Each socket has a specific address. This address is composed of an IP address and a port number</a:t>
            </a:r>
            <a:r>
              <a:rPr lang="en-US" sz="1800" dirty="0" smtClean="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4"/>
          <a:stretch>
            <a:fillRect/>
          </a:stretch>
        </p:blipFill>
        <p:spPr>
          <a:xfrm>
            <a:off x="3650366" y="3324189"/>
            <a:ext cx="3038475" cy="1504950"/>
          </a:xfrm>
          <a:prstGeom prst="rect">
            <a:avLst/>
          </a:prstGeom>
        </p:spPr>
      </p:pic>
    </p:spTree>
    <p:extLst>
      <p:ext uri="{BB962C8B-B14F-4D97-AF65-F5344CB8AC3E}">
        <p14:creationId xmlns:p14="http://schemas.microsoft.com/office/powerpoint/2010/main" val="21368521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8" name="Google Shape;368;p47"/>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28</a:t>
            </a:fld>
            <a:endParaRPr sz="1100"/>
          </a:p>
        </p:txBody>
      </p:sp>
      <p:sp>
        <p:nvSpPr>
          <p:cNvPr id="365" name="Google Shape;365;p47"/>
          <p:cNvSpPr txBox="1">
            <a:spLocks noGrp="1"/>
          </p:cNvSpPr>
          <p:nvPr>
            <p:ph type="title" idx="4294967295"/>
          </p:nvPr>
        </p:nvSpPr>
        <p:spPr>
          <a:xfrm>
            <a:off x="109538" y="105768"/>
            <a:ext cx="8810725" cy="360363"/>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Clr>
                <a:schemeClr val="dk1"/>
              </a:buClr>
              <a:buSzPts val="3000"/>
              <a:buFont typeface="Times New Roman"/>
              <a:buNone/>
            </a:pPr>
            <a:r>
              <a:rPr lang="en" sz="2800" dirty="0">
                <a:latin typeface="Times New Roman"/>
                <a:ea typeface="Times New Roman"/>
                <a:cs typeface="Times New Roman"/>
                <a:sym typeface="Times New Roman"/>
              </a:rPr>
              <a:t>Sockets </a:t>
            </a:r>
            <a:endParaRPr sz="2800" dirty="0">
              <a:latin typeface="Times New Roman"/>
              <a:ea typeface="Times New Roman"/>
              <a:cs typeface="Times New Roman"/>
              <a:sym typeface="Times New Roman"/>
            </a:endParaRPr>
          </a:p>
        </p:txBody>
      </p:sp>
      <p:sp>
        <p:nvSpPr>
          <p:cNvPr id="369" name="Google Shape;369;p47"/>
          <p:cNvSpPr txBox="1"/>
          <p:nvPr/>
        </p:nvSpPr>
        <p:spPr>
          <a:xfrm>
            <a:off x="625870" y="698052"/>
            <a:ext cx="4476423" cy="3962054"/>
          </a:xfrm>
          <a:prstGeom prst="rect">
            <a:avLst/>
          </a:prstGeom>
          <a:solidFill>
            <a:schemeClr val="accent4">
              <a:lumMod val="20000"/>
              <a:lumOff val="80000"/>
            </a:schemeClr>
          </a:solidFill>
          <a:ln>
            <a:noFill/>
          </a:ln>
        </p:spPr>
        <p:txBody>
          <a:bodyPr spcFirstLastPara="1" wrap="square" lIns="68575" tIns="34275" rIns="68575" bIns="34275" anchor="t" anchorCtr="0">
            <a:noAutofit/>
          </a:bodyPr>
          <a:lstStyle/>
          <a:p>
            <a:pPr marL="412750" marR="0" lvl="0" indent="-342900" algn="just" rtl="0">
              <a:lnSpc>
                <a:spcPct val="100000"/>
              </a:lnSpc>
              <a:spcBef>
                <a:spcPts val="0"/>
              </a:spcBef>
              <a:spcAft>
                <a:spcPts val="0"/>
              </a:spcAft>
              <a:buClr>
                <a:srgbClr val="CC0000"/>
              </a:buClr>
              <a:buSzPts val="1900"/>
              <a:buFont typeface="Wingdings" panose="05000000000000000000" pitchFamily="2" charset="2"/>
              <a:buChar char="Ø"/>
            </a:pPr>
            <a:r>
              <a:rPr lang="en" sz="2200" i="0" u="none" strike="noStrike" cap="none" dirty="0">
                <a:solidFill>
                  <a:srgbClr val="000066"/>
                </a:solidFill>
                <a:latin typeface="Times New Roman"/>
                <a:ea typeface="Times New Roman"/>
                <a:cs typeface="Times New Roman"/>
                <a:sym typeface="Times New Roman"/>
              </a:rPr>
              <a:t>A </a:t>
            </a:r>
            <a:r>
              <a:rPr lang="en" sz="2200" i="0" u="none" strike="noStrike" cap="none" dirty="0">
                <a:solidFill>
                  <a:srgbClr val="C00000"/>
                </a:solidFill>
                <a:latin typeface="Times New Roman"/>
                <a:ea typeface="Times New Roman"/>
                <a:cs typeface="Times New Roman"/>
                <a:sym typeface="Times New Roman"/>
              </a:rPr>
              <a:t>socket</a:t>
            </a:r>
            <a:r>
              <a:rPr lang="en" sz="2200" i="0" u="none" strike="noStrike" cap="none" dirty="0">
                <a:solidFill>
                  <a:srgbClr val="000066"/>
                </a:solidFill>
                <a:latin typeface="Times New Roman"/>
                <a:ea typeface="Times New Roman"/>
                <a:cs typeface="Times New Roman"/>
                <a:sym typeface="Times New Roman"/>
              </a:rPr>
              <a:t> is a </a:t>
            </a:r>
            <a:r>
              <a:rPr lang="en" sz="2200" b="1" i="0" u="none" strike="noStrike" cap="none" dirty="0">
                <a:solidFill>
                  <a:srgbClr val="000066"/>
                </a:solidFill>
                <a:latin typeface="Times New Roman"/>
                <a:ea typeface="Times New Roman"/>
                <a:cs typeface="Times New Roman"/>
                <a:sym typeface="Times New Roman"/>
              </a:rPr>
              <a:t>software concept </a:t>
            </a:r>
            <a:r>
              <a:rPr lang="en" sz="2200" i="0" u="none" strike="noStrike" cap="none" dirty="0">
                <a:solidFill>
                  <a:srgbClr val="000066"/>
                </a:solidFill>
                <a:latin typeface="Times New Roman"/>
                <a:ea typeface="Times New Roman"/>
                <a:cs typeface="Times New Roman"/>
                <a:sym typeface="Times New Roman"/>
              </a:rPr>
              <a:t>for a connection. </a:t>
            </a:r>
            <a:endParaRPr lang="en" sz="2200" i="0" u="none" strike="noStrike" cap="none" dirty="0" smtClean="0">
              <a:solidFill>
                <a:srgbClr val="000066"/>
              </a:solidFill>
              <a:latin typeface="Times New Roman"/>
              <a:ea typeface="Times New Roman"/>
              <a:cs typeface="Times New Roman"/>
              <a:sym typeface="Times New Roman"/>
            </a:endParaRPr>
          </a:p>
          <a:p>
            <a:pPr marL="412750" marR="0" lvl="0" indent="-342900" algn="just" rtl="0">
              <a:lnSpc>
                <a:spcPct val="100000"/>
              </a:lnSpc>
              <a:spcBef>
                <a:spcPts val="0"/>
              </a:spcBef>
              <a:spcAft>
                <a:spcPts val="0"/>
              </a:spcAft>
              <a:buClr>
                <a:srgbClr val="CC0000"/>
              </a:buClr>
              <a:buSzPts val="1900"/>
              <a:buFont typeface="Wingdings" panose="05000000000000000000" pitchFamily="2" charset="2"/>
              <a:buChar char="Ø"/>
            </a:pPr>
            <a:r>
              <a:rPr lang="en" sz="2200" i="0" u="none" strike="noStrike" cap="none" dirty="0" smtClean="0">
                <a:solidFill>
                  <a:srgbClr val="000066"/>
                </a:solidFill>
                <a:latin typeface="Times New Roman"/>
                <a:ea typeface="Times New Roman"/>
                <a:cs typeface="Times New Roman"/>
                <a:sym typeface="Times New Roman"/>
              </a:rPr>
              <a:t>Sockets </a:t>
            </a:r>
            <a:r>
              <a:rPr lang="en" sz="2200" b="1" i="0" u="none" strike="noStrike" cap="none" dirty="0">
                <a:solidFill>
                  <a:srgbClr val="C00000"/>
                </a:solidFill>
                <a:latin typeface="Times New Roman"/>
                <a:ea typeface="Times New Roman"/>
                <a:cs typeface="Times New Roman"/>
                <a:sym typeface="Times New Roman"/>
              </a:rPr>
              <a:t>enable applications </a:t>
            </a:r>
            <a:r>
              <a:rPr lang="en" sz="2200" i="0" u="none" strike="noStrike" cap="none" dirty="0">
                <a:solidFill>
                  <a:srgbClr val="000066"/>
                </a:solidFill>
                <a:latin typeface="Times New Roman"/>
                <a:ea typeface="Times New Roman"/>
                <a:cs typeface="Times New Roman"/>
                <a:sym typeface="Times New Roman"/>
              </a:rPr>
              <a:t>to connect to </a:t>
            </a:r>
            <a:r>
              <a:rPr lang="en" sz="2200" i="0" u="none" strike="noStrike" cap="none" dirty="0" smtClean="0">
                <a:solidFill>
                  <a:srgbClr val="000066"/>
                </a:solidFill>
                <a:latin typeface="Times New Roman"/>
                <a:ea typeface="Times New Roman"/>
                <a:cs typeface="Times New Roman"/>
                <a:sym typeface="Times New Roman"/>
              </a:rPr>
              <a:t> transport layer protocol (TCP/IP / UDP / SCTP).</a:t>
            </a:r>
            <a:endParaRPr sz="2200" i="0" u="none" strike="noStrike" cap="none" dirty="0">
              <a:solidFill>
                <a:srgbClr val="000066"/>
              </a:solidFill>
              <a:latin typeface="Times New Roman"/>
              <a:ea typeface="Times New Roman"/>
              <a:cs typeface="Times New Roman"/>
              <a:sym typeface="Times New Roman"/>
            </a:endParaRPr>
          </a:p>
          <a:p>
            <a:pPr marL="412750" marR="0" lvl="0" indent="-342900" algn="just" rtl="0">
              <a:lnSpc>
                <a:spcPct val="100000"/>
              </a:lnSpc>
              <a:spcBef>
                <a:spcPts val="900"/>
              </a:spcBef>
              <a:spcAft>
                <a:spcPts val="0"/>
              </a:spcAft>
              <a:buClr>
                <a:srgbClr val="CC0000"/>
              </a:buClr>
              <a:buSzPts val="1900"/>
              <a:buFont typeface="Wingdings" panose="05000000000000000000" pitchFamily="2" charset="2"/>
              <a:buChar char="Ø"/>
            </a:pPr>
            <a:r>
              <a:rPr lang="en" sz="2200" i="0" u="none" strike="noStrike" cap="none" dirty="0">
                <a:solidFill>
                  <a:srgbClr val="000066"/>
                </a:solidFill>
                <a:latin typeface="Times New Roman"/>
                <a:ea typeface="Times New Roman"/>
                <a:cs typeface="Times New Roman"/>
                <a:sym typeface="Times New Roman"/>
              </a:rPr>
              <a:t>An application running on a host creates a socket </a:t>
            </a:r>
            <a:r>
              <a:rPr lang="en" sz="2200" i="0" u="none" strike="noStrike" cap="none" dirty="0" smtClean="0">
                <a:solidFill>
                  <a:srgbClr val="000066"/>
                </a:solidFill>
                <a:latin typeface="Times New Roman"/>
                <a:ea typeface="Times New Roman"/>
                <a:cs typeface="Times New Roman"/>
                <a:sym typeface="Times New Roman"/>
              </a:rPr>
              <a:t>to </a:t>
            </a:r>
            <a:r>
              <a:rPr lang="en" sz="2200" i="0" u="none" strike="noStrike" cap="none" dirty="0">
                <a:solidFill>
                  <a:srgbClr val="000066"/>
                </a:solidFill>
                <a:latin typeface="Times New Roman"/>
                <a:ea typeface="Times New Roman"/>
                <a:cs typeface="Times New Roman"/>
                <a:sym typeface="Times New Roman"/>
              </a:rPr>
              <a:t>connect with an application on another host. </a:t>
            </a:r>
            <a:endParaRPr lang="en" sz="2200" i="0" u="none" strike="noStrike" cap="none" dirty="0" smtClean="0">
              <a:solidFill>
                <a:srgbClr val="000066"/>
              </a:solidFill>
              <a:latin typeface="Times New Roman"/>
              <a:ea typeface="Times New Roman"/>
              <a:cs typeface="Times New Roman"/>
              <a:sym typeface="Times New Roman"/>
            </a:endParaRPr>
          </a:p>
          <a:p>
            <a:pPr marL="412750" marR="0" lvl="0" indent="-342900" algn="just" rtl="0">
              <a:lnSpc>
                <a:spcPct val="100000"/>
              </a:lnSpc>
              <a:spcBef>
                <a:spcPts val="900"/>
              </a:spcBef>
              <a:spcAft>
                <a:spcPts val="0"/>
              </a:spcAft>
              <a:buClr>
                <a:srgbClr val="CC0000"/>
              </a:buClr>
              <a:buSzPts val="1900"/>
              <a:buFont typeface="Wingdings" panose="05000000000000000000" pitchFamily="2" charset="2"/>
              <a:buChar char="Ø"/>
            </a:pPr>
            <a:r>
              <a:rPr lang="en" sz="2200" b="1" i="0" u="none" strike="noStrike" cap="none" dirty="0" smtClean="0">
                <a:solidFill>
                  <a:srgbClr val="C00000"/>
                </a:solidFill>
                <a:latin typeface="Times New Roman"/>
                <a:ea typeface="Times New Roman"/>
                <a:cs typeface="Times New Roman"/>
                <a:sym typeface="Times New Roman"/>
              </a:rPr>
              <a:t>Messages </a:t>
            </a:r>
            <a:r>
              <a:rPr lang="en" sz="2200" b="1" i="0" u="none" strike="noStrike" cap="none" dirty="0">
                <a:solidFill>
                  <a:srgbClr val="C00000"/>
                </a:solidFill>
                <a:latin typeface="Times New Roman"/>
                <a:ea typeface="Times New Roman"/>
                <a:cs typeface="Times New Roman"/>
                <a:sym typeface="Times New Roman"/>
              </a:rPr>
              <a:t>pass through this </a:t>
            </a:r>
            <a:r>
              <a:rPr lang="en" sz="2200" b="1" i="0" u="none" strike="noStrike" cap="none" dirty="0" smtClean="0">
                <a:solidFill>
                  <a:srgbClr val="C00000"/>
                </a:solidFill>
                <a:latin typeface="Times New Roman"/>
                <a:ea typeface="Times New Roman"/>
                <a:cs typeface="Times New Roman"/>
                <a:sym typeface="Times New Roman"/>
              </a:rPr>
              <a:t>socket.</a:t>
            </a:r>
            <a:endParaRPr sz="2200" b="1" dirty="0">
              <a:solidFill>
                <a:srgbClr val="C00000"/>
              </a:solidFill>
              <a:latin typeface="Times New Roman"/>
              <a:ea typeface="Times New Roman"/>
              <a:cs typeface="Times New Roman"/>
              <a:sym typeface="Times New Roman"/>
            </a:endParaRPr>
          </a:p>
        </p:txBody>
      </p:sp>
      <p:pic>
        <p:nvPicPr>
          <p:cNvPr id="370" name="Google Shape;370;p47"/>
          <p:cNvPicPr preferRelativeResize="0"/>
          <p:nvPr/>
        </p:nvPicPr>
        <p:blipFill rotWithShape="1">
          <a:blip r:embed="rId3">
            <a:alphaModFix/>
          </a:blip>
          <a:srcRect/>
          <a:stretch/>
        </p:blipFill>
        <p:spPr>
          <a:xfrm>
            <a:off x="5531135" y="1131901"/>
            <a:ext cx="3047716" cy="2836849"/>
          </a:xfrm>
          <a:prstGeom prst="rect">
            <a:avLst/>
          </a:prstGeom>
          <a:noFill/>
          <a:ln>
            <a:noFill/>
          </a:ln>
        </p:spPr>
      </p:pic>
      <p:pic>
        <p:nvPicPr>
          <p:cNvPr id="12" name="Google Shape;197;p30"/>
          <p:cNvPicPr preferRelativeResize="0"/>
          <p:nvPr/>
        </p:nvPicPr>
        <p:blipFill rotWithShape="1">
          <a:blip r:embed="rId4">
            <a:alphaModFix/>
          </a:blip>
          <a:srcRect/>
          <a:stretch/>
        </p:blipFill>
        <p:spPr>
          <a:xfrm>
            <a:off x="41822" y="47021"/>
            <a:ext cx="538608" cy="597579"/>
          </a:xfrm>
          <a:prstGeom prst="rect">
            <a:avLst/>
          </a:prstGeom>
          <a:noFill/>
          <a:ln>
            <a:noFill/>
          </a:ln>
        </p:spPr>
      </p:pic>
    </p:spTree>
    <p:extLst>
      <p:ext uri="{BB962C8B-B14F-4D97-AF65-F5344CB8AC3E}">
        <p14:creationId xmlns:p14="http://schemas.microsoft.com/office/powerpoint/2010/main" val="32157604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8" name="Google Shape;378;p48"/>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29</a:t>
            </a:fld>
            <a:endParaRPr sz="1100"/>
          </a:p>
        </p:txBody>
      </p:sp>
      <p:sp>
        <p:nvSpPr>
          <p:cNvPr id="375" name="Google Shape;375;p48"/>
          <p:cNvSpPr txBox="1">
            <a:spLocks noGrp="1"/>
          </p:cNvSpPr>
          <p:nvPr>
            <p:ph type="title" idx="4294967295"/>
          </p:nvPr>
        </p:nvSpPr>
        <p:spPr>
          <a:xfrm>
            <a:off x="110003" y="47021"/>
            <a:ext cx="8229600" cy="43815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Clr>
                <a:schemeClr val="dk1"/>
              </a:buClr>
              <a:buSzPts val="3000"/>
              <a:buFont typeface="Times New Roman"/>
              <a:buNone/>
            </a:pPr>
            <a:r>
              <a:rPr lang="en" sz="2800" dirty="0">
                <a:latin typeface="Times New Roman"/>
                <a:ea typeface="Times New Roman"/>
                <a:cs typeface="Times New Roman"/>
                <a:sym typeface="Times New Roman"/>
              </a:rPr>
              <a:t>Sockets (Cntd.)</a:t>
            </a:r>
            <a:endParaRPr sz="2800" dirty="0">
              <a:latin typeface="Times New Roman"/>
              <a:ea typeface="Times New Roman"/>
              <a:cs typeface="Times New Roman"/>
              <a:sym typeface="Times New Roman"/>
            </a:endParaRPr>
          </a:p>
        </p:txBody>
      </p:sp>
      <p:sp>
        <p:nvSpPr>
          <p:cNvPr id="379" name="Google Shape;379;p48"/>
          <p:cNvSpPr txBox="1"/>
          <p:nvPr/>
        </p:nvSpPr>
        <p:spPr>
          <a:xfrm>
            <a:off x="473694" y="555223"/>
            <a:ext cx="8515349" cy="3543299"/>
          </a:xfrm>
          <a:prstGeom prst="rect">
            <a:avLst/>
          </a:prstGeom>
          <a:noFill/>
          <a:ln>
            <a:noFill/>
          </a:ln>
        </p:spPr>
        <p:txBody>
          <a:bodyPr spcFirstLastPara="1" wrap="square" lIns="68575" tIns="34275" rIns="68575" bIns="34275" anchor="t" anchorCtr="0">
            <a:noAutofit/>
          </a:bodyPr>
          <a:lstStyle/>
          <a:p>
            <a:pPr marL="406400" marR="0" lvl="0" indent="-342900" algn="just" rtl="0">
              <a:lnSpc>
                <a:spcPct val="100000"/>
              </a:lnSpc>
              <a:spcBef>
                <a:spcPts val="900"/>
              </a:spcBef>
              <a:spcAft>
                <a:spcPts val="0"/>
              </a:spcAft>
              <a:buClr>
                <a:srgbClr val="CC0000"/>
              </a:buClr>
              <a:buSzPts val="2000"/>
              <a:buFont typeface="Wingdings" panose="05000000000000000000" pitchFamily="2" charset="2"/>
              <a:buChar char="Ø"/>
            </a:pPr>
            <a:r>
              <a:rPr lang="en" sz="2000" b="1" i="0" u="none" strike="noStrike" cap="none" dirty="0" smtClean="0">
                <a:solidFill>
                  <a:srgbClr val="C00000"/>
                </a:solidFill>
                <a:latin typeface="Times New Roman"/>
                <a:ea typeface="Times New Roman"/>
                <a:cs typeface="Times New Roman"/>
                <a:sym typeface="Times New Roman"/>
              </a:rPr>
              <a:t>Three </a:t>
            </a:r>
            <a:r>
              <a:rPr lang="en" sz="2000" b="1" i="0" u="none" strike="noStrike" cap="none" dirty="0">
                <a:solidFill>
                  <a:srgbClr val="C00000"/>
                </a:solidFill>
                <a:latin typeface="Times New Roman"/>
                <a:ea typeface="Times New Roman"/>
                <a:cs typeface="Times New Roman"/>
                <a:sym typeface="Times New Roman"/>
              </a:rPr>
              <a:t>applications </a:t>
            </a:r>
            <a:r>
              <a:rPr lang="en" sz="2000" i="0" u="none" strike="noStrike" cap="none" dirty="0">
                <a:solidFill>
                  <a:srgbClr val="000066"/>
                </a:solidFill>
                <a:latin typeface="Times New Roman"/>
                <a:ea typeface="Times New Roman"/>
                <a:cs typeface="Times New Roman"/>
                <a:sym typeface="Times New Roman"/>
              </a:rPr>
              <a:t>requiring three TCP communication channels: </a:t>
            </a:r>
            <a:endParaRPr lang="en" sz="2000" i="0" u="none" strike="noStrike" cap="none" dirty="0" smtClean="0">
              <a:solidFill>
                <a:srgbClr val="000066"/>
              </a:solidFill>
              <a:latin typeface="Times New Roman"/>
              <a:ea typeface="Times New Roman"/>
              <a:cs typeface="Times New Roman"/>
              <a:sym typeface="Times New Roman"/>
            </a:endParaRPr>
          </a:p>
          <a:p>
            <a:pPr marL="406400" marR="0" lvl="0" indent="-342900" algn="just" rtl="0">
              <a:lnSpc>
                <a:spcPct val="100000"/>
              </a:lnSpc>
              <a:spcBef>
                <a:spcPts val="900"/>
              </a:spcBef>
              <a:spcAft>
                <a:spcPts val="0"/>
              </a:spcAft>
              <a:buClr>
                <a:srgbClr val="CC0000"/>
              </a:buClr>
              <a:buSzPts val="2000"/>
              <a:buFont typeface="Wingdings" panose="05000000000000000000" pitchFamily="2" charset="2"/>
              <a:buChar char="Ø"/>
            </a:pPr>
            <a:r>
              <a:rPr lang="en" sz="2000" i="0" u="none" strike="noStrike" cap="none" dirty="0" smtClean="0">
                <a:solidFill>
                  <a:schemeClr val="tx1"/>
                </a:solidFill>
                <a:latin typeface="Times New Roman"/>
                <a:ea typeface="Times New Roman"/>
                <a:cs typeface="Times New Roman"/>
                <a:sym typeface="Times New Roman"/>
              </a:rPr>
              <a:t>Two </a:t>
            </a:r>
            <a:r>
              <a:rPr lang="en" sz="2000" i="0" u="none" strike="noStrike" cap="none" dirty="0">
                <a:solidFill>
                  <a:schemeClr val="tx1"/>
                </a:solidFill>
                <a:latin typeface="Times New Roman"/>
                <a:ea typeface="Times New Roman"/>
                <a:cs typeface="Times New Roman"/>
                <a:sym typeface="Times New Roman"/>
              </a:rPr>
              <a:t>channels for each of the two web browsers acting as HTTP clients</a:t>
            </a:r>
            <a:r>
              <a:rPr lang="en" sz="2000" i="0" u="none" strike="noStrike" cap="none" dirty="0">
                <a:solidFill>
                  <a:srgbClr val="000066"/>
                </a:solidFill>
                <a:latin typeface="Times New Roman"/>
                <a:ea typeface="Times New Roman"/>
                <a:cs typeface="Times New Roman"/>
                <a:sym typeface="Times New Roman"/>
              </a:rPr>
              <a:t>, and </a:t>
            </a:r>
            <a:r>
              <a:rPr lang="en" sz="2000" i="0" u="none" strike="noStrike" cap="none" dirty="0">
                <a:solidFill>
                  <a:schemeClr val="tx1"/>
                </a:solidFill>
                <a:latin typeface="Times New Roman"/>
                <a:ea typeface="Times New Roman"/>
                <a:cs typeface="Times New Roman"/>
                <a:sym typeface="Times New Roman"/>
              </a:rPr>
              <a:t>one for the email application acting as an SMTP client.</a:t>
            </a:r>
            <a:endParaRPr sz="1300" dirty="0">
              <a:solidFill>
                <a:schemeClr val="tx1"/>
              </a:solidFill>
              <a:latin typeface="Times New Roman"/>
              <a:ea typeface="Times New Roman"/>
              <a:cs typeface="Times New Roman"/>
              <a:sym typeface="Times New Roman"/>
            </a:endParaRPr>
          </a:p>
        </p:txBody>
      </p:sp>
      <p:pic>
        <p:nvPicPr>
          <p:cNvPr id="380" name="Google Shape;380;p48"/>
          <p:cNvPicPr preferRelativeResize="0"/>
          <p:nvPr/>
        </p:nvPicPr>
        <p:blipFill rotWithShape="1">
          <a:blip r:embed="rId3">
            <a:alphaModFix/>
          </a:blip>
          <a:srcRect/>
          <a:stretch/>
        </p:blipFill>
        <p:spPr>
          <a:xfrm>
            <a:off x="879849" y="1936955"/>
            <a:ext cx="7703041" cy="2930678"/>
          </a:xfrm>
          <a:prstGeom prst="rect">
            <a:avLst/>
          </a:prstGeom>
          <a:noFill/>
          <a:ln>
            <a:noFill/>
          </a:ln>
        </p:spPr>
      </p:pic>
      <p:pic>
        <p:nvPicPr>
          <p:cNvPr id="12" name="Google Shape;197;p30"/>
          <p:cNvPicPr preferRelativeResize="0"/>
          <p:nvPr/>
        </p:nvPicPr>
        <p:blipFill rotWithShape="1">
          <a:blip r:embed="rId4">
            <a:alphaModFix/>
          </a:blip>
          <a:srcRect/>
          <a:stretch/>
        </p:blipFill>
        <p:spPr>
          <a:xfrm>
            <a:off x="41822" y="47021"/>
            <a:ext cx="538608" cy="597579"/>
          </a:xfrm>
          <a:prstGeom prst="rect">
            <a:avLst/>
          </a:prstGeom>
          <a:noFill/>
          <a:ln>
            <a:noFill/>
          </a:ln>
        </p:spPr>
      </p:pic>
    </p:spTree>
    <p:extLst>
      <p:ext uri="{BB962C8B-B14F-4D97-AF65-F5344CB8AC3E}">
        <p14:creationId xmlns:p14="http://schemas.microsoft.com/office/powerpoint/2010/main" val="41450427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8" name="Google Shape;208;p31"/>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latin typeface="Times New Roman" panose="02020603050405020304" pitchFamily="18" charset="0"/>
                <a:cs typeface="Times New Roman" panose="02020603050405020304" pitchFamily="18" charset="0"/>
              </a:rPr>
              <a:t>3</a:t>
            </a:fld>
            <a:endParaRPr>
              <a:latin typeface="Times New Roman" panose="02020603050405020304" pitchFamily="18" charset="0"/>
              <a:cs typeface="Times New Roman" panose="02020603050405020304" pitchFamily="18" charset="0"/>
            </a:endParaRPr>
          </a:p>
        </p:txBody>
      </p:sp>
      <p:sp>
        <p:nvSpPr>
          <p:cNvPr id="206" name="Google Shape;206;p31"/>
          <p:cNvSpPr txBox="1">
            <a:spLocks noGrp="1"/>
          </p:cNvSpPr>
          <p:nvPr>
            <p:ph type="title" idx="4294967295"/>
          </p:nvPr>
        </p:nvSpPr>
        <p:spPr>
          <a:xfrm>
            <a:off x="860091" y="108057"/>
            <a:ext cx="7032625" cy="486443"/>
          </a:xfrm>
          <a:prstGeom prst="rect">
            <a:avLst/>
          </a:prstGeom>
          <a:noFill/>
          <a:ln>
            <a:noFill/>
          </a:ln>
        </p:spPr>
        <p:txBody>
          <a:bodyPr spcFirstLastPara="1" wrap="square" lIns="68575" tIns="34275" rIns="68575" bIns="34275" anchor="b" anchorCtr="0">
            <a:normAutofit/>
          </a:bodyPr>
          <a:lstStyle/>
          <a:p>
            <a:pPr algn="ctr">
              <a:buClr>
                <a:srgbClr val="002060"/>
              </a:buClr>
              <a:buSzPts val="3200"/>
            </a:pPr>
            <a:r>
              <a:rPr lang="en-IN" sz="2800" dirty="0">
                <a:latin typeface="Times New Roman" panose="02020603050405020304" pitchFamily="18" charset="0"/>
                <a:cs typeface="Times New Roman" panose="02020603050405020304" pitchFamily="18" charset="0"/>
              </a:rPr>
              <a:t>Transport </a:t>
            </a:r>
            <a:r>
              <a:rPr lang="en-IN" sz="2800" dirty="0" smtClean="0">
                <a:latin typeface="Times New Roman" panose="02020603050405020304" pitchFamily="18" charset="0"/>
                <a:cs typeface="Times New Roman" panose="02020603050405020304" pitchFamily="18" charset="0"/>
              </a:rPr>
              <a:t>Layer:  </a:t>
            </a:r>
            <a:r>
              <a:rPr lang="en" sz="2800" b="1" dirty="0" smtClean="0">
                <a:solidFill>
                  <a:srgbClr val="002060"/>
                </a:solidFill>
                <a:latin typeface="Times New Roman" panose="02020603050405020304" pitchFamily="18" charset="0"/>
                <a:ea typeface="Times New Roman"/>
                <a:cs typeface="Times New Roman" panose="02020603050405020304" pitchFamily="18" charset="0"/>
                <a:sym typeface="Times New Roman"/>
              </a:rPr>
              <a:t>Contents</a:t>
            </a:r>
            <a:endParaRPr sz="3200" dirty="0">
              <a:latin typeface="Times New Roman" panose="02020603050405020304" pitchFamily="18" charset="0"/>
              <a:ea typeface="Times New Roman"/>
              <a:cs typeface="Times New Roman" panose="02020603050405020304" pitchFamily="18" charset="0"/>
              <a:sym typeface="Times New Roman"/>
            </a:endParaRPr>
          </a:p>
        </p:txBody>
      </p:sp>
      <p:pic>
        <p:nvPicPr>
          <p:cNvPr id="209" name="Google Shape;209;p31"/>
          <p:cNvPicPr preferRelativeResize="0"/>
          <p:nvPr/>
        </p:nvPicPr>
        <p:blipFill rotWithShape="1">
          <a:blip r:embed="rId3">
            <a:alphaModFix/>
          </a:blip>
          <a:srcRect/>
          <a:stretch/>
        </p:blipFill>
        <p:spPr>
          <a:xfrm>
            <a:off x="41822" y="19519"/>
            <a:ext cx="666598" cy="707555"/>
          </a:xfrm>
          <a:prstGeom prst="rect">
            <a:avLst/>
          </a:prstGeom>
          <a:noFill/>
          <a:ln>
            <a:noFill/>
          </a:ln>
        </p:spPr>
      </p:pic>
      <p:sp>
        <p:nvSpPr>
          <p:cNvPr id="3" name="Rectangle 2"/>
          <p:cNvSpPr/>
          <p:nvPr/>
        </p:nvSpPr>
        <p:spPr>
          <a:xfrm>
            <a:off x="1055687" y="920361"/>
            <a:ext cx="7077660" cy="3277820"/>
          </a:xfrm>
          <a:prstGeom prst="rect">
            <a:avLst/>
          </a:prstGeom>
        </p:spPr>
        <p:txBody>
          <a:bodyPr wrap="square">
            <a:spAutoFit/>
          </a:bodyPr>
          <a:lstStyle/>
          <a:p>
            <a:pPr marL="342900" indent="-342900">
              <a:lnSpc>
                <a:spcPct val="115000"/>
              </a:lnSpc>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Services</a:t>
            </a:r>
          </a:p>
          <a:p>
            <a:pPr marL="342900" lvl="0" indent="-342900">
              <a:lnSpc>
                <a:spcPct val="115000"/>
              </a:lnSpc>
              <a:buFont typeface="Wingdings" panose="05000000000000000000" pitchFamily="2" charset="2"/>
              <a:buChar char="Ø"/>
              <a:defRPr/>
            </a:pPr>
            <a:r>
              <a:rPr lang="en-US" sz="1800" dirty="0">
                <a:latin typeface="Times New Roman"/>
                <a:ea typeface="Times New Roman"/>
                <a:cs typeface="Times New Roman"/>
                <a:sym typeface="Times New Roman"/>
              </a:rPr>
              <a:t>Multiplexing, </a:t>
            </a:r>
            <a:r>
              <a:rPr lang="en-US" sz="1800" dirty="0" err="1">
                <a:latin typeface="Times New Roman"/>
                <a:ea typeface="Times New Roman"/>
                <a:cs typeface="Times New Roman"/>
                <a:sym typeface="Times New Roman"/>
              </a:rPr>
              <a:t>Demultiplexing</a:t>
            </a:r>
            <a:r>
              <a:rPr lang="en-US" sz="1800" dirty="0">
                <a:latin typeface="Times New Roman"/>
                <a:ea typeface="Times New Roman"/>
                <a:cs typeface="Times New Roman"/>
                <a:sym typeface="Times New Roman"/>
              </a:rPr>
              <a:t>. </a:t>
            </a:r>
          </a:p>
          <a:p>
            <a:pPr marL="342900" indent="-342900">
              <a:lnSpc>
                <a:spcPct val="115000"/>
              </a:lnSpc>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Sockets</a:t>
            </a:r>
          </a:p>
          <a:p>
            <a:pPr marL="342900" indent="-342900">
              <a:lnSpc>
                <a:spcPct val="115000"/>
              </a:lnSpc>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UDP (</a:t>
            </a:r>
            <a:r>
              <a:rPr lang="en" sz="1800" b="1" dirty="0">
                <a:solidFill>
                  <a:schemeClr val="tx1"/>
                </a:solidFill>
                <a:latin typeface="Times New Roman" panose="02020603050405020304" pitchFamily="18" charset="0"/>
                <a:ea typeface="Times New Roman"/>
                <a:cs typeface="Times New Roman" panose="02020603050405020304" pitchFamily="18" charset="0"/>
                <a:sym typeface="Times New Roman"/>
              </a:rPr>
              <a:t>User Datagram Protocol </a:t>
            </a:r>
            <a:r>
              <a:rPr lang="en-IN" sz="1800" dirty="0">
                <a:latin typeface="Times New Roman" panose="02020603050405020304" pitchFamily="18" charset="0"/>
                <a:cs typeface="Times New Roman" panose="02020603050405020304" pitchFamily="18" charset="0"/>
              </a:rPr>
              <a:t>), RTP (</a:t>
            </a:r>
            <a:r>
              <a:rPr lang="en" sz="1800" dirty="0">
                <a:latin typeface="Times New Roman" panose="02020603050405020304" pitchFamily="18" charset="0"/>
                <a:ea typeface="Times New Roman"/>
                <a:cs typeface="Times New Roman" panose="02020603050405020304" pitchFamily="18" charset="0"/>
                <a:sym typeface="Times New Roman"/>
              </a:rPr>
              <a:t>Real-Time Transport Protocol</a:t>
            </a:r>
            <a:r>
              <a:rPr lang="en-IN" sz="1800" dirty="0">
                <a:latin typeface="Times New Roman" panose="02020603050405020304" pitchFamily="18" charset="0"/>
                <a:cs typeface="Times New Roman" panose="02020603050405020304" pitchFamily="18" charset="0"/>
              </a:rPr>
              <a:t>), TCP (</a:t>
            </a:r>
            <a:r>
              <a:rPr lang="en" sz="1800" b="1" dirty="0">
                <a:solidFill>
                  <a:schemeClr val="tx1"/>
                </a:solidFill>
                <a:latin typeface="Times New Roman" panose="02020603050405020304" pitchFamily="18" charset="0"/>
                <a:ea typeface="Times New Roman"/>
                <a:cs typeface="Times New Roman" panose="02020603050405020304" pitchFamily="18" charset="0"/>
                <a:sym typeface="Times New Roman"/>
              </a:rPr>
              <a:t>The Transmission Control Protocol</a:t>
            </a:r>
            <a:r>
              <a:rPr lang="en-IN" sz="1800" dirty="0">
                <a:latin typeface="Times New Roman" panose="02020603050405020304" pitchFamily="18" charset="0"/>
                <a:cs typeface="Times New Roman" panose="02020603050405020304" pitchFamily="18" charset="0"/>
              </a:rPr>
              <a:t>): Services, Features, Segment </a:t>
            </a:r>
          </a:p>
          <a:p>
            <a:pPr marL="342900" indent="-342900">
              <a:lnSpc>
                <a:spcPct val="115000"/>
              </a:lnSpc>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TCP Connection (Three-Way Handshake) </a:t>
            </a:r>
          </a:p>
          <a:p>
            <a:pPr marL="342900" indent="-342900">
              <a:lnSpc>
                <a:spcPct val="115000"/>
              </a:lnSpc>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Flow Control and buffering (Sliding Window)</a:t>
            </a:r>
          </a:p>
          <a:p>
            <a:pPr marL="342900" indent="-342900">
              <a:lnSpc>
                <a:spcPct val="115000"/>
              </a:lnSpc>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Flow and Congestion Control (Leaky Bucket, Token Bucket)</a:t>
            </a:r>
          </a:p>
          <a:p>
            <a:pPr marL="342900" indent="-342900">
              <a:lnSpc>
                <a:spcPct val="115000"/>
              </a:lnSpc>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Quality of Service (</a:t>
            </a:r>
            <a:r>
              <a:rPr lang="en-IN" sz="1800" dirty="0" err="1">
                <a:latin typeface="Times New Roman" panose="02020603050405020304" pitchFamily="18" charset="0"/>
                <a:cs typeface="Times New Roman" panose="02020603050405020304" pitchFamily="18" charset="0"/>
              </a:rPr>
              <a:t>QoS</a:t>
            </a:r>
            <a:r>
              <a:rPr lang="en-IN" sz="1800" dirty="0">
                <a:latin typeface="Times New Roman" panose="02020603050405020304" pitchFamily="18" charset="0"/>
                <a:cs typeface="Times New Roman" panose="02020603050405020304" pitchFamily="18" charset="0"/>
              </a:rPr>
              <a:t>)</a:t>
            </a:r>
            <a:endParaRPr lang="en-IN" sz="1800" dirty="0">
              <a:latin typeface="Times New Roman" panose="02020603050405020304" pitchFamily="18" charset="0"/>
              <a:ea typeface="Arial" panose="020B0604020202020204" pitchFamily="34"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8" name="Google Shape;388;p49"/>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30</a:t>
            </a:fld>
            <a:endParaRPr sz="1100"/>
          </a:p>
        </p:txBody>
      </p:sp>
      <p:sp>
        <p:nvSpPr>
          <p:cNvPr id="385" name="Google Shape;385;p49"/>
          <p:cNvSpPr txBox="1">
            <a:spLocks noGrp="1"/>
          </p:cNvSpPr>
          <p:nvPr>
            <p:ph type="title" idx="4294967295"/>
          </p:nvPr>
        </p:nvSpPr>
        <p:spPr>
          <a:xfrm>
            <a:off x="1326911" y="103694"/>
            <a:ext cx="6881599" cy="364512"/>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Clr>
                <a:schemeClr val="dk1"/>
              </a:buClr>
              <a:buSzPts val="3000"/>
              <a:buFont typeface="Times New Roman"/>
              <a:buNone/>
            </a:pPr>
            <a:r>
              <a:rPr lang="en" sz="2800" dirty="0" smtClean="0">
                <a:latin typeface="Times New Roman"/>
                <a:ea typeface="Times New Roman"/>
                <a:cs typeface="Times New Roman"/>
                <a:sym typeface="Times New Roman"/>
              </a:rPr>
              <a:t>Types of Sockets </a:t>
            </a:r>
            <a:r>
              <a:rPr lang="en" sz="2800" dirty="0">
                <a:latin typeface="Times New Roman"/>
                <a:ea typeface="Times New Roman"/>
                <a:cs typeface="Times New Roman"/>
                <a:sym typeface="Times New Roman"/>
              </a:rPr>
              <a:t>(Cntd.)</a:t>
            </a:r>
            <a:endParaRPr sz="2800" dirty="0">
              <a:latin typeface="Times New Roman"/>
              <a:ea typeface="Times New Roman"/>
              <a:cs typeface="Times New Roman"/>
              <a:sym typeface="Times New Roman"/>
            </a:endParaRPr>
          </a:p>
        </p:txBody>
      </p:sp>
      <p:pic>
        <p:nvPicPr>
          <p:cNvPr id="14" name="Google Shape;197;p30"/>
          <p:cNvPicPr preferRelativeResize="0"/>
          <p:nvPr/>
        </p:nvPicPr>
        <p:blipFill rotWithShape="1">
          <a:blip r:embed="rId3">
            <a:alphaModFix/>
          </a:blip>
          <a:srcRect/>
          <a:stretch/>
        </p:blipFill>
        <p:spPr>
          <a:xfrm>
            <a:off x="41822" y="47021"/>
            <a:ext cx="538608" cy="597579"/>
          </a:xfrm>
          <a:prstGeom prst="rect">
            <a:avLst/>
          </a:prstGeom>
          <a:noFill/>
          <a:ln>
            <a:noFill/>
          </a:ln>
        </p:spPr>
      </p:pic>
      <p:sp>
        <p:nvSpPr>
          <p:cNvPr id="2" name="Rectangle 1"/>
          <p:cNvSpPr/>
          <p:nvPr/>
        </p:nvSpPr>
        <p:spPr>
          <a:xfrm>
            <a:off x="711582" y="783848"/>
            <a:ext cx="8129910" cy="3477875"/>
          </a:xfrm>
          <a:prstGeom prst="rect">
            <a:avLst/>
          </a:prstGeom>
        </p:spPr>
        <p:txBody>
          <a:bodyPr wrap="square">
            <a:spAutoFit/>
          </a:bodyPr>
          <a:lstStyle/>
          <a:p>
            <a:pPr fontAlgn="base"/>
            <a:r>
              <a:rPr lang="en-US" sz="2000" b="1" dirty="0">
                <a:latin typeface="Times New Roman" panose="02020603050405020304" pitchFamily="18" charset="0"/>
                <a:cs typeface="Times New Roman" panose="02020603050405020304" pitchFamily="18" charset="0"/>
              </a:rPr>
              <a:t>Datagram Sockets:  </a:t>
            </a:r>
            <a:endParaRPr lang="en-US" sz="2000" b="1" dirty="0" smtClean="0">
              <a:latin typeface="Times New Roman" panose="02020603050405020304" pitchFamily="18" charset="0"/>
              <a:cs typeface="Times New Roman" panose="02020603050405020304" pitchFamily="18" charset="0"/>
            </a:endParaRPr>
          </a:p>
          <a:p>
            <a:pPr marL="285750" indent="-285750" fontAlgn="base">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Datagram </a:t>
            </a:r>
            <a:r>
              <a:rPr lang="en-US" sz="2000" dirty="0">
                <a:latin typeface="Times New Roman" panose="02020603050405020304" pitchFamily="18" charset="0"/>
                <a:cs typeface="Times New Roman" panose="02020603050405020304" pitchFamily="18" charset="0"/>
              </a:rPr>
              <a:t>Sockets are connectionless-oriented and unreliable. </a:t>
            </a:r>
            <a:endParaRPr lang="en-US" sz="2000" dirty="0" smtClean="0">
              <a:latin typeface="Times New Roman" panose="02020603050405020304" pitchFamily="18" charset="0"/>
              <a:cs typeface="Times New Roman" panose="02020603050405020304" pitchFamily="18" charset="0"/>
            </a:endParaRPr>
          </a:p>
          <a:p>
            <a:pPr marL="285750" indent="-285750" fontAlgn="base">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Uses </a:t>
            </a:r>
            <a:r>
              <a:rPr lang="en-US" sz="2000" dirty="0">
                <a:latin typeface="Times New Roman" panose="02020603050405020304" pitchFamily="18" charset="0"/>
                <a:cs typeface="Times New Roman" panose="02020603050405020304" pitchFamily="18" charset="0"/>
              </a:rPr>
              <a:t>UDP (User Datagram Protocol) protocol. </a:t>
            </a:r>
            <a:endParaRPr lang="en-US" sz="2000" dirty="0" smtClean="0">
              <a:latin typeface="Times New Roman" panose="02020603050405020304" pitchFamily="18" charset="0"/>
              <a:cs typeface="Times New Roman" panose="02020603050405020304" pitchFamily="18" charset="0"/>
            </a:endParaRPr>
          </a:p>
          <a:p>
            <a:pPr marL="285750" indent="-285750" fontAlgn="base">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They </a:t>
            </a:r>
            <a:r>
              <a:rPr lang="en-US" sz="2000" dirty="0">
                <a:latin typeface="Times New Roman" panose="02020603050405020304" pitchFamily="18" charset="0"/>
                <a:cs typeface="Times New Roman" panose="02020603050405020304" pitchFamily="18" charset="0"/>
              </a:rPr>
              <a:t>are basically used in audio/video streaming</a:t>
            </a:r>
            <a:r>
              <a:rPr lang="en-US" sz="2000" dirty="0" smtClean="0">
                <a:latin typeface="Times New Roman" panose="02020603050405020304" pitchFamily="18" charset="0"/>
                <a:cs typeface="Times New Roman" panose="02020603050405020304" pitchFamily="18" charset="0"/>
              </a:rPr>
              <a:t>.</a:t>
            </a:r>
          </a:p>
          <a:p>
            <a:pPr marL="285750" indent="-285750" fontAlgn="base">
              <a:buFont typeface="Arial" panose="020B0604020202020204" pitchFamily="34" charset="0"/>
              <a:buChar char="•"/>
            </a:pPr>
            <a:endParaRPr lang="en-US" sz="2000" b="1" dirty="0">
              <a:latin typeface="Times New Roman" panose="02020603050405020304" pitchFamily="18" charset="0"/>
              <a:cs typeface="Times New Roman" panose="02020603050405020304" pitchFamily="18" charset="0"/>
            </a:endParaRPr>
          </a:p>
          <a:p>
            <a:pPr fontAlgn="base"/>
            <a:r>
              <a:rPr lang="en-US" sz="2000" b="1" dirty="0">
                <a:latin typeface="Times New Roman" panose="02020603050405020304" pitchFamily="18" charset="0"/>
                <a:cs typeface="Times New Roman" panose="02020603050405020304" pitchFamily="18" charset="0"/>
              </a:rPr>
              <a:t>Stream Sockets: </a:t>
            </a:r>
            <a:endParaRPr lang="en-US" sz="2000" b="1" dirty="0" smtClean="0">
              <a:latin typeface="Times New Roman" panose="02020603050405020304" pitchFamily="18" charset="0"/>
              <a:cs typeface="Times New Roman" panose="02020603050405020304" pitchFamily="18" charset="0"/>
            </a:endParaRPr>
          </a:p>
          <a:p>
            <a:pPr marL="285750" indent="-285750" fontAlgn="base">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Stream </a:t>
            </a:r>
            <a:r>
              <a:rPr lang="en-US" sz="2000" dirty="0">
                <a:latin typeface="Times New Roman" panose="02020603050405020304" pitchFamily="18" charset="0"/>
                <a:cs typeface="Times New Roman" panose="02020603050405020304" pitchFamily="18" charset="0"/>
              </a:rPr>
              <a:t>Sockets are connection-oriented and guarantees reliable and in order data transmission</a:t>
            </a:r>
            <a:r>
              <a:rPr lang="en-US" sz="2000" dirty="0" smtClean="0">
                <a:latin typeface="Times New Roman" panose="02020603050405020304" pitchFamily="18" charset="0"/>
                <a:cs typeface="Times New Roman" panose="02020603050405020304" pitchFamily="18" charset="0"/>
              </a:rPr>
              <a:t>.</a:t>
            </a:r>
          </a:p>
          <a:p>
            <a:pPr marL="285750" indent="-285750" fontAlgn="base">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Uses </a:t>
            </a:r>
            <a:r>
              <a:rPr lang="en-US" sz="2000" dirty="0">
                <a:latin typeface="Times New Roman" panose="02020603050405020304" pitchFamily="18" charset="0"/>
                <a:cs typeface="Times New Roman" panose="02020603050405020304" pitchFamily="18" charset="0"/>
              </a:rPr>
              <a:t>TCP (Transmission Control Protocol) protocol</a:t>
            </a:r>
            <a:r>
              <a:rPr lang="en-US" sz="2000" dirty="0" smtClean="0">
                <a:latin typeface="Times New Roman" panose="02020603050405020304" pitchFamily="18" charset="0"/>
                <a:cs typeface="Times New Roman" panose="02020603050405020304" pitchFamily="18" charset="0"/>
              </a:rPr>
              <a:t>.</a:t>
            </a:r>
          </a:p>
          <a:p>
            <a:pPr marL="285750" indent="-285750" fontAlgn="base">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Used </a:t>
            </a:r>
            <a:r>
              <a:rPr lang="en-US" sz="2000" dirty="0">
                <a:latin typeface="Times New Roman" panose="02020603050405020304" pitchFamily="18" charset="0"/>
                <a:cs typeface="Times New Roman" panose="02020603050405020304" pitchFamily="18" charset="0"/>
              </a:rPr>
              <a:t>in areas where reliability cannot be compromised. </a:t>
            </a:r>
            <a:endParaRPr lang="en-US" sz="2000" b="1"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023272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pic>
        <p:nvPicPr>
          <p:cNvPr id="4" name="Picture 3"/>
          <p:cNvPicPr>
            <a:picLocks noChangeAspect="1"/>
          </p:cNvPicPr>
          <p:nvPr/>
        </p:nvPicPr>
        <p:blipFill rotWithShape="1">
          <a:blip r:embed="rId3"/>
          <a:srcRect l="4952" t="3931" r="4172" b="4586"/>
          <a:stretch/>
        </p:blipFill>
        <p:spPr>
          <a:xfrm>
            <a:off x="5733908" y="1393297"/>
            <a:ext cx="3313410" cy="3057970"/>
          </a:xfrm>
          <a:prstGeom prst="rect">
            <a:avLst/>
          </a:prstGeom>
        </p:spPr>
      </p:pic>
      <p:sp>
        <p:nvSpPr>
          <p:cNvPr id="388" name="Google Shape;388;p49"/>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31</a:t>
            </a:fld>
            <a:endParaRPr sz="1100"/>
          </a:p>
        </p:txBody>
      </p:sp>
      <p:sp>
        <p:nvSpPr>
          <p:cNvPr id="385" name="Google Shape;385;p49"/>
          <p:cNvSpPr txBox="1">
            <a:spLocks noGrp="1"/>
          </p:cNvSpPr>
          <p:nvPr>
            <p:ph type="title" idx="4294967295"/>
          </p:nvPr>
        </p:nvSpPr>
        <p:spPr>
          <a:xfrm>
            <a:off x="1326911" y="103694"/>
            <a:ext cx="6881599" cy="364512"/>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Clr>
                <a:schemeClr val="dk1"/>
              </a:buClr>
              <a:buSzPts val="3000"/>
              <a:buFont typeface="Times New Roman"/>
              <a:buNone/>
            </a:pPr>
            <a:r>
              <a:rPr lang="en" sz="2800" dirty="0" smtClean="0">
                <a:latin typeface="Times New Roman"/>
                <a:ea typeface="Times New Roman"/>
                <a:cs typeface="Times New Roman"/>
                <a:sym typeface="Times New Roman"/>
              </a:rPr>
              <a:t>Client Server Model Example</a:t>
            </a:r>
            <a:endParaRPr sz="2800" dirty="0">
              <a:latin typeface="Times New Roman"/>
              <a:ea typeface="Times New Roman"/>
              <a:cs typeface="Times New Roman"/>
              <a:sym typeface="Times New Roman"/>
            </a:endParaRPr>
          </a:p>
        </p:txBody>
      </p:sp>
      <p:pic>
        <p:nvPicPr>
          <p:cNvPr id="14" name="Google Shape;197;p30"/>
          <p:cNvPicPr preferRelativeResize="0"/>
          <p:nvPr/>
        </p:nvPicPr>
        <p:blipFill rotWithShape="1">
          <a:blip r:embed="rId4">
            <a:alphaModFix/>
          </a:blip>
          <a:srcRect/>
          <a:stretch/>
        </p:blipFill>
        <p:spPr>
          <a:xfrm>
            <a:off x="41822" y="47021"/>
            <a:ext cx="538608" cy="597579"/>
          </a:xfrm>
          <a:prstGeom prst="rect">
            <a:avLst/>
          </a:prstGeom>
          <a:noFill/>
          <a:ln>
            <a:noFill/>
          </a:ln>
        </p:spPr>
      </p:pic>
      <p:sp>
        <p:nvSpPr>
          <p:cNvPr id="3" name="Rectangle 2"/>
          <p:cNvSpPr/>
          <p:nvPr/>
        </p:nvSpPr>
        <p:spPr>
          <a:xfrm>
            <a:off x="311126" y="733722"/>
            <a:ext cx="5821542" cy="4031873"/>
          </a:xfrm>
          <a:prstGeom prst="rect">
            <a:avLst/>
          </a:prstGeom>
        </p:spPr>
        <p:txBody>
          <a:bodyPr wrap="square">
            <a:spAutoFit/>
          </a:bodyPr>
          <a:lstStyle/>
          <a:p>
            <a:r>
              <a:rPr lang="en-US" sz="1600" b="1" dirty="0">
                <a:latin typeface="Times New Roman" panose="02020603050405020304" pitchFamily="18" charset="0"/>
                <a:cs typeface="Times New Roman" panose="02020603050405020304" pitchFamily="18" charset="0"/>
              </a:rPr>
              <a:t>Client/Server Model </a:t>
            </a:r>
            <a:endParaRPr lang="en-US" sz="1600" dirty="0">
              <a:solidFill>
                <a:srgbClr val="444444"/>
              </a:solidFill>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Sockets as we know are used in bidirectional network communication and a good example of it is client/server model. </a:t>
            </a:r>
            <a:endParaRPr lang="en-US" sz="1600" dirty="0" smtClean="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
            </a:r>
            <a:br>
              <a:rPr lang="en-US" sz="1600" dirty="0">
                <a:latin typeface="Times New Roman" panose="02020603050405020304" pitchFamily="18" charset="0"/>
                <a:cs typeface="Times New Roman" panose="02020603050405020304" pitchFamily="18" charset="0"/>
              </a:rPr>
            </a:br>
            <a:r>
              <a:rPr lang="en-US" sz="1600" b="1" dirty="0">
                <a:latin typeface="Times New Roman" panose="02020603050405020304" pitchFamily="18" charset="0"/>
                <a:cs typeface="Times New Roman" panose="02020603050405020304" pitchFamily="18" charset="0"/>
              </a:rPr>
              <a:t>Client:  </a:t>
            </a:r>
            <a:r>
              <a:rPr lang="en-US" sz="1600" dirty="0">
                <a:latin typeface="Times New Roman" panose="02020603050405020304" pitchFamily="18" charset="0"/>
                <a:cs typeface="Times New Roman" panose="02020603050405020304" pitchFamily="18" charset="0"/>
              </a:rPr>
              <a:t>Client is a machine which generates the </a:t>
            </a:r>
            <a:r>
              <a:rPr lang="en-US" sz="1600" dirty="0" smtClean="0">
                <a:latin typeface="Times New Roman" panose="02020603050405020304" pitchFamily="18" charset="0"/>
                <a:cs typeface="Times New Roman" panose="02020603050405020304" pitchFamily="18" charset="0"/>
              </a:rPr>
              <a:t>requests.</a:t>
            </a:r>
            <a:endParaRPr lang="en-US" sz="1600" dirty="0" smtClean="0">
              <a:solidFill>
                <a:srgbClr val="444444"/>
              </a:solidFill>
              <a:latin typeface="Times New Roman" panose="02020603050405020304" pitchFamily="18" charset="0"/>
              <a:cs typeface="Times New Roman" panose="02020603050405020304" pitchFamily="18" charset="0"/>
            </a:endParaRPr>
          </a:p>
          <a:p>
            <a:r>
              <a:rPr lang="en-US" sz="1600" b="1" dirty="0" smtClean="0">
                <a:latin typeface="Times New Roman" panose="02020603050405020304" pitchFamily="18" charset="0"/>
                <a:cs typeface="Times New Roman" panose="02020603050405020304" pitchFamily="18" charset="0"/>
              </a:rPr>
              <a:t>Server</a:t>
            </a: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Server is a machine which is generates a response to the corresponding requests. </a:t>
            </a:r>
            <a:endParaRPr lang="en-US" sz="1600" dirty="0" smtClean="0">
              <a:latin typeface="Times New Roman" panose="02020603050405020304" pitchFamily="18" charset="0"/>
              <a:cs typeface="Times New Roman" panose="02020603050405020304" pitchFamily="18" charset="0"/>
            </a:endParaRPr>
          </a:p>
          <a:p>
            <a:r>
              <a:rPr lang="en-US" sz="1600" dirty="0" smtClean="0">
                <a:latin typeface="Times New Roman" panose="02020603050405020304" pitchFamily="18" charset="0"/>
                <a:cs typeface="Times New Roman" panose="02020603050405020304" pitchFamily="18" charset="0"/>
              </a:rPr>
              <a:t>It </a:t>
            </a:r>
            <a:r>
              <a:rPr lang="en-US" sz="1600" dirty="0">
                <a:latin typeface="Times New Roman" panose="02020603050405020304" pitchFamily="18" charset="0"/>
                <a:cs typeface="Times New Roman" panose="02020603050405020304" pitchFamily="18" charset="0"/>
              </a:rPr>
              <a:t>is always listening for requests. </a:t>
            </a:r>
            <a:endParaRPr lang="en-US" sz="1600" dirty="0">
              <a:solidFill>
                <a:srgbClr val="444444"/>
              </a:solidFill>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
            </a:r>
            <a:br>
              <a:rPr lang="en-US" sz="1600" dirty="0">
                <a:latin typeface="Times New Roman" panose="02020603050405020304" pitchFamily="18" charset="0"/>
                <a:cs typeface="Times New Roman" panose="02020603050405020304" pitchFamily="18" charset="0"/>
              </a:rPr>
            </a:br>
            <a:r>
              <a:rPr lang="en-US" sz="1600" dirty="0" smtClean="0">
                <a:solidFill>
                  <a:srgbClr val="FF0000"/>
                </a:solidFill>
                <a:latin typeface="Times New Roman" panose="02020603050405020304" pitchFamily="18" charset="0"/>
                <a:cs typeface="Times New Roman" panose="02020603050405020304" pitchFamily="18" charset="0"/>
              </a:rPr>
              <a:t>Consider </a:t>
            </a:r>
            <a:r>
              <a:rPr lang="en-US" sz="1600" dirty="0">
                <a:solidFill>
                  <a:srgbClr val="FF0000"/>
                </a:solidFill>
                <a:latin typeface="Times New Roman" panose="02020603050405020304" pitchFamily="18" charset="0"/>
                <a:cs typeface="Times New Roman" panose="02020603050405020304" pitchFamily="18" charset="0"/>
              </a:rPr>
              <a:t>an example, </a:t>
            </a:r>
            <a:r>
              <a:rPr lang="en-US" sz="1600" b="1" dirty="0">
                <a:solidFill>
                  <a:srgbClr val="FF0000"/>
                </a:solidFill>
                <a:latin typeface="Times New Roman" panose="02020603050405020304" pitchFamily="18" charset="0"/>
                <a:cs typeface="Times New Roman" panose="02020603050405020304" pitchFamily="18" charset="0"/>
              </a:rPr>
              <a:t>a website</a:t>
            </a:r>
            <a:endParaRPr lang="en-US" sz="1600" dirty="0">
              <a:solidFill>
                <a:srgbClr val="FF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smtClean="0">
                <a:latin typeface="Times New Roman" panose="02020603050405020304" pitchFamily="18" charset="0"/>
                <a:cs typeface="Times New Roman" panose="02020603050405020304" pitchFamily="18" charset="0"/>
              </a:rPr>
              <a:t>A </a:t>
            </a:r>
            <a:r>
              <a:rPr lang="en-US" sz="1600" dirty="0">
                <a:latin typeface="Times New Roman" panose="02020603050405020304" pitchFamily="18" charset="0"/>
                <a:cs typeface="Times New Roman" panose="02020603050405020304" pitchFamily="18" charset="0"/>
              </a:rPr>
              <a:t>website is hosted on a machine (server) which listens </a:t>
            </a:r>
            <a:endParaRPr lang="en-US" sz="1600" dirty="0" smtClean="0">
              <a:latin typeface="Times New Roman" panose="02020603050405020304" pitchFamily="18" charset="0"/>
              <a:cs typeface="Times New Roman" panose="02020603050405020304" pitchFamily="18" charset="0"/>
            </a:endParaRPr>
          </a:p>
          <a:p>
            <a:r>
              <a:rPr lang="en-US" sz="1600" dirty="0" smtClean="0">
                <a:latin typeface="Times New Roman" panose="02020603050405020304" pitchFamily="18" charset="0"/>
                <a:cs typeface="Times New Roman" panose="02020603050405020304" pitchFamily="18" charset="0"/>
              </a:rPr>
              <a:t>      continuously </a:t>
            </a:r>
            <a:r>
              <a:rPr lang="en-US" sz="1600" dirty="0">
                <a:latin typeface="Times New Roman" panose="02020603050405020304" pitchFamily="18" charset="0"/>
                <a:cs typeface="Times New Roman" panose="02020603050405020304" pitchFamily="18" charset="0"/>
              </a:rPr>
              <a:t>for HTTP requests. </a:t>
            </a:r>
            <a:endParaRPr lang="en-US" sz="16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smtClean="0">
                <a:latin typeface="Times New Roman" panose="02020603050405020304" pitchFamily="18" charset="0"/>
                <a:cs typeface="Times New Roman" panose="02020603050405020304" pitchFamily="18" charset="0"/>
              </a:rPr>
              <a:t>All </a:t>
            </a:r>
            <a:r>
              <a:rPr lang="en-US" sz="1600" dirty="0">
                <a:latin typeface="Times New Roman" panose="02020603050405020304" pitchFamily="18" charset="0"/>
                <a:cs typeface="Times New Roman" panose="02020603050405020304" pitchFamily="18" charset="0"/>
              </a:rPr>
              <a:t>the webpages are stored in the server. </a:t>
            </a:r>
            <a:endParaRPr lang="en-US" sz="16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smtClean="0">
                <a:latin typeface="Times New Roman" panose="02020603050405020304" pitchFamily="18" charset="0"/>
                <a:cs typeface="Times New Roman" panose="02020603050405020304" pitchFamily="18" charset="0"/>
              </a:rPr>
              <a:t>Users </a:t>
            </a:r>
            <a:r>
              <a:rPr lang="en-US" sz="1600" dirty="0">
                <a:latin typeface="Times New Roman" panose="02020603050405020304" pitchFamily="18" charset="0"/>
                <a:cs typeface="Times New Roman" panose="02020603050405020304" pitchFamily="18" charset="0"/>
              </a:rPr>
              <a:t>who log into the website are actually clients which send </a:t>
            </a:r>
            <a:endParaRPr lang="en-US" sz="1600" dirty="0" smtClean="0">
              <a:latin typeface="Times New Roman" panose="02020603050405020304" pitchFamily="18" charset="0"/>
              <a:cs typeface="Times New Roman" panose="02020603050405020304" pitchFamily="18" charset="0"/>
            </a:endParaRPr>
          </a:p>
          <a:p>
            <a:r>
              <a:rPr lang="en-US" sz="1600" dirty="0" smtClean="0">
                <a:latin typeface="Times New Roman" panose="02020603050405020304" pitchFamily="18" charset="0"/>
                <a:cs typeface="Times New Roman" panose="02020603050405020304" pitchFamily="18" charset="0"/>
              </a:rPr>
              <a:t>      HTTP </a:t>
            </a:r>
            <a:r>
              <a:rPr lang="en-US" sz="1600" dirty="0">
                <a:latin typeface="Times New Roman" panose="02020603050405020304" pitchFamily="18" charset="0"/>
                <a:cs typeface="Times New Roman" panose="02020603050405020304" pitchFamily="18" charset="0"/>
              </a:rPr>
              <a:t>request to access a webpage. </a:t>
            </a:r>
            <a:endParaRPr lang="en-US" sz="16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An webpage is sent as a response to a request</a:t>
            </a:r>
            <a:r>
              <a:rPr lang="en-US" sz="1600" dirty="0" smtClean="0">
                <a:latin typeface="Times New Roman" panose="02020603050405020304" pitchFamily="18" charset="0"/>
                <a:cs typeface="Times New Roman" panose="02020603050405020304" pitchFamily="18" charset="0"/>
              </a:rPr>
              <a:t>.</a:t>
            </a:r>
            <a:endParaRPr lang="en-US" sz="1600" dirty="0">
              <a:solidFill>
                <a:srgbClr val="444444"/>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24738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5" name="Google Shape;435;p54"/>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32</a:t>
            </a:fld>
            <a:endParaRPr sz="1100"/>
          </a:p>
        </p:txBody>
      </p:sp>
      <p:sp>
        <p:nvSpPr>
          <p:cNvPr id="432" name="Google Shape;432;p54"/>
          <p:cNvSpPr txBox="1">
            <a:spLocks noGrp="1"/>
          </p:cNvSpPr>
          <p:nvPr>
            <p:ph type="title" idx="4294967295"/>
          </p:nvPr>
        </p:nvSpPr>
        <p:spPr>
          <a:xfrm>
            <a:off x="756318" y="47021"/>
            <a:ext cx="7772400" cy="42545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Clr>
                <a:schemeClr val="dk1"/>
              </a:buClr>
              <a:buSzPct val="100371"/>
              <a:buFont typeface="Times New Roman"/>
              <a:buNone/>
            </a:pPr>
            <a:r>
              <a:rPr lang="en" sz="2800" dirty="0">
                <a:latin typeface="Times New Roman"/>
                <a:ea typeface="Times New Roman"/>
                <a:cs typeface="Times New Roman"/>
                <a:sym typeface="Times New Roman"/>
              </a:rPr>
              <a:t>Connectionless and Connection Oriented Protocol</a:t>
            </a:r>
            <a:endParaRPr sz="2800" dirty="0">
              <a:latin typeface="Times New Roman"/>
              <a:ea typeface="Times New Roman"/>
              <a:cs typeface="Times New Roman"/>
              <a:sym typeface="Times New Roman"/>
            </a:endParaRPr>
          </a:p>
        </p:txBody>
      </p:sp>
      <p:sp>
        <p:nvSpPr>
          <p:cNvPr id="436" name="Google Shape;436;p54"/>
          <p:cNvSpPr txBox="1"/>
          <p:nvPr/>
        </p:nvSpPr>
        <p:spPr>
          <a:xfrm>
            <a:off x="580430" y="472471"/>
            <a:ext cx="8358728" cy="4385117"/>
          </a:xfrm>
          <a:prstGeom prst="rect">
            <a:avLst/>
          </a:prstGeom>
          <a:noFill/>
          <a:ln>
            <a:noFill/>
          </a:ln>
        </p:spPr>
        <p:txBody>
          <a:bodyPr spcFirstLastPara="1" wrap="square" lIns="68575" tIns="34275" rIns="68575" bIns="34275" anchor="t" anchorCtr="0">
            <a:noAutofit/>
          </a:bodyPr>
          <a:lstStyle/>
          <a:p>
            <a:pPr marL="355600" marR="0" lvl="0" indent="-285750" algn="just" rtl="0">
              <a:lnSpc>
                <a:spcPct val="100000"/>
              </a:lnSpc>
              <a:spcBef>
                <a:spcPts val="600"/>
              </a:spcBef>
              <a:spcAft>
                <a:spcPts val="0"/>
              </a:spcAft>
              <a:buClr>
                <a:srgbClr val="CC0000"/>
              </a:buClr>
              <a:buSzPts val="1900"/>
              <a:buFont typeface="Wingdings" panose="05000000000000000000" pitchFamily="2" charset="2"/>
              <a:buChar char="Ø"/>
            </a:pPr>
            <a:r>
              <a:rPr lang="en" sz="1800" i="0" u="none" strike="noStrike" cap="none" dirty="0">
                <a:solidFill>
                  <a:srgbClr val="000066"/>
                </a:solidFill>
                <a:latin typeface="Times New Roman"/>
                <a:ea typeface="Times New Roman"/>
                <a:cs typeface="Times New Roman"/>
                <a:sym typeface="Times New Roman"/>
              </a:rPr>
              <a:t>A transport-layer protocol, like a network-layer protocol, can </a:t>
            </a:r>
            <a:r>
              <a:rPr lang="en" sz="1800" b="1" i="0" u="none" strike="noStrike" cap="none" dirty="0">
                <a:solidFill>
                  <a:schemeClr val="tx1"/>
                </a:solidFill>
                <a:latin typeface="Times New Roman"/>
                <a:ea typeface="Times New Roman"/>
                <a:cs typeface="Times New Roman"/>
                <a:sym typeface="Times New Roman"/>
              </a:rPr>
              <a:t>provide two types of services: </a:t>
            </a:r>
            <a:r>
              <a:rPr lang="en" sz="1800" b="1" i="0" u="none" strike="noStrike" cap="none" dirty="0">
                <a:solidFill>
                  <a:srgbClr val="FF0000"/>
                </a:solidFill>
                <a:latin typeface="Times New Roman"/>
                <a:ea typeface="Times New Roman"/>
                <a:cs typeface="Times New Roman"/>
                <a:sym typeface="Times New Roman"/>
              </a:rPr>
              <a:t>connectionless and connection-oriented</a:t>
            </a:r>
            <a:r>
              <a:rPr lang="en" sz="1800" b="1" i="0" u="none" strike="noStrike" cap="none" dirty="0">
                <a:solidFill>
                  <a:srgbClr val="000066"/>
                </a:solidFill>
                <a:latin typeface="Times New Roman"/>
                <a:ea typeface="Times New Roman"/>
                <a:cs typeface="Times New Roman"/>
                <a:sym typeface="Times New Roman"/>
              </a:rPr>
              <a:t>.</a:t>
            </a:r>
            <a:endParaRPr sz="1800" b="1" dirty="0">
              <a:latin typeface="Times New Roman"/>
              <a:ea typeface="Times New Roman"/>
              <a:cs typeface="Times New Roman"/>
              <a:sym typeface="Times New Roman"/>
            </a:endParaRPr>
          </a:p>
          <a:p>
            <a:pPr marL="355600" marR="0" lvl="0" indent="-285750" algn="just" rtl="0">
              <a:lnSpc>
                <a:spcPct val="100000"/>
              </a:lnSpc>
              <a:spcBef>
                <a:spcPts val="600"/>
              </a:spcBef>
              <a:spcAft>
                <a:spcPts val="0"/>
              </a:spcAft>
              <a:buClr>
                <a:srgbClr val="CC0000"/>
              </a:buClr>
              <a:buSzPts val="1900"/>
              <a:buFont typeface="Wingdings" panose="05000000000000000000" pitchFamily="2" charset="2"/>
              <a:buChar char="Ø"/>
            </a:pPr>
            <a:r>
              <a:rPr lang="en" sz="1800" i="0" u="none" strike="noStrike" cap="none" dirty="0">
                <a:solidFill>
                  <a:srgbClr val="000066"/>
                </a:solidFill>
                <a:latin typeface="Times New Roman"/>
                <a:ea typeface="Times New Roman"/>
                <a:cs typeface="Times New Roman"/>
                <a:sym typeface="Times New Roman"/>
              </a:rPr>
              <a:t>The </a:t>
            </a:r>
            <a:r>
              <a:rPr lang="en" sz="1800" i="0" u="none" strike="noStrike" cap="none" dirty="0">
                <a:solidFill>
                  <a:srgbClr val="FF0000"/>
                </a:solidFill>
                <a:latin typeface="Times New Roman"/>
                <a:ea typeface="Times New Roman"/>
                <a:cs typeface="Times New Roman"/>
                <a:sym typeface="Times New Roman"/>
              </a:rPr>
              <a:t>nature of these services at the transport layer, however, is different from the ones at the network layer</a:t>
            </a:r>
            <a:r>
              <a:rPr lang="en" sz="1800" i="0" u="none" strike="noStrike" cap="none" dirty="0">
                <a:solidFill>
                  <a:srgbClr val="000066"/>
                </a:solidFill>
                <a:latin typeface="Times New Roman"/>
                <a:ea typeface="Times New Roman"/>
                <a:cs typeface="Times New Roman"/>
                <a:sym typeface="Times New Roman"/>
              </a:rPr>
              <a:t>.</a:t>
            </a:r>
            <a:endParaRPr sz="1800" dirty="0">
              <a:latin typeface="Times New Roman"/>
              <a:ea typeface="Times New Roman"/>
              <a:cs typeface="Times New Roman"/>
              <a:sym typeface="Times New Roman"/>
            </a:endParaRPr>
          </a:p>
          <a:p>
            <a:pPr marL="654050" marR="0" lvl="1" indent="-285750" algn="just" rtl="0">
              <a:lnSpc>
                <a:spcPct val="100000"/>
              </a:lnSpc>
              <a:spcBef>
                <a:spcPts val="600"/>
              </a:spcBef>
              <a:spcAft>
                <a:spcPts val="0"/>
              </a:spcAft>
              <a:buClr>
                <a:srgbClr val="CC0000"/>
              </a:buClr>
              <a:buSzPts val="1600"/>
              <a:buFont typeface="Wingdings" panose="05000000000000000000" pitchFamily="2" charset="2"/>
              <a:buChar char="Ø"/>
            </a:pPr>
            <a:r>
              <a:rPr lang="en" sz="1800" i="0" u="none" strike="noStrike" cap="none" dirty="0">
                <a:solidFill>
                  <a:srgbClr val="FF0000"/>
                </a:solidFill>
                <a:latin typeface="Times New Roman"/>
                <a:ea typeface="Times New Roman"/>
                <a:cs typeface="Times New Roman"/>
                <a:sym typeface="Times New Roman"/>
              </a:rPr>
              <a:t>At the network layer</a:t>
            </a:r>
            <a:r>
              <a:rPr lang="en" sz="1800" i="0" u="none" strike="noStrike" cap="none" dirty="0">
                <a:solidFill>
                  <a:srgbClr val="000066"/>
                </a:solidFill>
                <a:latin typeface="Times New Roman"/>
                <a:ea typeface="Times New Roman"/>
                <a:cs typeface="Times New Roman"/>
                <a:sym typeface="Times New Roman"/>
              </a:rPr>
              <a:t>, a connectionless service may mean different paths for different datagrams belonging to the same message; connection-oriented means dedicated path established before communication initiated.</a:t>
            </a:r>
            <a:endParaRPr sz="1800" dirty="0">
              <a:latin typeface="Times New Roman"/>
              <a:ea typeface="Times New Roman"/>
              <a:cs typeface="Times New Roman"/>
              <a:sym typeface="Times New Roman"/>
            </a:endParaRPr>
          </a:p>
          <a:p>
            <a:pPr marL="654050" marR="0" lvl="1" indent="-285750" algn="just" rtl="0">
              <a:lnSpc>
                <a:spcPct val="100000"/>
              </a:lnSpc>
              <a:spcBef>
                <a:spcPts val="600"/>
              </a:spcBef>
              <a:spcAft>
                <a:spcPts val="0"/>
              </a:spcAft>
              <a:buClr>
                <a:srgbClr val="CC0000"/>
              </a:buClr>
              <a:buSzPts val="1600"/>
              <a:buFont typeface="Wingdings" panose="05000000000000000000" pitchFamily="2" charset="2"/>
              <a:buChar char="Ø"/>
            </a:pPr>
            <a:r>
              <a:rPr lang="en" sz="1800" b="1" i="0" u="none" strike="noStrike" cap="none" dirty="0">
                <a:solidFill>
                  <a:srgbClr val="C00000"/>
                </a:solidFill>
                <a:latin typeface="Times New Roman"/>
                <a:ea typeface="Times New Roman"/>
                <a:cs typeface="Times New Roman"/>
                <a:sym typeface="Times New Roman"/>
              </a:rPr>
              <a:t>At the transport layer</a:t>
            </a:r>
            <a:r>
              <a:rPr lang="en" sz="1800" i="0" u="none" strike="noStrike" cap="none" dirty="0">
                <a:solidFill>
                  <a:srgbClr val="000066"/>
                </a:solidFill>
                <a:latin typeface="Times New Roman"/>
                <a:ea typeface="Times New Roman"/>
                <a:cs typeface="Times New Roman"/>
                <a:sym typeface="Times New Roman"/>
              </a:rPr>
              <a:t>, we are not concerned about the physical paths of packets </a:t>
            </a:r>
            <a:endParaRPr lang="en" sz="1800" i="0" u="none" strike="noStrike" cap="none" dirty="0" smtClean="0">
              <a:solidFill>
                <a:srgbClr val="000066"/>
              </a:solidFill>
              <a:latin typeface="Times New Roman"/>
              <a:ea typeface="Times New Roman"/>
              <a:cs typeface="Times New Roman"/>
              <a:sym typeface="Times New Roman"/>
            </a:endParaRPr>
          </a:p>
          <a:p>
            <a:pPr marL="654050" lvl="1" indent="-285750" algn="just">
              <a:spcBef>
                <a:spcPts val="600"/>
              </a:spcBef>
              <a:buClr>
                <a:srgbClr val="CC0000"/>
              </a:buClr>
              <a:buSzPts val="1600"/>
              <a:buFont typeface="Wingdings" panose="05000000000000000000" pitchFamily="2" charset="2"/>
              <a:buChar char="Ø"/>
            </a:pPr>
            <a:r>
              <a:rPr lang="en" sz="1800" b="1" i="0" u="none" strike="noStrike" cap="none" dirty="0" smtClean="0">
                <a:solidFill>
                  <a:schemeClr val="tx1"/>
                </a:solidFill>
                <a:latin typeface="Times New Roman"/>
                <a:ea typeface="Times New Roman"/>
                <a:cs typeface="Times New Roman"/>
                <a:sym typeface="Times New Roman"/>
              </a:rPr>
              <a:t>Connectionless </a:t>
            </a:r>
            <a:r>
              <a:rPr lang="en" sz="1800" i="0" u="none" strike="noStrike" cap="none" dirty="0" smtClean="0">
                <a:solidFill>
                  <a:srgbClr val="000066"/>
                </a:solidFill>
                <a:latin typeface="Times New Roman"/>
                <a:ea typeface="Times New Roman"/>
                <a:cs typeface="Times New Roman"/>
                <a:sym typeface="Times New Roman"/>
              </a:rPr>
              <a:t>service at the transport layer means </a:t>
            </a:r>
            <a:r>
              <a:rPr lang="en" sz="1800" b="1" i="0" u="none" strike="noStrike" cap="none" dirty="0" smtClean="0">
                <a:solidFill>
                  <a:schemeClr val="tx1"/>
                </a:solidFill>
                <a:latin typeface="Times New Roman"/>
                <a:ea typeface="Times New Roman"/>
                <a:cs typeface="Times New Roman"/>
                <a:sym typeface="Times New Roman"/>
              </a:rPr>
              <a:t>independency between packets</a:t>
            </a:r>
            <a:endParaRPr lang="en" sz="1800" i="0" u="none" strike="noStrike" cap="none" dirty="0" smtClean="0">
              <a:solidFill>
                <a:srgbClr val="000066"/>
              </a:solidFill>
              <a:latin typeface="Times New Roman"/>
              <a:ea typeface="Times New Roman"/>
              <a:cs typeface="Times New Roman"/>
              <a:sym typeface="Times New Roman"/>
            </a:endParaRPr>
          </a:p>
          <a:p>
            <a:pPr marL="654050" lvl="1" indent="-285750" algn="just">
              <a:spcBef>
                <a:spcPts val="600"/>
              </a:spcBef>
              <a:buClr>
                <a:srgbClr val="CC0000"/>
              </a:buClr>
              <a:buSzPts val="1600"/>
              <a:buFont typeface="Wingdings" panose="05000000000000000000" pitchFamily="2" charset="2"/>
              <a:buChar char="Ø"/>
            </a:pPr>
            <a:r>
              <a:rPr lang="en-IN" sz="1800" b="1" dirty="0" smtClean="0">
                <a:solidFill>
                  <a:schemeClr val="tx1"/>
                </a:solidFill>
                <a:latin typeface="Times New Roman"/>
                <a:ea typeface="Times New Roman"/>
                <a:cs typeface="Times New Roman"/>
                <a:sym typeface="Times New Roman"/>
              </a:rPr>
              <a:t>Connection-oriented</a:t>
            </a:r>
            <a:r>
              <a:rPr lang="en-IN" sz="1800" dirty="0" smtClean="0">
                <a:solidFill>
                  <a:schemeClr val="tx1"/>
                </a:solidFill>
                <a:latin typeface="Times New Roman"/>
                <a:ea typeface="Times New Roman"/>
                <a:cs typeface="Times New Roman"/>
                <a:sym typeface="Times New Roman"/>
              </a:rPr>
              <a:t> </a:t>
            </a:r>
            <a:r>
              <a:rPr lang="en" sz="1800" dirty="0">
                <a:solidFill>
                  <a:srgbClr val="000066"/>
                </a:solidFill>
                <a:latin typeface="Times New Roman"/>
                <a:ea typeface="Times New Roman"/>
                <a:cs typeface="Times New Roman"/>
                <a:sym typeface="Times New Roman"/>
              </a:rPr>
              <a:t>service at the transport layer means </a:t>
            </a:r>
            <a:r>
              <a:rPr lang="en-IN" sz="1800" dirty="0" smtClean="0">
                <a:solidFill>
                  <a:schemeClr val="tx1"/>
                </a:solidFill>
                <a:latin typeface="Times New Roman"/>
                <a:ea typeface="Times New Roman"/>
                <a:cs typeface="Times New Roman"/>
                <a:sym typeface="Times New Roman"/>
              </a:rPr>
              <a:t>dependency </a:t>
            </a:r>
            <a:r>
              <a:rPr lang="en" sz="1800" b="1" dirty="0">
                <a:solidFill>
                  <a:schemeClr val="tx1"/>
                </a:solidFill>
                <a:latin typeface="Times New Roman"/>
                <a:ea typeface="Times New Roman"/>
                <a:cs typeface="Times New Roman"/>
                <a:sym typeface="Times New Roman"/>
              </a:rPr>
              <a:t>between packets</a:t>
            </a:r>
            <a:endParaRPr lang="en" sz="1800" dirty="0">
              <a:solidFill>
                <a:srgbClr val="000066"/>
              </a:solidFill>
              <a:latin typeface="Times New Roman"/>
              <a:ea typeface="Times New Roman"/>
              <a:cs typeface="Times New Roman"/>
              <a:sym typeface="Times New Roman"/>
            </a:endParaRPr>
          </a:p>
          <a:p>
            <a:pPr marL="355600" marR="0" lvl="0" algn="just" rtl="0">
              <a:lnSpc>
                <a:spcPct val="100000"/>
              </a:lnSpc>
              <a:spcBef>
                <a:spcPts val="600"/>
              </a:spcBef>
              <a:spcAft>
                <a:spcPts val="0"/>
              </a:spcAft>
              <a:buClr>
                <a:srgbClr val="CC0000"/>
              </a:buClr>
              <a:buSzPts val="1900"/>
              <a:buFont typeface="Wingdings" panose="05000000000000000000" pitchFamily="2" charset="2"/>
              <a:buChar char="Ø"/>
            </a:pPr>
            <a:r>
              <a:rPr lang="en" sz="1800" i="0" u="none" strike="noStrike" cap="none" dirty="0" smtClean="0">
                <a:solidFill>
                  <a:srgbClr val="000066"/>
                </a:solidFill>
                <a:latin typeface="Times New Roman"/>
                <a:ea typeface="Times New Roman"/>
                <a:cs typeface="Times New Roman"/>
                <a:sym typeface="Times New Roman"/>
              </a:rPr>
              <a:t>The </a:t>
            </a:r>
            <a:r>
              <a:rPr lang="en" sz="1800" i="0" u="none" strike="noStrike" cap="none" dirty="0">
                <a:solidFill>
                  <a:srgbClr val="FF0000"/>
                </a:solidFill>
                <a:latin typeface="Times New Roman"/>
                <a:ea typeface="Times New Roman"/>
                <a:cs typeface="Times New Roman"/>
                <a:sym typeface="Times New Roman"/>
              </a:rPr>
              <a:t>connectionless protocol is </a:t>
            </a:r>
            <a:r>
              <a:rPr lang="en" sz="1800" b="1" i="0" u="none" strike="noStrike" cap="none" dirty="0">
                <a:solidFill>
                  <a:srgbClr val="C00000"/>
                </a:solidFill>
                <a:latin typeface="Times New Roman"/>
                <a:ea typeface="Times New Roman"/>
                <a:cs typeface="Times New Roman"/>
                <a:sym typeface="Times New Roman"/>
              </a:rPr>
              <a:t>UDP.</a:t>
            </a:r>
            <a:endParaRPr sz="1800" b="1" dirty="0">
              <a:solidFill>
                <a:srgbClr val="C00000"/>
              </a:solidFill>
              <a:latin typeface="Times New Roman"/>
              <a:ea typeface="Times New Roman"/>
              <a:cs typeface="Times New Roman"/>
              <a:sym typeface="Times New Roman"/>
            </a:endParaRPr>
          </a:p>
          <a:p>
            <a:pPr marL="355600" marR="0" lvl="0" algn="just" rtl="0">
              <a:lnSpc>
                <a:spcPct val="100000"/>
              </a:lnSpc>
              <a:spcBef>
                <a:spcPts val="600"/>
              </a:spcBef>
              <a:spcAft>
                <a:spcPts val="0"/>
              </a:spcAft>
              <a:buClr>
                <a:srgbClr val="CC0000"/>
              </a:buClr>
              <a:buSzPts val="1900"/>
              <a:buFont typeface="Wingdings" panose="05000000000000000000" pitchFamily="2" charset="2"/>
              <a:buChar char="Ø"/>
            </a:pPr>
            <a:r>
              <a:rPr lang="en" sz="1800" i="0" u="none" strike="noStrike" cap="none" dirty="0">
                <a:solidFill>
                  <a:srgbClr val="000066"/>
                </a:solidFill>
                <a:latin typeface="Times New Roman"/>
                <a:ea typeface="Times New Roman"/>
                <a:cs typeface="Times New Roman"/>
                <a:sym typeface="Times New Roman"/>
              </a:rPr>
              <a:t>The </a:t>
            </a:r>
            <a:r>
              <a:rPr lang="en" sz="1800" i="0" u="none" strike="noStrike" cap="none" dirty="0">
                <a:solidFill>
                  <a:srgbClr val="FF0000"/>
                </a:solidFill>
                <a:latin typeface="Times New Roman"/>
                <a:ea typeface="Times New Roman"/>
                <a:cs typeface="Times New Roman"/>
                <a:sym typeface="Times New Roman"/>
              </a:rPr>
              <a:t>connection-oriented protocol is </a:t>
            </a:r>
            <a:r>
              <a:rPr lang="en" sz="1800" b="1" i="0" u="none" strike="noStrike" cap="none" dirty="0">
                <a:solidFill>
                  <a:srgbClr val="C00000"/>
                </a:solidFill>
                <a:latin typeface="Times New Roman"/>
                <a:ea typeface="Times New Roman"/>
                <a:cs typeface="Times New Roman"/>
                <a:sym typeface="Times New Roman"/>
              </a:rPr>
              <a:t>TCP.</a:t>
            </a:r>
            <a:endParaRPr sz="1800" b="1" dirty="0">
              <a:solidFill>
                <a:srgbClr val="C00000"/>
              </a:solidFill>
              <a:latin typeface="Times New Roman"/>
              <a:ea typeface="Times New Roman"/>
              <a:cs typeface="Times New Roman"/>
              <a:sym typeface="Times New Roman"/>
            </a:endParaRPr>
          </a:p>
        </p:txBody>
      </p:sp>
      <p:pic>
        <p:nvPicPr>
          <p:cNvPr id="11" name="Google Shape;197;p30"/>
          <p:cNvPicPr preferRelativeResize="0"/>
          <p:nvPr/>
        </p:nvPicPr>
        <p:blipFill rotWithShape="1">
          <a:blip r:embed="rId3">
            <a:alphaModFix/>
          </a:blip>
          <a:srcRect/>
          <a:stretch/>
        </p:blipFill>
        <p:spPr>
          <a:xfrm>
            <a:off x="41822" y="47021"/>
            <a:ext cx="538608" cy="597579"/>
          </a:xfrm>
          <a:prstGeom prst="rect">
            <a:avLst/>
          </a:prstGeom>
          <a:noFill/>
          <a:ln>
            <a:noFill/>
          </a:ln>
        </p:spPr>
      </p:pic>
    </p:spTree>
    <p:extLst>
      <p:ext uri="{BB962C8B-B14F-4D97-AF65-F5344CB8AC3E}">
        <p14:creationId xmlns:p14="http://schemas.microsoft.com/office/powerpoint/2010/main" val="35577680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4" name="Google Shape;444;p55"/>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33</a:t>
            </a:fld>
            <a:endParaRPr sz="1100"/>
          </a:p>
        </p:txBody>
      </p:sp>
      <p:sp>
        <p:nvSpPr>
          <p:cNvPr id="441" name="Google Shape;441;p55"/>
          <p:cNvSpPr txBox="1">
            <a:spLocks noGrp="1"/>
          </p:cNvSpPr>
          <p:nvPr>
            <p:ph type="title" idx="4294967295"/>
          </p:nvPr>
        </p:nvSpPr>
        <p:spPr>
          <a:xfrm>
            <a:off x="846338" y="-56956"/>
            <a:ext cx="8289925" cy="52705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Clr>
                <a:schemeClr val="dk1"/>
              </a:buClr>
              <a:buSzPct val="112970"/>
              <a:buFont typeface="Times New Roman"/>
              <a:buNone/>
            </a:pPr>
            <a:r>
              <a:rPr lang="en" sz="2800" dirty="0">
                <a:latin typeface="Times New Roman"/>
                <a:ea typeface="Times New Roman"/>
                <a:cs typeface="Times New Roman"/>
                <a:sym typeface="Times New Roman"/>
              </a:rPr>
              <a:t>Connectionless and Connection Oriented Protocol </a:t>
            </a:r>
            <a:endParaRPr sz="2800" dirty="0">
              <a:latin typeface="Times New Roman"/>
              <a:ea typeface="Times New Roman"/>
              <a:cs typeface="Times New Roman"/>
              <a:sym typeface="Times New Roman"/>
            </a:endParaRPr>
          </a:p>
        </p:txBody>
      </p:sp>
      <p:sp>
        <p:nvSpPr>
          <p:cNvPr id="445" name="Google Shape;445;p55"/>
          <p:cNvSpPr txBox="1"/>
          <p:nvPr/>
        </p:nvSpPr>
        <p:spPr>
          <a:xfrm>
            <a:off x="654901" y="690510"/>
            <a:ext cx="3528964" cy="349249"/>
          </a:xfrm>
          <a:prstGeom prst="rect">
            <a:avLst/>
          </a:prstGeom>
          <a:noFill/>
          <a:ln>
            <a:noFill/>
          </a:ln>
        </p:spPr>
        <p:txBody>
          <a:bodyPr spcFirstLastPara="1" wrap="square" lIns="68575" tIns="34275" rIns="68575" bIns="34275" anchor="t" anchorCtr="0">
            <a:noAutofit/>
          </a:bodyPr>
          <a:lstStyle/>
          <a:p>
            <a:pPr marL="76200">
              <a:lnSpc>
                <a:spcPct val="80000"/>
              </a:lnSpc>
              <a:buClr>
                <a:srgbClr val="CC0000"/>
              </a:buClr>
              <a:buSzPts val="1800"/>
            </a:pPr>
            <a:r>
              <a:rPr lang="en" sz="1200" b="1" i="0" u="none" strike="noStrike" cap="none" dirty="0">
                <a:solidFill>
                  <a:srgbClr val="000066"/>
                </a:solidFill>
                <a:latin typeface="Times New Roman"/>
                <a:ea typeface="Times New Roman"/>
                <a:cs typeface="Times New Roman"/>
                <a:sym typeface="Times New Roman"/>
              </a:rPr>
              <a:t>Connectionless Service</a:t>
            </a:r>
            <a:r>
              <a:rPr lang="en" sz="1200" b="1" i="0" u="none" strike="noStrike" cap="none" dirty="0" smtClean="0">
                <a:solidFill>
                  <a:srgbClr val="000066"/>
                </a:solidFill>
                <a:latin typeface="Times New Roman"/>
                <a:ea typeface="Times New Roman"/>
                <a:cs typeface="Times New Roman"/>
                <a:sym typeface="Times New Roman"/>
              </a:rPr>
              <a:t>: </a:t>
            </a:r>
            <a:r>
              <a:rPr lang="en-GB" b="1" dirty="0">
                <a:solidFill>
                  <a:schemeClr val="tx1"/>
                </a:solidFill>
                <a:latin typeface="Times New Roman"/>
                <a:ea typeface="Times New Roman"/>
                <a:cs typeface="Times New Roman"/>
                <a:sym typeface="Times New Roman"/>
              </a:rPr>
              <a:t>independency between </a:t>
            </a:r>
            <a:r>
              <a:rPr lang="en-GB" b="1" dirty="0" smtClean="0">
                <a:solidFill>
                  <a:schemeClr val="tx1"/>
                </a:solidFill>
                <a:latin typeface="Times New Roman"/>
                <a:ea typeface="Times New Roman"/>
                <a:cs typeface="Times New Roman"/>
                <a:sym typeface="Times New Roman"/>
              </a:rPr>
              <a:t>packets</a:t>
            </a:r>
            <a:r>
              <a:rPr lang="en-GB" sz="900" dirty="0" smtClean="0">
                <a:solidFill>
                  <a:srgbClr val="000066"/>
                </a:solidFill>
                <a:latin typeface="Times New Roman"/>
                <a:ea typeface="Times New Roman"/>
                <a:cs typeface="Times New Roman"/>
                <a:sym typeface="Times New Roman"/>
              </a:rPr>
              <a:t> </a:t>
            </a:r>
            <a:endParaRPr sz="900" dirty="0">
              <a:latin typeface="Times New Roman"/>
              <a:ea typeface="Times New Roman"/>
              <a:cs typeface="Times New Roman"/>
              <a:sym typeface="Times New Roman"/>
            </a:endParaRPr>
          </a:p>
        </p:txBody>
      </p:sp>
      <p:pic>
        <p:nvPicPr>
          <p:cNvPr id="447" name="Google Shape;447;p55"/>
          <p:cNvPicPr preferRelativeResize="0"/>
          <p:nvPr/>
        </p:nvPicPr>
        <p:blipFill rotWithShape="1">
          <a:blip r:embed="rId3">
            <a:alphaModFix/>
          </a:blip>
          <a:srcRect/>
          <a:stretch/>
        </p:blipFill>
        <p:spPr>
          <a:xfrm>
            <a:off x="640879" y="1108816"/>
            <a:ext cx="3873971" cy="3189689"/>
          </a:xfrm>
          <a:prstGeom prst="rect">
            <a:avLst/>
          </a:prstGeom>
          <a:noFill/>
          <a:ln>
            <a:noFill/>
          </a:ln>
        </p:spPr>
      </p:pic>
      <p:pic>
        <p:nvPicPr>
          <p:cNvPr id="13" name="Google Shape;197;p30"/>
          <p:cNvPicPr preferRelativeResize="0"/>
          <p:nvPr/>
        </p:nvPicPr>
        <p:blipFill rotWithShape="1">
          <a:blip r:embed="rId4">
            <a:alphaModFix/>
          </a:blip>
          <a:srcRect/>
          <a:stretch/>
        </p:blipFill>
        <p:spPr>
          <a:xfrm>
            <a:off x="41822" y="47021"/>
            <a:ext cx="538608" cy="597579"/>
          </a:xfrm>
          <a:prstGeom prst="rect">
            <a:avLst/>
          </a:prstGeom>
          <a:noFill/>
          <a:ln>
            <a:noFill/>
          </a:ln>
        </p:spPr>
      </p:pic>
      <p:sp>
        <p:nvSpPr>
          <p:cNvPr id="14" name="Google Shape;456;p56"/>
          <p:cNvSpPr txBox="1"/>
          <p:nvPr/>
        </p:nvSpPr>
        <p:spPr>
          <a:xfrm>
            <a:off x="4644739" y="652184"/>
            <a:ext cx="4499261" cy="456632"/>
          </a:xfrm>
          <a:prstGeom prst="rect">
            <a:avLst/>
          </a:prstGeom>
          <a:noFill/>
          <a:ln>
            <a:noFill/>
          </a:ln>
        </p:spPr>
        <p:txBody>
          <a:bodyPr spcFirstLastPara="1" wrap="square" lIns="68575" tIns="34275" rIns="68575" bIns="34275" anchor="t" anchorCtr="0">
            <a:noAutofit/>
          </a:bodyPr>
          <a:lstStyle/>
          <a:p>
            <a:pPr marL="76200">
              <a:lnSpc>
                <a:spcPct val="80000"/>
              </a:lnSpc>
              <a:buClr>
                <a:srgbClr val="CC0000"/>
              </a:buClr>
              <a:buSzPts val="1800"/>
            </a:pPr>
            <a:r>
              <a:rPr lang="en" b="1" i="0" u="none" strike="noStrike" cap="none" dirty="0">
                <a:solidFill>
                  <a:srgbClr val="000066"/>
                </a:solidFill>
                <a:latin typeface="Times New Roman"/>
                <a:ea typeface="Times New Roman"/>
                <a:cs typeface="Times New Roman"/>
                <a:sym typeface="Times New Roman"/>
              </a:rPr>
              <a:t>Connection-oriented Service</a:t>
            </a:r>
            <a:r>
              <a:rPr lang="en" b="1" i="0" u="none" strike="noStrike" cap="none" dirty="0" smtClean="0">
                <a:solidFill>
                  <a:srgbClr val="000066"/>
                </a:solidFill>
                <a:latin typeface="Times New Roman"/>
                <a:ea typeface="Times New Roman"/>
                <a:cs typeface="Times New Roman"/>
                <a:sym typeface="Times New Roman"/>
              </a:rPr>
              <a:t>: </a:t>
            </a:r>
            <a:r>
              <a:rPr lang="en" b="1" dirty="0" smtClean="0">
                <a:solidFill>
                  <a:srgbClr val="00B050"/>
                </a:solidFill>
                <a:latin typeface="Times New Roman"/>
                <a:ea typeface="Times New Roman"/>
                <a:cs typeface="Times New Roman"/>
                <a:sym typeface="Times New Roman"/>
              </a:rPr>
              <a:t>Dependency </a:t>
            </a:r>
            <a:r>
              <a:rPr lang="en-GB" b="1" dirty="0">
                <a:solidFill>
                  <a:schemeClr val="tx1"/>
                </a:solidFill>
                <a:latin typeface="Times New Roman"/>
                <a:ea typeface="Times New Roman"/>
                <a:cs typeface="Times New Roman"/>
                <a:sym typeface="Times New Roman"/>
              </a:rPr>
              <a:t>between </a:t>
            </a:r>
            <a:r>
              <a:rPr lang="en-GB" b="1" dirty="0" smtClean="0">
                <a:solidFill>
                  <a:schemeClr val="tx1"/>
                </a:solidFill>
                <a:latin typeface="Times New Roman"/>
                <a:ea typeface="Times New Roman"/>
                <a:cs typeface="Times New Roman"/>
                <a:sym typeface="Times New Roman"/>
              </a:rPr>
              <a:t>packets</a:t>
            </a:r>
            <a:r>
              <a:rPr lang="en-GB" dirty="0" smtClean="0">
                <a:solidFill>
                  <a:srgbClr val="000066"/>
                </a:solidFill>
                <a:latin typeface="Times New Roman"/>
                <a:ea typeface="Times New Roman"/>
                <a:cs typeface="Times New Roman"/>
                <a:sym typeface="Times New Roman"/>
              </a:rPr>
              <a:t> </a:t>
            </a:r>
            <a:endParaRPr lang="en-GB" dirty="0">
              <a:latin typeface="Times New Roman"/>
              <a:ea typeface="Times New Roman"/>
              <a:cs typeface="Times New Roman"/>
              <a:sym typeface="Times New Roman"/>
            </a:endParaRPr>
          </a:p>
          <a:p>
            <a:pPr marL="292100" lvl="0" indent="-215900">
              <a:lnSpc>
                <a:spcPct val="80000"/>
              </a:lnSpc>
              <a:buClr>
                <a:srgbClr val="CC0000"/>
              </a:buClr>
              <a:buSzPts val="1800"/>
              <a:buFont typeface="Times New Roman"/>
              <a:buChar char="•"/>
            </a:pPr>
            <a:endParaRPr dirty="0">
              <a:latin typeface="Times New Roman"/>
              <a:ea typeface="Times New Roman"/>
              <a:cs typeface="Times New Roman"/>
              <a:sym typeface="Times New Roman"/>
            </a:endParaRPr>
          </a:p>
          <a:p>
            <a:pPr marL="374650" marR="0" lvl="1" algn="l" rtl="0">
              <a:lnSpc>
                <a:spcPct val="80000"/>
              </a:lnSpc>
              <a:spcBef>
                <a:spcPts val="800"/>
              </a:spcBef>
              <a:spcAft>
                <a:spcPts val="0"/>
              </a:spcAft>
              <a:buClr>
                <a:srgbClr val="CC0000"/>
              </a:buClr>
              <a:buSzPts val="1500"/>
            </a:pPr>
            <a:endParaRPr sz="800" dirty="0">
              <a:latin typeface="Times New Roman"/>
              <a:ea typeface="Times New Roman"/>
              <a:cs typeface="Times New Roman"/>
              <a:sym typeface="Times New Roman"/>
            </a:endParaRPr>
          </a:p>
        </p:txBody>
      </p:sp>
      <p:pic>
        <p:nvPicPr>
          <p:cNvPr id="15" name="Google Shape;458;p56"/>
          <p:cNvPicPr preferRelativeResize="0"/>
          <p:nvPr/>
        </p:nvPicPr>
        <p:blipFill rotWithShape="1">
          <a:blip r:embed="rId5">
            <a:alphaModFix/>
          </a:blip>
          <a:srcRect/>
          <a:stretch/>
        </p:blipFill>
        <p:spPr>
          <a:xfrm>
            <a:off x="4712279" y="1108816"/>
            <a:ext cx="4194952" cy="3291840"/>
          </a:xfrm>
          <a:prstGeom prst="rect">
            <a:avLst/>
          </a:prstGeom>
          <a:noFill/>
          <a:ln>
            <a:noFill/>
          </a:ln>
        </p:spPr>
      </p:pic>
      <p:cxnSp>
        <p:nvCxnSpPr>
          <p:cNvPr id="3" name="Straight Connector 2"/>
          <p:cNvCxnSpPr/>
          <p:nvPr/>
        </p:nvCxnSpPr>
        <p:spPr>
          <a:xfrm>
            <a:off x="4613564" y="732764"/>
            <a:ext cx="0" cy="363678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89407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8" name="Google Shape;628;p72"/>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34</a:t>
            </a:fld>
            <a:endParaRPr sz="1100"/>
          </a:p>
        </p:txBody>
      </p:sp>
      <p:sp>
        <p:nvSpPr>
          <p:cNvPr id="625" name="Google Shape;625;p72"/>
          <p:cNvSpPr txBox="1">
            <a:spLocks noGrp="1"/>
          </p:cNvSpPr>
          <p:nvPr>
            <p:ph type="title" idx="4294967295"/>
          </p:nvPr>
        </p:nvSpPr>
        <p:spPr>
          <a:xfrm>
            <a:off x="0" y="-6350"/>
            <a:ext cx="7772400" cy="85725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Clr>
                <a:schemeClr val="dk1"/>
              </a:buClr>
              <a:buSzPts val="3000"/>
              <a:buFont typeface="Times New Roman"/>
              <a:buNone/>
            </a:pPr>
            <a:r>
              <a:rPr lang="en" dirty="0">
                <a:latin typeface="Times New Roman"/>
                <a:ea typeface="Times New Roman"/>
                <a:cs typeface="Times New Roman"/>
                <a:sym typeface="Times New Roman"/>
              </a:rPr>
              <a:t>Transmission Control Protocol [TCP]</a:t>
            </a:r>
            <a:endParaRPr dirty="0">
              <a:latin typeface="Times New Roman"/>
              <a:ea typeface="Times New Roman"/>
              <a:cs typeface="Times New Roman"/>
              <a:sym typeface="Times New Roman"/>
            </a:endParaRPr>
          </a:p>
        </p:txBody>
      </p:sp>
      <p:sp>
        <p:nvSpPr>
          <p:cNvPr id="629" name="Google Shape;629;p72"/>
          <p:cNvSpPr txBox="1"/>
          <p:nvPr/>
        </p:nvSpPr>
        <p:spPr>
          <a:xfrm>
            <a:off x="636964" y="814621"/>
            <a:ext cx="8247264" cy="1636066"/>
          </a:xfrm>
          <a:prstGeom prst="rect">
            <a:avLst/>
          </a:prstGeom>
          <a:solidFill>
            <a:schemeClr val="accent4">
              <a:lumMod val="20000"/>
              <a:lumOff val="80000"/>
            </a:schemeClr>
          </a:solidFill>
          <a:ln w="6350">
            <a:solidFill>
              <a:schemeClr val="tx1"/>
            </a:solidFill>
          </a:ln>
        </p:spPr>
        <p:txBody>
          <a:bodyPr spcFirstLastPara="1" wrap="square" lIns="68575" tIns="34275" rIns="68575" bIns="34275" anchor="t" anchorCtr="0">
            <a:noAutofit/>
          </a:bodyPr>
          <a:lstStyle/>
          <a:p>
            <a:pPr marL="400050" marR="0" lvl="0" indent="-342900" algn="just" rtl="0">
              <a:lnSpc>
                <a:spcPct val="100000"/>
              </a:lnSpc>
              <a:spcBef>
                <a:spcPts val="0"/>
              </a:spcBef>
              <a:spcAft>
                <a:spcPts val="0"/>
              </a:spcAft>
              <a:buClr>
                <a:srgbClr val="CC0000"/>
              </a:buClr>
              <a:buSzPts val="2100"/>
              <a:buFont typeface="Arial" panose="020B0604020202020204" pitchFamily="34" charset="0"/>
              <a:buChar char="•"/>
            </a:pPr>
            <a:r>
              <a:rPr lang="en" sz="2000" dirty="0" smtClean="0">
                <a:solidFill>
                  <a:srgbClr val="000066"/>
                </a:solidFill>
                <a:latin typeface="Times New Roman"/>
                <a:ea typeface="Times New Roman"/>
                <a:cs typeface="Times New Roman"/>
                <a:sym typeface="Times New Roman"/>
              </a:rPr>
              <a:t>Transmission </a:t>
            </a:r>
            <a:r>
              <a:rPr lang="en" sz="2000" dirty="0">
                <a:solidFill>
                  <a:srgbClr val="000066"/>
                </a:solidFill>
                <a:latin typeface="Times New Roman"/>
                <a:ea typeface="Times New Roman"/>
                <a:cs typeface="Times New Roman"/>
                <a:sym typeface="Times New Roman"/>
              </a:rPr>
              <a:t>Control Protocol (TCP) is a connection-oriented, reliable protocol</a:t>
            </a:r>
            <a:r>
              <a:rPr lang="en" sz="2000" dirty="0" smtClean="0">
                <a:solidFill>
                  <a:srgbClr val="000066"/>
                </a:solidFill>
                <a:latin typeface="Times New Roman"/>
                <a:ea typeface="Times New Roman"/>
                <a:cs typeface="Times New Roman"/>
                <a:sym typeface="Times New Roman"/>
              </a:rPr>
              <a:t>.</a:t>
            </a:r>
          </a:p>
          <a:p>
            <a:pPr marL="400050" indent="-342900" algn="just">
              <a:buClr>
                <a:srgbClr val="CC0000"/>
              </a:buClr>
              <a:buSzPts val="2100"/>
              <a:buFont typeface="Arial" panose="020B0604020202020204" pitchFamily="34" charset="0"/>
              <a:buChar char="•"/>
            </a:pPr>
            <a:r>
              <a:rPr lang="en-US" sz="2000" dirty="0">
                <a:solidFill>
                  <a:srgbClr val="000066"/>
                </a:solidFill>
                <a:latin typeface="Times New Roman"/>
                <a:ea typeface="Times New Roman"/>
                <a:cs typeface="Times New Roman"/>
                <a:sym typeface="Times New Roman"/>
              </a:rPr>
              <a:t>Connection-Oriented Service – explicitly defines </a:t>
            </a:r>
            <a:r>
              <a:rPr lang="en-US" sz="2000" b="1" dirty="0">
                <a:solidFill>
                  <a:srgbClr val="C00000"/>
                </a:solidFill>
                <a:latin typeface="Times New Roman"/>
                <a:ea typeface="Times New Roman"/>
                <a:cs typeface="Times New Roman"/>
                <a:sym typeface="Times New Roman"/>
              </a:rPr>
              <a:t>connection establishment, data transfer, and connection teardown </a:t>
            </a:r>
            <a:r>
              <a:rPr lang="en-US" sz="2000" b="1" dirty="0" smtClean="0">
                <a:solidFill>
                  <a:srgbClr val="C00000"/>
                </a:solidFill>
                <a:latin typeface="Times New Roman"/>
                <a:ea typeface="Times New Roman"/>
                <a:cs typeface="Times New Roman"/>
                <a:sym typeface="Times New Roman"/>
              </a:rPr>
              <a:t>(</a:t>
            </a:r>
            <a:r>
              <a:rPr lang="en-US" sz="2000" dirty="0" smtClean="0">
                <a:solidFill>
                  <a:srgbClr val="FF0000"/>
                </a:solidFill>
                <a:latin typeface="Times New Roman" panose="02020603050405020304" pitchFamily="18" charset="0"/>
                <a:cs typeface="Times New Roman" panose="02020603050405020304" pitchFamily="18" charset="0"/>
              </a:rPr>
              <a:t>Closing/ Releasing</a:t>
            </a:r>
            <a:r>
              <a:rPr lang="en-US" sz="2000" b="1" dirty="0" smtClean="0">
                <a:solidFill>
                  <a:srgbClr val="C00000"/>
                </a:solidFill>
                <a:latin typeface="Times New Roman"/>
                <a:ea typeface="Times New Roman"/>
                <a:cs typeface="Times New Roman"/>
                <a:sym typeface="Times New Roman"/>
              </a:rPr>
              <a:t>) phases</a:t>
            </a:r>
            <a:r>
              <a:rPr lang="en-US" sz="2000" b="1" dirty="0">
                <a:solidFill>
                  <a:srgbClr val="C00000"/>
                </a:solidFill>
                <a:latin typeface="Times New Roman"/>
                <a:ea typeface="Times New Roman"/>
                <a:cs typeface="Times New Roman"/>
                <a:sym typeface="Times New Roman"/>
              </a:rPr>
              <a:t>.</a:t>
            </a:r>
          </a:p>
          <a:p>
            <a:pPr marL="330200" marR="0" lvl="0" indent="-273050" algn="just" rtl="0">
              <a:lnSpc>
                <a:spcPct val="100000"/>
              </a:lnSpc>
              <a:spcBef>
                <a:spcPts val="0"/>
              </a:spcBef>
              <a:spcAft>
                <a:spcPts val="0"/>
              </a:spcAft>
              <a:buClr>
                <a:srgbClr val="CC0000"/>
              </a:buClr>
              <a:buSzPts val="2100"/>
              <a:buFont typeface="Times New Roman"/>
              <a:buChar char="⮚"/>
            </a:pPr>
            <a:endParaRPr sz="2000" dirty="0">
              <a:solidFill>
                <a:srgbClr val="000066"/>
              </a:solidFill>
              <a:latin typeface="Times New Roman"/>
              <a:ea typeface="Times New Roman"/>
              <a:cs typeface="Times New Roman"/>
              <a:sym typeface="Times New Roman"/>
            </a:endParaRPr>
          </a:p>
          <a:p>
            <a:pPr marL="330200" marR="0" lvl="0" indent="-139700" algn="just" rtl="0">
              <a:lnSpc>
                <a:spcPct val="100000"/>
              </a:lnSpc>
              <a:spcBef>
                <a:spcPts val="900"/>
              </a:spcBef>
              <a:spcAft>
                <a:spcPts val="0"/>
              </a:spcAft>
              <a:buClr>
                <a:srgbClr val="CC0000"/>
              </a:buClr>
              <a:buSzPts val="1800"/>
              <a:buFont typeface="Noto Sans Symbols"/>
              <a:buNone/>
            </a:pPr>
            <a:endParaRPr sz="2000" dirty="0">
              <a:solidFill>
                <a:srgbClr val="000066"/>
              </a:solidFill>
              <a:latin typeface="Times New Roman"/>
              <a:ea typeface="Times New Roman"/>
              <a:cs typeface="Times New Roman"/>
              <a:sym typeface="Times New Roman"/>
            </a:endParaRPr>
          </a:p>
        </p:txBody>
      </p:sp>
      <p:sp>
        <p:nvSpPr>
          <p:cNvPr id="3" name="Rectangle 2"/>
          <p:cNvSpPr/>
          <p:nvPr/>
        </p:nvSpPr>
        <p:spPr>
          <a:xfrm>
            <a:off x="636963" y="2567855"/>
            <a:ext cx="8247265" cy="2123658"/>
          </a:xfrm>
          <a:prstGeom prst="rect">
            <a:avLst/>
          </a:prstGeom>
          <a:solidFill>
            <a:schemeClr val="accent1">
              <a:lumMod val="40000"/>
              <a:lumOff val="60000"/>
            </a:schemeClr>
          </a:solidFill>
          <a:ln w="6350">
            <a:solidFill>
              <a:schemeClr val="tx1"/>
            </a:solidFill>
          </a:ln>
        </p:spPr>
        <p:txBody>
          <a:bodyPr wrap="square">
            <a:spAutoFit/>
          </a:bodyPr>
          <a:lstStyle/>
          <a:p>
            <a:pPr>
              <a:buFont typeface="Times New Roman" panose="02020603050405020304" pitchFamily="18" charset="0"/>
              <a:buNone/>
            </a:pPr>
            <a:r>
              <a:rPr lang="en-US" altLang="en-US" sz="2000" b="1" dirty="0">
                <a:solidFill>
                  <a:schemeClr val="tx1"/>
                </a:solidFill>
                <a:latin typeface="Times New Roman"/>
                <a:ea typeface="Times New Roman"/>
                <a:cs typeface="Times New Roman"/>
              </a:rPr>
              <a:t>TCP </a:t>
            </a:r>
            <a:r>
              <a:rPr lang="en-US" altLang="en-US" sz="2000" b="1" dirty="0" smtClean="0">
                <a:solidFill>
                  <a:schemeClr val="tx1"/>
                </a:solidFill>
                <a:latin typeface="Times New Roman"/>
                <a:ea typeface="Times New Roman"/>
                <a:cs typeface="Times New Roman"/>
              </a:rPr>
              <a:t>Applications:</a:t>
            </a:r>
            <a:endParaRPr lang="en-US" altLang="en-US" sz="2000" b="1" dirty="0">
              <a:solidFill>
                <a:schemeClr val="tx1"/>
              </a:solidFill>
              <a:latin typeface="Times New Roman"/>
              <a:ea typeface="Times New Roman"/>
              <a:cs typeface="Times New Roman"/>
            </a:endParaRPr>
          </a:p>
          <a:p>
            <a:pPr marL="400050" indent="-342900" algn="just">
              <a:buClr>
                <a:srgbClr val="CC0000"/>
              </a:buClr>
              <a:buSzPts val="2100"/>
              <a:buFont typeface="Arial" panose="020B0604020202020204" pitchFamily="34" charset="0"/>
              <a:buChar char="•"/>
            </a:pPr>
            <a:r>
              <a:rPr lang="en-US" altLang="en-US" sz="2000" dirty="0" smtClean="0">
                <a:solidFill>
                  <a:srgbClr val="000066"/>
                </a:solidFill>
                <a:latin typeface="Times New Roman"/>
                <a:ea typeface="Times New Roman"/>
                <a:cs typeface="Times New Roman"/>
              </a:rPr>
              <a:t>Useful </a:t>
            </a:r>
            <a:r>
              <a:rPr lang="en-US" altLang="en-US" sz="2000" dirty="0">
                <a:solidFill>
                  <a:srgbClr val="000066"/>
                </a:solidFill>
                <a:latin typeface="Times New Roman"/>
                <a:ea typeface="Times New Roman"/>
                <a:cs typeface="Times New Roman"/>
              </a:rPr>
              <a:t>for applications that require reliable </a:t>
            </a:r>
            <a:r>
              <a:rPr lang="en-US" altLang="en-US" sz="2000" dirty="0" smtClean="0">
                <a:solidFill>
                  <a:srgbClr val="000066"/>
                </a:solidFill>
                <a:latin typeface="Times New Roman"/>
                <a:ea typeface="Times New Roman"/>
                <a:cs typeface="Times New Roman"/>
              </a:rPr>
              <a:t>data delivery</a:t>
            </a:r>
            <a:r>
              <a:rPr lang="en-US" altLang="en-US" sz="2000" dirty="0">
                <a:solidFill>
                  <a:srgbClr val="000066"/>
                </a:solidFill>
                <a:latin typeface="Times New Roman"/>
                <a:ea typeface="Times New Roman"/>
                <a:cs typeface="Times New Roman"/>
              </a:rPr>
              <a:t>, and can tolerate some timing variation</a:t>
            </a:r>
          </a:p>
          <a:p>
            <a:pPr marL="400050" indent="-342900" algn="just">
              <a:buClr>
                <a:srgbClr val="CC0000"/>
              </a:buClr>
              <a:buSzPts val="2100"/>
              <a:buFont typeface="Arial" panose="020B0604020202020204" pitchFamily="34" charset="0"/>
              <a:buChar char="•"/>
            </a:pPr>
            <a:r>
              <a:rPr lang="en-US" altLang="en-US" sz="2400" b="1" dirty="0" smtClean="0">
                <a:solidFill>
                  <a:srgbClr val="C00000"/>
                </a:solidFill>
                <a:latin typeface="Times New Roman"/>
                <a:ea typeface="Times New Roman"/>
                <a:cs typeface="Times New Roman"/>
              </a:rPr>
              <a:t>File </a:t>
            </a:r>
            <a:r>
              <a:rPr lang="en-US" altLang="en-US" sz="2400" b="1" dirty="0">
                <a:solidFill>
                  <a:srgbClr val="C00000"/>
                </a:solidFill>
                <a:latin typeface="Times New Roman"/>
                <a:ea typeface="Times New Roman"/>
                <a:cs typeface="Times New Roman"/>
              </a:rPr>
              <a:t>transfer and web downloads</a:t>
            </a:r>
          </a:p>
          <a:p>
            <a:pPr marL="400050" indent="-342900" algn="just">
              <a:buClr>
                <a:srgbClr val="CC0000"/>
              </a:buClr>
              <a:buSzPts val="2100"/>
              <a:buFont typeface="Arial" panose="020B0604020202020204" pitchFamily="34" charset="0"/>
              <a:buChar char="•"/>
            </a:pPr>
            <a:r>
              <a:rPr lang="en-US" altLang="en-US" sz="2400" b="1" dirty="0" smtClean="0">
                <a:solidFill>
                  <a:srgbClr val="C00000"/>
                </a:solidFill>
                <a:latin typeface="Times New Roman"/>
                <a:ea typeface="Times New Roman"/>
                <a:cs typeface="Times New Roman"/>
              </a:rPr>
              <a:t>Email</a:t>
            </a:r>
            <a:endParaRPr lang="en-US" altLang="en-US" sz="2400" b="1" dirty="0">
              <a:solidFill>
                <a:srgbClr val="C00000"/>
              </a:solidFill>
              <a:latin typeface="Times New Roman"/>
              <a:ea typeface="Times New Roman"/>
              <a:cs typeface="Times New Roman"/>
            </a:endParaRPr>
          </a:p>
          <a:p>
            <a:pPr marL="400050" indent="-342900" algn="just">
              <a:buClr>
                <a:srgbClr val="CC0000"/>
              </a:buClr>
              <a:buSzPts val="2100"/>
              <a:buFont typeface="Arial" panose="020B0604020202020204" pitchFamily="34" charset="0"/>
              <a:buChar char="•"/>
            </a:pPr>
            <a:r>
              <a:rPr lang="en-US" altLang="en-US" sz="2400" b="1" dirty="0" smtClean="0">
                <a:solidFill>
                  <a:srgbClr val="C00000"/>
                </a:solidFill>
                <a:latin typeface="Times New Roman"/>
                <a:ea typeface="Times New Roman"/>
                <a:cs typeface="Times New Roman"/>
              </a:rPr>
              <a:t>Instant </a:t>
            </a:r>
            <a:r>
              <a:rPr lang="en-US" altLang="en-US" sz="2400" b="1" dirty="0">
                <a:solidFill>
                  <a:srgbClr val="C00000"/>
                </a:solidFill>
                <a:latin typeface="Times New Roman"/>
                <a:ea typeface="Times New Roman"/>
                <a:cs typeface="Times New Roman"/>
              </a:rPr>
              <a:t>messaging</a:t>
            </a:r>
          </a:p>
        </p:txBody>
      </p:sp>
      <p:pic>
        <p:nvPicPr>
          <p:cNvPr id="12" name="Google Shape;197;p30"/>
          <p:cNvPicPr preferRelativeResize="0"/>
          <p:nvPr/>
        </p:nvPicPr>
        <p:blipFill rotWithShape="1">
          <a:blip r:embed="rId3">
            <a:alphaModFix/>
          </a:blip>
          <a:srcRect/>
          <a:stretch/>
        </p:blipFill>
        <p:spPr>
          <a:xfrm>
            <a:off x="41822" y="47021"/>
            <a:ext cx="538608" cy="597579"/>
          </a:xfrm>
          <a:prstGeom prst="rect">
            <a:avLst/>
          </a:prstGeom>
          <a:noFill/>
          <a:ln>
            <a:noFill/>
          </a:ln>
        </p:spPr>
      </p:pic>
    </p:spTree>
    <p:extLst>
      <p:ext uri="{BB962C8B-B14F-4D97-AF65-F5344CB8AC3E}">
        <p14:creationId xmlns:p14="http://schemas.microsoft.com/office/powerpoint/2010/main" val="268474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29">
                                            <p:txEl>
                                              <p:pRg st="1" end="1"/>
                                            </p:txEl>
                                          </p:spTgt>
                                        </p:tgtEl>
                                        <p:attrNameLst>
                                          <p:attrName>style.visibility</p:attrName>
                                        </p:attrNameLst>
                                      </p:cBhvr>
                                      <p:to>
                                        <p:strVal val="visible"/>
                                      </p:to>
                                    </p:set>
                                    <p:animEffect transition="in" filter="wipe(down)">
                                      <p:cBhvr>
                                        <p:cTn id="7" dur="500"/>
                                        <p:tgtEl>
                                          <p:spTgt spid="62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7" name="Google Shape;637;p73"/>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35</a:t>
            </a:fld>
            <a:endParaRPr sz="1100"/>
          </a:p>
        </p:txBody>
      </p:sp>
      <p:sp>
        <p:nvSpPr>
          <p:cNvPr id="634" name="Google Shape;634;p73"/>
          <p:cNvSpPr txBox="1">
            <a:spLocks noGrp="1"/>
          </p:cNvSpPr>
          <p:nvPr>
            <p:ph type="title" idx="4294967295"/>
          </p:nvPr>
        </p:nvSpPr>
        <p:spPr>
          <a:xfrm>
            <a:off x="919033" y="116806"/>
            <a:ext cx="7245252" cy="409920"/>
          </a:xfrm>
          <a:prstGeom prst="rect">
            <a:avLst/>
          </a:prstGeom>
          <a:noFill/>
          <a:ln>
            <a:noFill/>
          </a:ln>
        </p:spPr>
        <p:txBody>
          <a:bodyPr spcFirstLastPara="1" wrap="square" lIns="68575" tIns="34275" rIns="68575" bIns="34275" anchor="ctr" anchorCtr="0">
            <a:normAutofit fontScale="90000"/>
          </a:bodyPr>
          <a:lstStyle/>
          <a:p>
            <a:pPr marL="0" lvl="0" indent="0" algn="ctr" rtl="0">
              <a:spcBef>
                <a:spcPts val="0"/>
              </a:spcBef>
              <a:spcAft>
                <a:spcPts val="0"/>
              </a:spcAft>
              <a:buClr>
                <a:schemeClr val="dk1"/>
              </a:buClr>
              <a:buSzPts val="3000"/>
              <a:buFont typeface="Times New Roman"/>
              <a:buNone/>
            </a:pPr>
            <a:r>
              <a:rPr lang="en-US" sz="2800" dirty="0" smtClean="0">
                <a:latin typeface="Times New Roman"/>
                <a:ea typeface="Times New Roman"/>
                <a:cs typeface="Times New Roman"/>
                <a:sym typeface="Times New Roman"/>
              </a:rPr>
              <a:t>TCP Services</a:t>
            </a:r>
            <a:endParaRPr sz="2800" dirty="0">
              <a:latin typeface="Times New Roman"/>
              <a:ea typeface="Times New Roman"/>
              <a:cs typeface="Times New Roman"/>
              <a:sym typeface="Times New Roman"/>
            </a:endParaRPr>
          </a:p>
        </p:txBody>
      </p:sp>
      <p:sp>
        <p:nvSpPr>
          <p:cNvPr id="639" name="Google Shape;639;p73"/>
          <p:cNvSpPr txBox="1"/>
          <p:nvPr/>
        </p:nvSpPr>
        <p:spPr>
          <a:xfrm>
            <a:off x="638120" y="794005"/>
            <a:ext cx="8293407" cy="3973258"/>
          </a:xfrm>
          <a:prstGeom prst="rect">
            <a:avLst/>
          </a:prstGeom>
          <a:noFill/>
          <a:ln>
            <a:noFill/>
          </a:ln>
        </p:spPr>
        <p:txBody>
          <a:bodyPr spcFirstLastPara="1" wrap="square" lIns="68575" tIns="34275" rIns="68575" bIns="34275" anchor="t" anchorCtr="0">
            <a:noAutofit/>
          </a:bodyPr>
          <a:lstStyle/>
          <a:p>
            <a:pPr marL="342900"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Process-to-Process Communication </a:t>
            </a:r>
          </a:p>
          <a:p>
            <a:pPr marL="342900"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Stream oriented </a:t>
            </a:r>
          </a:p>
          <a:p>
            <a:pPr marL="342900"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Full-duplex service </a:t>
            </a:r>
          </a:p>
          <a:p>
            <a:pPr marL="342900"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Connection-oriented service </a:t>
            </a:r>
          </a:p>
          <a:p>
            <a:pPr marL="342900"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Reliability </a:t>
            </a:r>
          </a:p>
          <a:p>
            <a:pPr marL="342900"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Multiplexing </a:t>
            </a:r>
          </a:p>
        </p:txBody>
      </p:sp>
      <p:pic>
        <p:nvPicPr>
          <p:cNvPr id="12" name="Google Shape;197;p30"/>
          <p:cNvPicPr preferRelativeResize="0"/>
          <p:nvPr/>
        </p:nvPicPr>
        <p:blipFill rotWithShape="1">
          <a:blip r:embed="rId3">
            <a:alphaModFix/>
          </a:blip>
          <a:srcRect/>
          <a:stretch/>
        </p:blipFill>
        <p:spPr>
          <a:xfrm>
            <a:off x="41822" y="47022"/>
            <a:ext cx="538608" cy="452685"/>
          </a:xfrm>
          <a:prstGeom prst="rect">
            <a:avLst/>
          </a:prstGeom>
          <a:noFill/>
          <a:ln>
            <a:noFill/>
          </a:ln>
        </p:spPr>
      </p:pic>
    </p:spTree>
    <p:extLst>
      <p:ext uri="{BB962C8B-B14F-4D97-AF65-F5344CB8AC3E}">
        <p14:creationId xmlns:p14="http://schemas.microsoft.com/office/powerpoint/2010/main" val="36457722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7" name="Google Shape;637;p73"/>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36</a:t>
            </a:fld>
            <a:endParaRPr sz="1100"/>
          </a:p>
        </p:txBody>
      </p:sp>
      <p:sp>
        <p:nvSpPr>
          <p:cNvPr id="634" name="Google Shape;634;p73"/>
          <p:cNvSpPr txBox="1">
            <a:spLocks noGrp="1"/>
          </p:cNvSpPr>
          <p:nvPr>
            <p:ph type="title" idx="4294967295"/>
          </p:nvPr>
        </p:nvSpPr>
        <p:spPr>
          <a:xfrm>
            <a:off x="877782" y="89787"/>
            <a:ext cx="7245252" cy="409920"/>
          </a:xfrm>
          <a:prstGeom prst="rect">
            <a:avLst/>
          </a:prstGeom>
          <a:noFill/>
          <a:ln>
            <a:noFill/>
          </a:ln>
        </p:spPr>
        <p:txBody>
          <a:bodyPr spcFirstLastPara="1" wrap="square" lIns="68575" tIns="34275" rIns="68575" bIns="34275" anchor="ctr" anchorCtr="0">
            <a:normAutofit fontScale="90000"/>
          </a:bodyPr>
          <a:lstStyle/>
          <a:p>
            <a:pPr marL="0" lvl="0" indent="0" algn="ctr" rtl="0">
              <a:spcBef>
                <a:spcPts val="0"/>
              </a:spcBef>
              <a:spcAft>
                <a:spcPts val="0"/>
              </a:spcAft>
              <a:buClr>
                <a:schemeClr val="dk1"/>
              </a:buClr>
              <a:buSzPts val="3000"/>
              <a:buFont typeface="Times New Roman"/>
              <a:buNone/>
            </a:pPr>
            <a:r>
              <a:rPr lang="en-US" sz="2800" dirty="0" smtClean="0">
                <a:latin typeface="Times New Roman"/>
                <a:ea typeface="Times New Roman"/>
                <a:cs typeface="Times New Roman"/>
                <a:sym typeface="Times New Roman"/>
              </a:rPr>
              <a:t>TCP Services</a:t>
            </a:r>
            <a:endParaRPr sz="2800" dirty="0">
              <a:latin typeface="Times New Roman"/>
              <a:ea typeface="Times New Roman"/>
              <a:cs typeface="Times New Roman"/>
              <a:sym typeface="Times New Roman"/>
            </a:endParaRPr>
          </a:p>
        </p:txBody>
      </p:sp>
      <p:sp>
        <p:nvSpPr>
          <p:cNvPr id="639" name="Google Shape;639;p73"/>
          <p:cNvSpPr txBox="1"/>
          <p:nvPr/>
        </p:nvSpPr>
        <p:spPr>
          <a:xfrm>
            <a:off x="638120" y="794005"/>
            <a:ext cx="8293407" cy="3973258"/>
          </a:xfrm>
          <a:prstGeom prst="rect">
            <a:avLst/>
          </a:prstGeom>
          <a:noFill/>
          <a:ln>
            <a:noFill/>
          </a:ln>
        </p:spPr>
        <p:txBody>
          <a:bodyPr spcFirstLastPara="1" wrap="square" lIns="68575" tIns="34275" rIns="68575" bIns="34275" anchor="t" anchorCtr="0">
            <a:noAutofit/>
          </a:bodyPr>
          <a:lstStyle/>
          <a:p>
            <a:pPr marL="342900" indent="-342900">
              <a:lnSpc>
                <a:spcPct val="150000"/>
              </a:lnSpc>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pic>
        <p:nvPicPr>
          <p:cNvPr id="12" name="Google Shape;197;p30"/>
          <p:cNvPicPr preferRelativeResize="0"/>
          <p:nvPr/>
        </p:nvPicPr>
        <p:blipFill rotWithShape="1">
          <a:blip r:embed="rId3">
            <a:alphaModFix/>
          </a:blip>
          <a:srcRect/>
          <a:stretch/>
        </p:blipFill>
        <p:spPr>
          <a:xfrm>
            <a:off x="41822" y="47022"/>
            <a:ext cx="538608" cy="452685"/>
          </a:xfrm>
          <a:prstGeom prst="rect">
            <a:avLst/>
          </a:prstGeom>
          <a:noFill/>
          <a:ln>
            <a:noFill/>
          </a:ln>
        </p:spPr>
      </p:pic>
      <p:sp>
        <p:nvSpPr>
          <p:cNvPr id="6" name="Google Shape;639;p73"/>
          <p:cNvSpPr txBox="1"/>
          <p:nvPr/>
        </p:nvSpPr>
        <p:spPr>
          <a:xfrm>
            <a:off x="638120" y="531740"/>
            <a:ext cx="7976491" cy="4372445"/>
          </a:xfrm>
          <a:prstGeom prst="rect">
            <a:avLst/>
          </a:prstGeom>
          <a:noFill/>
          <a:ln>
            <a:noFill/>
          </a:ln>
        </p:spPr>
        <p:txBody>
          <a:bodyPr spcFirstLastPara="1" wrap="square" lIns="68575" tIns="34275" rIns="68575" bIns="34275" anchor="t" anchorCtr="0">
            <a:noAutofit/>
          </a:bodyPr>
          <a:lstStyle/>
          <a:p>
            <a:pPr marL="76200" lvl="0" algn="just">
              <a:buClr>
                <a:srgbClr val="CC0000"/>
              </a:buClr>
              <a:buSzPts val="1800"/>
            </a:pPr>
            <a:r>
              <a:rPr lang="en" sz="2000" b="1" dirty="0">
                <a:solidFill>
                  <a:srgbClr val="000066"/>
                </a:solidFill>
                <a:latin typeface="Times New Roman" panose="02020603050405020304" pitchFamily="18" charset="0"/>
                <a:ea typeface="Times New Roman"/>
                <a:cs typeface="Times New Roman" panose="02020603050405020304" pitchFamily="18" charset="0"/>
                <a:sym typeface="Times New Roman"/>
              </a:rPr>
              <a:t>Process to process communication </a:t>
            </a:r>
            <a:r>
              <a:rPr lang="en" sz="2000" dirty="0">
                <a:solidFill>
                  <a:srgbClr val="000066"/>
                </a:solidFill>
                <a:latin typeface="Times New Roman" panose="02020603050405020304" pitchFamily="18" charset="0"/>
                <a:ea typeface="Times New Roman"/>
                <a:cs typeface="Times New Roman" panose="02020603050405020304" pitchFamily="18" charset="0"/>
                <a:sym typeface="Times New Roman"/>
              </a:rPr>
              <a:t>– </a:t>
            </a:r>
            <a:r>
              <a:rPr lang="en-US" sz="2000" dirty="0">
                <a:latin typeface="Times New Roman" panose="02020603050405020304" pitchFamily="18" charset="0"/>
                <a:cs typeface="Times New Roman" panose="02020603050405020304" pitchFamily="18" charset="0"/>
              </a:rPr>
              <a:t>TCP provides a process to process communication, </a:t>
            </a:r>
            <a:r>
              <a:rPr lang="en-US" sz="2000" dirty="0" err="1">
                <a:latin typeface="Times New Roman" panose="02020603050405020304" pitchFamily="18" charset="0"/>
                <a:cs typeface="Times New Roman" panose="02020603050405020304" pitchFamily="18" charset="0"/>
              </a:rPr>
              <a:t>i.e</a:t>
            </a:r>
            <a:r>
              <a:rPr lang="en-US" sz="2000" dirty="0">
                <a:latin typeface="Times New Roman" panose="02020603050405020304" pitchFamily="18" charset="0"/>
                <a:cs typeface="Times New Roman" panose="02020603050405020304" pitchFamily="18" charset="0"/>
              </a:rPr>
              <a:t>, the transfer of data that takes place between individual processes executing on end systems. This is done </a:t>
            </a:r>
            <a:r>
              <a:rPr lang="en" sz="2000" dirty="0" smtClean="0">
                <a:solidFill>
                  <a:srgbClr val="000066"/>
                </a:solidFill>
                <a:latin typeface="Times New Roman" panose="02020603050405020304" pitchFamily="18" charset="0"/>
                <a:ea typeface="Times New Roman"/>
                <a:cs typeface="Times New Roman" panose="02020603050405020304" pitchFamily="18" charset="0"/>
                <a:sym typeface="Times New Roman"/>
              </a:rPr>
              <a:t>using </a:t>
            </a:r>
            <a:r>
              <a:rPr lang="en" sz="2000" dirty="0">
                <a:solidFill>
                  <a:srgbClr val="000066"/>
                </a:solidFill>
                <a:latin typeface="Times New Roman" panose="02020603050405020304" pitchFamily="18" charset="0"/>
                <a:ea typeface="Times New Roman"/>
                <a:cs typeface="Times New Roman" panose="02020603050405020304" pitchFamily="18" charset="0"/>
                <a:sym typeface="Times New Roman"/>
              </a:rPr>
              <a:t>socket </a:t>
            </a:r>
            <a:r>
              <a:rPr lang="en" sz="2000" dirty="0" smtClean="0">
                <a:solidFill>
                  <a:srgbClr val="000066"/>
                </a:solidFill>
                <a:latin typeface="Times New Roman" panose="02020603050405020304" pitchFamily="18" charset="0"/>
                <a:ea typeface="Times New Roman"/>
                <a:cs typeface="Times New Roman" panose="02020603050405020304" pitchFamily="18" charset="0"/>
                <a:sym typeface="Times New Roman"/>
              </a:rPr>
              <a:t>address</a:t>
            </a:r>
          </a:p>
          <a:p>
            <a:pPr marL="76200" lvl="0" algn="just">
              <a:buClr>
                <a:srgbClr val="CC0000"/>
              </a:buClr>
              <a:buSzPts val="1800"/>
            </a:pPr>
            <a:endParaRPr lang="en" sz="2000" dirty="0">
              <a:solidFill>
                <a:srgbClr val="000066"/>
              </a:solidFill>
              <a:latin typeface="Times New Roman" panose="02020603050405020304" pitchFamily="18" charset="0"/>
              <a:ea typeface="Times New Roman"/>
              <a:cs typeface="Times New Roman" panose="02020603050405020304" pitchFamily="18" charset="0"/>
              <a:sym typeface="Times New Roman"/>
            </a:endParaRPr>
          </a:p>
          <a:p>
            <a:pPr marL="76200" lvl="0" algn="just">
              <a:buClr>
                <a:srgbClr val="CC0000"/>
              </a:buClr>
              <a:buSzPts val="1800"/>
            </a:pPr>
            <a:r>
              <a:rPr lang="en-US" sz="2000" b="1" dirty="0">
                <a:solidFill>
                  <a:srgbClr val="000066"/>
                </a:solidFill>
                <a:latin typeface="Times New Roman" panose="02020603050405020304" pitchFamily="18" charset="0"/>
                <a:ea typeface="Times New Roman"/>
                <a:cs typeface="Times New Roman" panose="02020603050405020304" pitchFamily="18" charset="0"/>
              </a:rPr>
              <a:t>Stream oriented </a:t>
            </a:r>
            <a:r>
              <a:rPr lang="en-US" sz="2000" b="1" dirty="0" smtClean="0">
                <a:solidFill>
                  <a:srgbClr val="000066"/>
                </a:solidFill>
                <a:latin typeface="Times New Roman" panose="02020603050405020304" pitchFamily="18" charset="0"/>
                <a:ea typeface="Times New Roman"/>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 data is sent and received as a stream of bytes. </a:t>
            </a:r>
            <a:r>
              <a:rPr lang="en-US" sz="2000" dirty="0" smtClean="0">
                <a:latin typeface="Times New Roman" panose="02020603050405020304" pitchFamily="18" charset="0"/>
                <a:cs typeface="Times New Roman" panose="02020603050405020304" pitchFamily="18" charset="0"/>
              </a:rPr>
              <a:t>TCP </a:t>
            </a:r>
            <a:r>
              <a:rPr lang="en-US" sz="2000" dirty="0">
                <a:latin typeface="Times New Roman" panose="02020603050405020304" pitchFamily="18" charset="0"/>
                <a:cs typeface="Times New Roman" panose="02020603050405020304" pitchFamily="18" charset="0"/>
              </a:rPr>
              <a:t>groups a number of bytes together into a segment and adds a header to each of these segments and then delivers these segments to the network layer</a:t>
            </a:r>
            <a:r>
              <a:rPr lang="en-US" sz="2000" dirty="0" smtClean="0">
                <a:latin typeface="Times New Roman" panose="02020603050405020304" pitchFamily="18" charset="0"/>
                <a:cs typeface="Times New Roman" panose="02020603050405020304" pitchFamily="18" charset="0"/>
              </a:rPr>
              <a:t>.</a:t>
            </a:r>
          </a:p>
          <a:p>
            <a:pPr marL="76200" lvl="0" algn="just">
              <a:buClr>
                <a:srgbClr val="CC0000"/>
              </a:buClr>
              <a:buSzPts val="1800"/>
            </a:pPr>
            <a:r>
              <a:rPr lang="en-US" sz="2000" dirty="0" smtClean="0">
                <a:latin typeface="Times New Roman" panose="02020603050405020304" pitchFamily="18" charset="0"/>
                <a:cs typeface="Times New Roman" panose="02020603050405020304" pitchFamily="18" charset="0"/>
              </a:rPr>
              <a:t>At </a:t>
            </a:r>
            <a:r>
              <a:rPr lang="en-US" sz="2000" dirty="0">
                <a:latin typeface="Times New Roman" panose="02020603050405020304" pitchFamily="18" charset="0"/>
                <a:cs typeface="Times New Roman" panose="02020603050405020304" pitchFamily="18" charset="0"/>
              </a:rPr>
              <a:t>the network layer, each of these segments is encapsulated in an IP packet for transmission. The TCP header has information that is required for control purposes which will be discussed along with the segment structure</a:t>
            </a:r>
            <a:r>
              <a:rPr lang="en-US" sz="2000" dirty="0" smtClean="0">
                <a:latin typeface="Times New Roman" panose="02020603050405020304" pitchFamily="18" charset="0"/>
                <a:cs typeface="Times New Roman" panose="02020603050405020304" pitchFamily="18" charset="0"/>
              </a:rPr>
              <a:t>.</a:t>
            </a:r>
          </a:p>
          <a:p>
            <a:pPr marL="76200" lvl="0" algn="just">
              <a:buClr>
                <a:srgbClr val="CC0000"/>
              </a:buClr>
              <a:buSzPts val="1800"/>
            </a:pPr>
            <a:endParaRPr lang="en-US" sz="2000" dirty="0">
              <a:latin typeface="Times New Roman" panose="02020603050405020304" pitchFamily="18" charset="0"/>
              <a:cs typeface="Times New Roman" panose="02020603050405020304" pitchFamily="18" charset="0"/>
            </a:endParaRPr>
          </a:p>
          <a:p>
            <a:pPr marL="76200" lvl="0">
              <a:buClr>
                <a:srgbClr val="CC0000"/>
              </a:buClr>
              <a:buSzPts val="1800"/>
            </a:pPr>
            <a:r>
              <a:rPr lang="en-US" sz="2000" b="1" dirty="0">
                <a:solidFill>
                  <a:srgbClr val="000066"/>
                </a:solidFill>
                <a:latin typeface="Times New Roman" panose="02020603050405020304" pitchFamily="18" charset="0"/>
                <a:ea typeface="Times New Roman"/>
                <a:cs typeface="Times New Roman" panose="02020603050405020304" pitchFamily="18" charset="0"/>
              </a:rPr>
              <a:t>Full-duplex service </a:t>
            </a:r>
            <a:r>
              <a:rPr lang="en-US" sz="2000" b="1"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This means that the communication can take place in both directions at the same time.   </a:t>
            </a:r>
            <a:endParaRPr sz="2000" dirty="0">
              <a:latin typeface="Times New Roman" panose="02020603050405020304" pitchFamily="18" charset="0"/>
              <a:cs typeface="Times New Roman" panose="02020603050405020304" pitchFamily="18" charset="0"/>
              <a:sym typeface="Times New Roman"/>
            </a:endParaRPr>
          </a:p>
        </p:txBody>
      </p:sp>
    </p:spTree>
    <p:extLst>
      <p:ext uri="{BB962C8B-B14F-4D97-AF65-F5344CB8AC3E}">
        <p14:creationId xmlns:p14="http://schemas.microsoft.com/office/powerpoint/2010/main" val="363217299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7" name="Google Shape;637;p73"/>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37</a:t>
            </a:fld>
            <a:endParaRPr sz="1100"/>
          </a:p>
        </p:txBody>
      </p:sp>
      <p:sp>
        <p:nvSpPr>
          <p:cNvPr id="634" name="Google Shape;634;p73"/>
          <p:cNvSpPr txBox="1">
            <a:spLocks noGrp="1"/>
          </p:cNvSpPr>
          <p:nvPr>
            <p:ph type="title" idx="4294967295"/>
          </p:nvPr>
        </p:nvSpPr>
        <p:spPr>
          <a:xfrm>
            <a:off x="919033" y="116806"/>
            <a:ext cx="7245252" cy="409920"/>
          </a:xfrm>
          <a:prstGeom prst="rect">
            <a:avLst/>
          </a:prstGeom>
          <a:noFill/>
          <a:ln>
            <a:noFill/>
          </a:ln>
        </p:spPr>
        <p:txBody>
          <a:bodyPr spcFirstLastPara="1" wrap="square" lIns="68575" tIns="34275" rIns="68575" bIns="34275" anchor="ctr" anchorCtr="0">
            <a:normAutofit fontScale="90000"/>
          </a:bodyPr>
          <a:lstStyle/>
          <a:p>
            <a:pPr marL="0" lvl="0" indent="0" algn="ctr" rtl="0">
              <a:spcBef>
                <a:spcPts val="0"/>
              </a:spcBef>
              <a:spcAft>
                <a:spcPts val="0"/>
              </a:spcAft>
              <a:buClr>
                <a:schemeClr val="dk1"/>
              </a:buClr>
              <a:buSzPts val="3000"/>
              <a:buFont typeface="Times New Roman"/>
              <a:buNone/>
            </a:pPr>
            <a:r>
              <a:rPr lang="en-US" sz="2800" dirty="0" smtClean="0">
                <a:latin typeface="Times New Roman"/>
                <a:ea typeface="Times New Roman"/>
                <a:cs typeface="Times New Roman"/>
                <a:sym typeface="Times New Roman"/>
              </a:rPr>
              <a:t>TCP Services</a:t>
            </a:r>
            <a:endParaRPr sz="2800" dirty="0">
              <a:latin typeface="Times New Roman"/>
              <a:ea typeface="Times New Roman"/>
              <a:cs typeface="Times New Roman"/>
              <a:sym typeface="Times New Roman"/>
            </a:endParaRPr>
          </a:p>
        </p:txBody>
      </p:sp>
      <p:sp>
        <p:nvSpPr>
          <p:cNvPr id="639" name="Google Shape;639;p73"/>
          <p:cNvSpPr txBox="1"/>
          <p:nvPr/>
        </p:nvSpPr>
        <p:spPr>
          <a:xfrm>
            <a:off x="497928" y="453756"/>
            <a:ext cx="8508568" cy="4450429"/>
          </a:xfrm>
          <a:prstGeom prst="rect">
            <a:avLst/>
          </a:prstGeom>
          <a:noFill/>
          <a:ln>
            <a:noFill/>
          </a:ln>
        </p:spPr>
        <p:txBody>
          <a:bodyPr spcFirstLastPara="1" wrap="square" lIns="68575" tIns="34275" rIns="68575" bIns="34275" anchor="t" anchorCtr="0">
            <a:noAutofit/>
          </a:bodyPr>
          <a:lstStyle/>
          <a:p>
            <a:pPr fontAlgn="base"/>
            <a:r>
              <a:rPr lang="en-US" sz="1800" b="1" dirty="0" smtClean="0">
                <a:solidFill>
                  <a:srgbClr val="000066"/>
                </a:solidFill>
                <a:latin typeface="Times New Roman" panose="02020603050405020304" pitchFamily="18" charset="0"/>
                <a:ea typeface="Times New Roman"/>
                <a:cs typeface="Times New Roman" panose="02020603050405020304" pitchFamily="18" charset="0"/>
              </a:rPr>
              <a:t>Connection-oriented </a:t>
            </a:r>
            <a:r>
              <a:rPr lang="en-US" sz="1800" b="1" dirty="0">
                <a:solidFill>
                  <a:srgbClr val="000066"/>
                </a:solidFill>
                <a:latin typeface="Times New Roman" panose="02020603050405020304" pitchFamily="18" charset="0"/>
                <a:ea typeface="Times New Roman"/>
                <a:cs typeface="Times New Roman" panose="02020603050405020304" pitchFamily="18" charset="0"/>
              </a:rPr>
              <a:t>service – </a:t>
            </a:r>
            <a:r>
              <a:rPr lang="en-US" sz="2000" b="1" dirty="0">
                <a:solidFill>
                  <a:srgbClr val="000066"/>
                </a:solidFill>
                <a:latin typeface="Times New Roman" panose="02020603050405020304" pitchFamily="18" charset="0"/>
                <a:ea typeface="Times New Roman"/>
                <a:cs typeface="Times New Roman" panose="02020603050405020304" pitchFamily="18" charset="0"/>
              </a:rPr>
              <a:t/>
            </a:r>
            <a:br>
              <a:rPr lang="en-US" sz="2000" b="1" dirty="0">
                <a:solidFill>
                  <a:srgbClr val="000066"/>
                </a:solidFill>
                <a:latin typeface="Times New Roman" panose="02020603050405020304" pitchFamily="18" charset="0"/>
                <a:ea typeface="Times New Roman"/>
                <a:cs typeface="Times New Roman" panose="02020603050405020304" pitchFamily="18" charset="0"/>
              </a:rPr>
            </a:br>
            <a:r>
              <a:rPr lang="en-US" sz="1800" dirty="0" smtClean="0">
                <a:latin typeface="Times New Roman" panose="02020603050405020304" pitchFamily="18" charset="0"/>
                <a:cs typeface="Times New Roman" panose="02020603050405020304" pitchFamily="18" charset="0"/>
              </a:rPr>
              <a:t>TCP </a:t>
            </a:r>
            <a:r>
              <a:rPr lang="en-US" sz="1800" dirty="0">
                <a:latin typeface="Times New Roman" panose="02020603050405020304" pitchFamily="18" charset="0"/>
                <a:cs typeface="Times New Roman" panose="02020603050405020304" pitchFamily="18" charset="0"/>
              </a:rPr>
              <a:t>provides a connection-oriented service</a:t>
            </a:r>
            <a:r>
              <a:rPr lang="en-US" sz="1800" dirty="0" smtClean="0">
                <a:latin typeface="Times New Roman" panose="02020603050405020304" pitchFamily="18" charset="0"/>
                <a:cs typeface="Times New Roman" panose="02020603050405020304" pitchFamily="18" charset="0"/>
              </a:rPr>
              <a:t>. It </a:t>
            </a:r>
            <a:r>
              <a:rPr lang="en-US" sz="1800" dirty="0">
                <a:latin typeface="Times New Roman" panose="02020603050405020304" pitchFamily="18" charset="0"/>
                <a:cs typeface="Times New Roman" panose="02020603050405020304" pitchFamily="18" charset="0"/>
              </a:rPr>
              <a:t>defines 3 different phases: </a:t>
            </a:r>
          </a:p>
          <a:p>
            <a:pPr marL="285750" lvl="3" indent="-285750" fontAlgn="base">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Connection establishment</a:t>
            </a:r>
          </a:p>
          <a:p>
            <a:pPr marL="285750" lvl="3" indent="-285750" fontAlgn="base">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Data transfer</a:t>
            </a:r>
          </a:p>
          <a:p>
            <a:pPr marL="285750" lvl="3" indent="-285750" fontAlgn="base">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Connection </a:t>
            </a:r>
            <a:r>
              <a:rPr lang="en-US" sz="1800" dirty="0" smtClean="0">
                <a:latin typeface="Times New Roman" panose="02020603050405020304" pitchFamily="18" charset="0"/>
                <a:cs typeface="Times New Roman" panose="02020603050405020304" pitchFamily="18" charset="0"/>
              </a:rPr>
              <a:t>termination</a:t>
            </a:r>
          </a:p>
          <a:p>
            <a:pPr lvl="3" fontAlgn="base"/>
            <a:endParaRPr lang="en-US" sz="1800" dirty="0" smtClean="0">
              <a:latin typeface="Times New Roman" panose="02020603050405020304" pitchFamily="18" charset="0"/>
              <a:cs typeface="Times New Roman" panose="02020603050405020304" pitchFamily="18" charset="0"/>
            </a:endParaRPr>
          </a:p>
          <a:p>
            <a:pPr fontAlgn="base"/>
            <a:r>
              <a:rPr lang="en-US" sz="1800" b="1" dirty="0">
                <a:solidFill>
                  <a:srgbClr val="000066"/>
                </a:solidFill>
                <a:latin typeface="Times New Roman" panose="02020603050405020304" pitchFamily="18" charset="0"/>
                <a:ea typeface="Times New Roman"/>
                <a:cs typeface="Times New Roman" panose="02020603050405020304" pitchFamily="18" charset="0"/>
              </a:rPr>
              <a:t>Reliability – </a:t>
            </a:r>
            <a:r>
              <a:rPr lang="en-US" dirty="0"/>
              <a:t/>
            </a:r>
            <a:br>
              <a:rPr lang="en-US" dirty="0"/>
            </a:br>
            <a:r>
              <a:rPr lang="en-US" sz="1800" dirty="0">
                <a:latin typeface="Times New Roman" panose="02020603050405020304" pitchFamily="18" charset="0"/>
                <a:cs typeface="Times New Roman" panose="02020603050405020304" pitchFamily="18" charset="0"/>
              </a:rPr>
              <a:t>TCP is reliable as it uses checksum for error detection, attempts to recover lost or corrupted packets by re-transmission, acknowledgement policy and timers. It uses features like byte number and sequence number and acknowledgement number so as to ensure reliability. Also, it uses congestion control mechanisms. </a:t>
            </a:r>
            <a:br>
              <a:rPr lang="en-US" sz="18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a:t>
            </a:r>
          </a:p>
          <a:p>
            <a:pPr fontAlgn="base"/>
            <a:r>
              <a:rPr lang="en-US" sz="1800" b="1" dirty="0">
                <a:solidFill>
                  <a:srgbClr val="000066"/>
                </a:solidFill>
                <a:latin typeface="Times New Roman" panose="02020603050405020304" pitchFamily="18" charset="0"/>
                <a:ea typeface="Times New Roman"/>
                <a:cs typeface="Times New Roman" panose="02020603050405020304" pitchFamily="18" charset="0"/>
              </a:rPr>
              <a:t>Multiplexing – </a:t>
            </a:r>
            <a:r>
              <a:rPr lang="en-US" dirty="0"/>
              <a:t/>
            </a:r>
            <a:br>
              <a:rPr lang="en-US" dirty="0"/>
            </a:br>
            <a:r>
              <a:rPr lang="en-US" sz="1800" dirty="0">
                <a:latin typeface="Times New Roman" panose="02020603050405020304" pitchFamily="18" charset="0"/>
                <a:cs typeface="Times New Roman" panose="02020603050405020304" pitchFamily="18" charset="0"/>
              </a:rPr>
              <a:t>TCP does multiplexing and de-multiplexing at the sender and receiver ends respectively as a number of logical connections can be established between port numbers over a physical connection. </a:t>
            </a:r>
          </a:p>
          <a:p>
            <a:pPr marL="285750" lvl="3" indent="-285750" fontAlgn="base">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p:txBody>
      </p:sp>
      <p:pic>
        <p:nvPicPr>
          <p:cNvPr id="12" name="Google Shape;197;p30"/>
          <p:cNvPicPr preferRelativeResize="0"/>
          <p:nvPr/>
        </p:nvPicPr>
        <p:blipFill rotWithShape="1">
          <a:blip r:embed="rId3">
            <a:alphaModFix/>
          </a:blip>
          <a:srcRect/>
          <a:stretch/>
        </p:blipFill>
        <p:spPr>
          <a:xfrm>
            <a:off x="41822" y="47022"/>
            <a:ext cx="538608" cy="452685"/>
          </a:xfrm>
          <a:prstGeom prst="rect">
            <a:avLst/>
          </a:prstGeom>
          <a:noFill/>
          <a:ln>
            <a:noFill/>
          </a:ln>
        </p:spPr>
      </p:pic>
    </p:spTree>
    <p:extLst>
      <p:ext uri="{BB962C8B-B14F-4D97-AF65-F5344CB8AC3E}">
        <p14:creationId xmlns:p14="http://schemas.microsoft.com/office/powerpoint/2010/main" val="18680286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924977" y="876544"/>
            <a:ext cx="4074643" cy="3876675"/>
          </a:xfrm>
          <a:prstGeom prst="rect">
            <a:avLst/>
          </a:prstGeom>
        </p:spPr>
      </p:pic>
      <p:sp>
        <p:nvSpPr>
          <p:cNvPr id="637" name="Google Shape;637;p73"/>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38</a:t>
            </a:fld>
            <a:endParaRPr sz="1100"/>
          </a:p>
        </p:txBody>
      </p:sp>
      <p:sp>
        <p:nvSpPr>
          <p:cNvPr id="634" name="Google Shape;634;p73"/>
          <p:cNvSpPr txBox="1">
            <a:spLocks noGrp="1"/>
          </p:cNvSpPr>
          <p:nvPr>
            <p:ph type="title" idx="4294967295"/>
          </p:nvPr>
        </p:nvSpPr>
        <p:spPr>
          <a:xfrm>
            <a:off x="919033" y="89305"/>
            <a:ext cx="7245252" cy="409920"/>
          </a:xfrm>
          <a:prstGeom prst="rect">
            <a:avLst/>
          </a:prstGeom>
          <a:noFill/>
          <a:ln>
            <a:noFill/>
          </a:ln>
        </p:spPr>
        <p:txBody>
          <a:bodyPr spcFirstLastPara="1" wrap="square" lIns="68575" tIns="34275" rIns="68575" bIns="34275" anchor="ctr" anchorCtr="0">
            <a:normAutofit fontScale="90000"/>
          </a:bodyPr>
          <a:lstStyle/>
          <a:p>
            <a:pPr marL="0" lvl="0" indent="0" algn="ctr" rtl="0">
              <a:spcBef>
                <a:spcPts val="0"/>
              </a:spcBef>
              <a:spcAft>
                <a:spcPts val="0"/>
              </a:spcAft>
              <a:buClr>
                <a:schemeClr val="dk1"/>
              </a:buClr>
              <a:buSzPts val="3000"/>
              <a:buFont typeface="Times New Roman"/>
              <a:buNone/>
            </a:pPr>
            <a:r>
              <a:rPr lang="en-US" sz="2800" dirty="0" smtClean="0">
                <a:latin typeface="Times New Roman"/>
                <a:ea typeface="Times New Roman"/>
                <a:cs typeface="Times New Roman"/>
                <a:sym typeface="Times New Roman"/>
              </a:rPr>
              <a:t>TCP Services</a:t>
            </a:r>
            <a:endParaRPr sz="2800" dirty="0">
              <a:latin typeface="Times New Roman"/>
              <a:ea typeface="Times New Roman"/>
              <a:cs typeface="Times New Roman"/>
              <a:sym typeface="Times New Roman"/>
            </a:endParaRPr>
          </a:p>
        </p:txBody>
      </p:sp>
      <p:sp>
        <p:nvSpPr>
          <p:cNvPr id="639" name="Google Shape;639;p73"/>
          <p:cNvSpPr txBox="1"/>
          <p:nvPr/>
        </p:nvSpPr>
        <p:spPr>
          <a:xfrm>
            <a:off x="250421" y="561096"/>
            <a:ext cx="4596587" cy="4319800"/>
          </a:xfrm>
          <a:prstGeom prst="rect">
            <a:avLst/>
          </a:prstGeom>
          <a:solidFill>
            <a:schemeClr val="accent2">
              <a:lumMod val="20000"/>
              <a:lumOff val="80000"/>
            </a:schemeClr>
          </a:solidFill>
          <a:ln>
            <a:noFill/>
          </a:ln>
        </p:spPr>
        <p:txBody>
          <a:bodyPr spcFirstLastPara="1" wrap="square" lIns="68575" tIns="34275" rIns="68575" bIns="34275" anchor="t" anchorCtr="0">
            <a:noAutofit/>
          </a:bodyPr>
          <a:lstStyle/>
          <a:p>
            <a:pPr lvl="3" fontAlgn="base"/>
            <a:r>
              <a:rPr lang="en-US" sz="1800" b="1" dirty="0">
                <a:latin typeface="Times New Roman" panose="02020603050405020304" pitchFamily="18" charset="0"/>
                <a:cs typeface="Times New Roman" panose="02020603050405020304" pitchFamily="18" charset="0"/>
              </a:rPr>
              <a:t>Byte number, Sequence number and Acknowledgement </a:t>
            </a:r>
            <a:r>
              <a:rPr lang="en-US" sz="1800" b="1" dirty="0" smtClean="0">
                <a:latin typeface="Times New Roman" panose="02020603050405020304" pitchFamily="18" charset="0"/>
                <a:cs typeface="Times New Roman" panose="02020603050405020304" pitchFamily="18" charset="0"/>
              </a:rPr>
              <a:t>number</a:t>
            </a:r>
          </a:p>
          <a:p>
            <a:pPr marL="285750" lvl="3" indent="-285750" fontAlgn="base">
              <a:spcBef>
                <a:spcPts val="1200"/>
              </a:spcBef>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All the data bytes that are to be transmitted are </a:t>
            </a:r>
            <a:r>
              <a:rPr lang="en-US" sz="1800" dirty="0" smtClean="0">
                <a:latin typeface="Times New Roman" panose="02020603050405020304" pitchFamily="18" charset="0"/>
                <a:cs typeface="Times New Roman" panose="02020603050405020304" pitchFamily="18" charset="0"/>
              </a:rPr>
              <a:t>numbered</a:t>
            </a:r>
          </a:p>
          <a:p>
            <a:pPr marL="285750" lvl="3" indent="-285750" fontAlgn="base">
              <a:spcBef>
                <a:spcPts val="1200"/>
              </a:spcBef>
              <a:buFont typeface="Arial" panose="020B0604020202020204" pitchFamily="34" charset="0"/>
              <a:buChar char="•"/>
            </a:pPr>
            <a:r>
              <a:rPr lang="en-US" sz="1800" dirty="0" smtClean="0">
                <a:latin typeface="Times New Roman" panose="02020603050405020304" pitchFamily="18" charset="0"/>
                <a:cs typeface="Times New Roman" panose="02020603050405020304" pitchFamily="18" charset="0"/>
              </a:rPr>
              <a:t>Sequence </a:t>
            </a:r>
            <a:r>
              <a:rPr lang="en-US" sz="1800" dirty="0">
                <a:latin typeface="Times New Roman" panose="02020603050405020304" pitchFamily="18" charset="0"/>
                <a:cs typeface="Times New Roman" panose="02020603050405020304" pitchFamily="18" charset="0"/>
              </a:rPr>
              <a:t>numbers are given to the segments so as to reassemble the bytes at the receiver </a:t>
            </a:r>
            <a:r>
              <a:rPr lang="en-US" sz="1800" dirty="0" smtClean="0">
                <a:latin typeface="Times New Roman" panose="02020603050405020304" pitchFamily="18" charset="0"/>
                <a:cs typeface="Times New Roman" panose="02020603050405020304" pitchFamily="18" charset="0"/>
              </a:rPr>
              <a:t>end</a:t>
            </a:r>
          </a:p>
          <a:p>
            <a:pPr marL="285750" lvl="3" indent="-285750" fontAlgn="base">
              <a:spcBef>
                <a:spcPts val="1200"/>
              </a:spcBef>
              <a:buFont typeface="Arial" panose="020B0604020202020204" pitchFamily="34" charset="0"/>
              <a:buChar char="•"/>
            </a:pPr>
            <a:r>
              <a:rPr lang="en-US" sz="1800" dirty="0" smtClean="0">
                <a:latin typeface="Times New Roman" panose="02020603050405020304" pitchFamily="18" charset="0"/>
                <a:cs typeface="Times New Roman" panose="02020603050405020304" pitchFamily="18" charset="0"/>
              </a:rPr>
              <a:t>The </a:t>
            </a:r>
            <a:r>
              <a:rPr lang="en-US" sz="1800" dirty="0">
                <a:latin typeface="Times New Roman" panose="02020603050405020304" pitchFamily="18" charset="0"/>
                <a:cs typeface="Times New Roman" panose="02020603050405020304" pitchFamily="18" charset="0"/>
              </a:rPr>
              <a:t>sequence number of a segment is the byte number of the first byte that is being sent. </a:t>
            </a:r>
            <a:endParaRPr lang="en-US" sz="1800" dirty="0" smtClean="0">
              <a:latin typeface="Times New Roman" panose="02020603050405020304" pitchFamily="18" charset="0"/>
              <a:cs typeface="Times New Roman" panose="02020603050405020304" pitchFamily="18" charset="0"/>
            </a:endParaRPr>
          </a:p>
          <a:p>
            <a:pPr marL="285750" lvl="3" indent="-285750" fontAlgn="base">
              <a:spcBef>
                <a:spcPts val="1200"/>
              </a:spcBef>
              <a:buFont typeface="Arial" panose="020B0604020202020204" pitchFamily="34" charset="0"/>
              <a:buChar char="•"/>
            </a:pPr>
            <a:r>
              <a:rPr lang="en-US" sz="1800" dirty="0" smtClean="0">
                <a:latin typeface="Times New Roman" panose="02020603050405020304" pitchFamily="18" charset="0"/>
                <a:cs typeface="Times New Roman" panose="02020603050405020304" pitchFamily="18" charset="0"/>
              </a:rPr>
              <a:t>The </a:t>
            </a:r>
            <a:r>
              <a:rPr lang="en-US" sz="1800" dirty="0">
                <a:latin typeface="Times New Roman" panose="02020603050405020304" pitchFamily="18" charset="0"/>
                <a:cs typeface="Times New Roman" panose="02020603050405020304" pitchFamily="18" charset="0"/>
              </a:rPr>
              <a:t>acknowledgement number is the next byte number that the receiver expects to </a:t>
            </a:r>
            <a:r>
              <a:rPr lang="en-US" sz="1800" dirty="0" smtClean="0">
                <a:latin typeface="Times New Roman" panose="02020603050405020304" pitchFamily="18" charset="0"/>
                <a:cs typeface="Times New Roman" panose="02020603050405020304" pitchFamily="18" charset="0"/>
              </a:rPr>
              <a:t>receive.</a:t>
            </a:r>
            <a:r>
              <a:rPr lang="en-US" sz="1800" dirty="0">
                <a:latin typeface="Times New Roman" panose="02020603050405020304" pitchFamily="18" charset="0"/>
                <a:cs typeface="Times New Roman" panose="02020603050405020304" pitchFamily="18" charset="0"/>
              </a:rPr>
              <a:t> </a:t>
            </a:r>
          </a:p>
        </p:txBody>
      </p:sp>
      <p:pic>
        <p:nvPicPr>
          <p:cNvPr id="12" name="Google Shape;197;p30"/>
          <p:cNvPicPr preferRelativeResize="0"/>
          <p:nvPr/>
        </p:nvPicPr>
        <p:blipFill rotWithShape="1">
          <a:blip r:embed="rId4">
            <a:alphaModFix/>
          </a:blip>
          <a:srcRect/>
          <a:stretch/>
        </p:blipFill>
        <p:spPr>
          <a:xfrm>
            <a:off x="41822" y="47022"/>
            <a:ext cx="538608" cy="452685"/>
          </a:xfrm>
          <a:prstGeom prst="rect">
            <a:avLst/>
          </a:prstGeom>
          <a:noFill/>
          <a:ln>
            <a:noFill/>
          </a:ln>
        </p:spPr>
      </p:pic>
    </p:spTree>
    <p:extLst>
      <p:ext uri="{BB962C8B-B14F-4D97-AF65-F5344CB8AC3E}">
        <p14:creationId xmlns:p14="http://schemas.microsoft.com/office/powerpoint/2010/main" val="130851476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7" name="Google Shape;687;p78"/>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39</a:t>
            </a:fld>
            <a:endParaRPr sz="1100"/>
          </a:p>
        </p:txBody>
      </p:sp>
      <p:sp>
        <p:nvSpPr>
          <p:cNvPr id="684" name="Google Shape;684;p78"/>
          <p:cNvSpPr txBox="1">
            <a:spLocks noGrp="1"/>
          </p:cNvSpPr>
          <p:nvPr>
            <p:ph type="title" idx="4294967295"/>
          </p:nvPr>
        </p:nvSpPr>
        <p:spPr>
          <a:xfrm>
            <a:off x="580429" y="118191"/>
            <a:ext cx="7484165" cy="492364"/>
          </a:xfrm>
          <a:prstGeom prst="rect">
            <a:avLst/>
          </a:prstGeom>
          <a:noFill/>
          <a:ln>
            <a:noFill/>
          </a:ln>
        </p:spPr>
        <p:txBody>
          <a:bodyPr spcFirstLastPara="1" wrap="square" lIns="68575" tIns="34275" rIns="68575" bIns="34275" anchor="ctr" anchorCtr="0">
            <a:normAutofit/>
          </a:bodyPr>
          <a:lstStyle/>
          <a:p>
            <a:pPr lvl="0" algn="ctr">
              <a:buClr>
                <a:schemeClr val="dk1"/>
              </a:buClr>
              <a:buSzPts val="3000"/>
            </a:pPr>
            <a:r>
              <a:rPr lang="en" sz="2800" dirty="0" smtClean="0">
                <a:latin typeface="Times New Roman"/>
                <a:ea typeface="Times New Roman"/>
                <a:cs typeface="Times New Roman"/>
                <a:sym typeface="Times New Roman"/>
              </a:rPr>
              <a:t>TCP </a:t>
            </a:r>
            <a:r>
              <a:rPr lang="en" sz="2800" dirty="0">
                <a:latin typeface="Times New Roman"/>
                <a:ea typeface="Times New Roman"/>
                <a:cs typeface="Times New Roman"/>
                <a:sym typeface="Times New Roman"/>
              </a:rPr>
              <a:t>S</a:t>
            </a:r>
            <a:r>
              <a:rPr lang="en" sz="2800" dirty="0" smtClean="0">
                <a:latin typeface="Times New Roman"/>
                <a:ea typeface="Times New Roman"/>
                <a:cs typeface="Times New Roman"/>
                <a:sym typeface="Times New Roman"/>
              </a:rPr>
              <a:t>egment </a:t>
            </a:r>
            <a:r>
              <a:rPr lang="en" sz="2800" dirty="0">
                <a:latin typeface="Times New Roman"/>
                <a:ea typeface="Times New Roman"/>
                <a:cs typeface="Times New Roman"/>
                <a:sym typeface="Times New Roman"/>
              </a:rPr>
              <a:t>format</a:t>
            </a:r>
            <a:endParaRPr sz="2800" dirty="0">
              <a:latin typeface="Times New Roman"/>
              <a:ea typeface="Times New Roman"/>
              <a:cs typeface="Times New Roman"/>
              <a:sym typeface="Times New Roman"/>
            </a:endParaRPr>
          </a:p>
        </p:txBody>
      </p:sp>
      <p:pic>
        <p:nvPicPr>
          <p:cNvPr id="13" name="Google Shape;197;p30"/>
          <p:cNvPicPr preferRelativeResize="0"/>
          <p:nvPr/>
        </p:nvPicPr>
        <p:blipFill rotWithShape="1">
          <a:blip r:embed="rId3">
            <a:alphaModFix/>
          </a:blip>
          <a:srcRect/>
          <a:stretch/>
        </p:blipFill>
        <p:spPr>
          <a:xfrm>
            <a:off x="41822" y="47021"/>
            <a:ext cx="538608" cy="597579"/>
          </a:xfrm>
          <a:prstGeom prst="rect">
            <a:avLst/>
          </a:prstGeom>
          <a:noFill/>
          <a:ln>
            <a:noFill/>
          </a:ln>
        </p:spPr>
      </p:pic>
      <p:pic>
        <p:nvPicPr>
          <p:cNvPr id="15" name="Picture 14"/>
          <p:cNvPicPr>
            <a:picLocks noChangeAspect="1"/>
          </p:cNvPicPr>
          <p:nvPr/>
        </p:nvPicPr>
        <p:blipFill rotWithShape="1">
          <a:blip r:embed="rId4"/>
          <a:srcRect l="4319" r="3904"/>
          <a:stretch/>
        </p:blipFill>
        <p:spPr>
          <a:xfrm>
            <a:off x="918267" y="515206"/>
            <a:ext cx="7597083" cy="4525901"/>
          </a:xfrm>
          <a:prstGeom prst="rect">
            <a:avLst/>
          </a:prstGeom>
        </p:spPr>
      </p:pic>
    </p:spTree>
    <p:extLst>
      <p:ext uri="{BB962C8B-B14F-4D97-AF65-F5344CB8AC3E}">
        <p14:creationId xmlns:p14="http://schemas.microsoft.com/office/powerpoint/2010/main" val="33957167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9" name="Google Shape;219;p32"/>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4</a:t>
            </a:fld>
            <a:endParaRPr sz="1100"/>
          </a:p>
        </p:txBody>
      </p:sp>
      <p:sp>
        <p:nvSpPr>
          <p:cNvPr id="216" name="Google Shape;216;p32"/>
          <p:cNvSpPr txBox="1">
            <a:spLocks noGrp="1"/>
          </p:cNvSpPr>
          <p:nvPr>
            <p:ph type="title" idx="4294967295"/>
          </p:nvPr>
        </p:nvSpPr>
        <p:spPr>
          <a:xfrm>
            <a:off x="580430" y="102264"/>
            <a:ext cx="7610259" cy="420250"/>
          </a:xfrm>
          <a:prstGeom prst="rect">
            <a:avLst/>
          </a:prstGeom>
          <a:noFill/>
          <a:ln>
            <a:noFill/>
          </a:ln>
        </p:spPr>
        <p:txBody>
          <a:bodyPr spcFirstLastPara="1" wrap="square" lIns="68575" tIns="34275" rIns="68575" bIns="34275" anchor="ctr" anchorCtr="0">
            <a:normAutofit fontScale="90000"/>
          </a:bodyPr>
          <a:lstStyle/>
          <a:p>
            <a:pPr marL="0" lvl="0" indent="0" algn="ctr" rtl="0">
              <a:spcBef>
                <a:spcPts val="0"/>
              </a:spcBef>
              <a:spcAft>
                <a:spcPts val="0"/>
              </a:spcAft>
              <a:buClr>
                <a:schemeClr val="dk1"/>
              </a:buClr>
              <a:buSzPts val="3000"/>
              <a:buFont typeface="Times New Roman"/>
              <a:buNone/>
            </a:pPr>
            <a:r>
              <a:rPr lang="en" sz="2800" dirty="0">
                <a:latin typeface="Times New Roman"/>
                <a:ea typeface="Times New Roman"/>
                <a:cs typeface="Times New Roman"/>
                <a:sym typeface="Times New Roman"/>
              </a:rPr>
              <a:t>Introduction</a:t>
            </a:r>
            <a:endParaRPr sz="2800" dirty="0">
              <a:latin typeface="Times New Roman"/>
              <a:ea typeface="Times New Roman"/>
              <a:cs typeface="Times New Roman"/>
              <a:sym typeface="Times New Roman"/>
            </a:endParaRPr>
          </a:p>
        </p:txBody>
      </p:sp>
      <p:sp>
        <p:nvSpPr>
          <p:cNvPr id="220" name="Google Shape;220;p32"/>
          <p:cNvSpPr txBox="1"/>
          <p:nvPr/>
        </p:nvSpPr>
        <p:spPr>
          <a:xfrm>
            <a:off x="254253" y="904688"/>
            <a:ext cx="4888388" cy="3394472"/>
          </a:xfrm>
          <a:prstGeom prst="rect">
            <a:avLst/>
          </a:prstGeom>
          <a:solidFill>
            <a:schemeClr val="accent2">
              <a:lumMod val="20000"/>
              <a:lumOff val="80000"/>
            </a:schemeClr>
          </a:solidFill>
          <a:ln>
            <a:noFill/>
          </a:ln>
        </p:spPr>
        <p:txBody>
          <a:bodyPr spcFirstLastPara="1" wrap="square" lIns="68575" tIns="34275" rIns="68575" bIns="34275" anchor="t" anchorCtr="0">
            <a:noAutofit/>
          </a:bodyPr>
          <a:lstStyle/>
          <a:p>
            <a:pPr marL="419100" marR="0" lvl="0" indent="-342900" algn="just" rtl="0">
              <a:lnSpc>
                <a:spcPct val="80000"/>
              </a:lnSpc>
              <a:spcBef>
                <a:spcPts val="0"/>
              </a:spcBef>
              <a:spcAft>
                <a:spcPts val="0"/>
              </a:spcAft>
              <a:buClr>
                <a:schemeClr val="dk1"/>
              </a:buClr>
              <a:buSzPts val="1800"/>
              <a:buFont typeface="Wingdings" panose="05000000000000000000" pitchFamily="2" charset="2"/>
              <a:buChar char="Ø"/>
            </a:pPr>
            <a:r>
              <a:rPr lang="en" sz="2000" i="0" u="none" strike="noStrike" cap="none" dirty="0">
                <a:solidFill>
                  <a:schemeClr val="dk1"/>
                </a:solidFill>
                <a:latin typeface="Times New Roman"/>
                <a:ea typeface="Times New Roman"/>
                <a:cs typeface="Times New Roman"/>
                <a:sym typeface="Times New Roman"/>
              </a:rPr>
              <a:t>The transport layer in the TCP/IP suite is </a:t>
            </a:r>
            <a:r>
              <a:rPr lang="en" sz="2000" b="1" i="0" u="none" strike="noStrike" cap="none" dirty="0">
                <a:solidFill>
                  <a:srgbClr val="C00000"/>
                </a:solidFill>
                <a:latin typeface="Times New Roman"/>
                <a:ea typeface="Times New Roman"/>
                <a:cs typeface="Times New Roman"/>
                <a:sym typeface="Times New Roman"/>
              </a:rPr>
              <a:t>located between </a:t>
            </a:r>
            <a:r>
              <a:rPr lang="en" sz="2000" i="0" u="none" strike="noStrike" cap="none" dirty="0">
                <a:solidFill>
                  <a:schemeClr val="dk1"/>
                </a:solidFill>
                <a:latin typeface="Times New Roman"/>
                <a:ea typeface="Times New Roman"/>
                <a:cs typeface="Times New Roman"/>
                <a:sym typeface="Times New Roman"/>
              </a:rPr>
              <a:t>the </a:t>
            </a:r>
            <a:r>
              <a:rPr lang="en" sz="2000" b="1" i="0" u="none" strike="noStrike" cap="none" dirty="0">
                <a:solidFill>
                  <a:schemeClr val="dk1"/>
                </a:solidFill>
                <a:latin typeface="Times New Roman"/>
                <a:ea typeface="Times New Roman"/>
                <a:cs typeface="Times New Roman"/>
                <a:sym typeface="Times New Roman"/>
              </a:rPr>
              <a:t>application layer </a:t>
            </a:r>
            <a:r>
              <a:rPr lang="en" sz="2000" i="0" u="none" strike="noStrike" cap="none" dirty="0">
                <a:solidFill>
                  <a:schemeClr val="dk1"/>
                </a:solidFill>
                <a:latin typeface="Times New Roman"/>
                <a:ea typeface="Times New Roman"/>
                <a:cs typeface="Times New Roman"/>
                <a:sym typeface="Times New Roman"/>
              </a:rPr>
              <a:t>and the </a:t>
            </a:r>
            <a:r>
              <a:rPr lang="en" sz="2000" b="1" i="0" u="none" strike="noStrike" cap="none" dirty="0">
                <a:solidFill>
                  <a:schemeClr val="dk1"/>
                </a:solidFill>
                <a:latin typeface="Times New Roman"/>
                <a:ea typeface="Times New Roman"/>
                <a:cs typeface="Times New Roman"/>
                <a:sym typeface="Times New Roman"/>
              </a:rPr>
              <a:t>network layer</a:t>
            </a:r>
            <a:r>
              <a:rPr lang="en" sz="2000" i="0" u="none" strike="noStrike" cap="none" dirty="0">
                <a:solidFill>
                  <a:schemeClr val="dk1"/>
                </a:solidFill>
                <a:latin typeface="Times New Roman"/>
                <a:ea typeface="Times New Roman"/>
                <a:cs typeface="Times New Roman"/>
                <a:sym typeface="Times New Roman"/>
              </a:rPr>
              <a:t>.</a:t>
            </a:r>
            <a:endParaRPr sz="2000" dirty="0">
              <a:solidFill>
                <a:schemeClr val="dk1"/>
              </a:solidFill>
              <a:latin typeface="Times New Roman"/>
              <a:ea typeface="Times New Roman"/>
              <a:cs typeface="Times New Roman"/>
              <a:sym typeface="Times New Roman"/>
            </a:endParaRPr>
          </a:p>
          <a:p>
            <a:pPr marL="419100" marR="0" lvl="0" indent="-342900" algn="just" rtl="0">
              <a:lnSpc>
                <a:spcPct val="80000"/>
              </a:lnSpc>
              <a:spcBef>
                <a:spcPts val="900"/>
              </a:spcBef>
              <a:spcAft>
                <a:spcPts val="0"/>
              </a:spcAft>
              <a:buClr>
                <a:schemeClr val="dk1"/>
              </a:buClr>
              <a:buSzPts val="1800"/>
              <a:buFont typeface="Wingdings" panose="05000000000000000000" pitchFamily="2" charset="2"/>
              <a:buChar char="Ø"/>
            </a:pPr>
            <a:r>
              <a:rPr lang="en" sz="2000" i="0" u="none" strike="noStrike" cap="none" dirty="0">
                <a:solidFill>
                  <a:schemeClr val="dk1"/>
                </a:solidFill>
                <a:latin typeface="Times New Roman"/>
                <a:ea typeface="Times New Roman"/>
                <a:cs typeface="Times New Roman"/>
                <a:sym typeface="Times New Roman"/>
              </a:rPr>
              <a:t>It </a:t>
            </a:r>
            <a:r>
              <a:rPr lang="en" sz="2000" b="1" i="0" u="none" strike="noStrike" cap="none" dirty="0">
                <a:solidFill>
                  <a:srgbClr val="C00000"/>
                </a:solidFill>
                <a:latin typeface="Times New Roman"/>
                <a:ea typeface="Times New Roman"/>
                <a:cs typeface="Times New Roman"/>
                <a:sym typeface="Times New Roman"/>
              </a:rPr>
              <a:t>provides services to the application layer </a:t>
            </a:r>
            <a:r>
              <a:rPr lang="en" sz="2000" i="0" u="none" strike="noStrike" cap="none" dirty="0">
                <a:solidFill>
                  <a:schemeClr val="dk1"/>
                </a:solidFill>
                <a:latin typeface="Times New Roman"/>
                <a:ea typeface="Times New Roman"/>
                <a:cs typeface="Times New Roman"/>
                <a:sym typeface="Times New Roman"/>
              </a:rPr>
              <a:t>and </a:t>
            </a:r>
            <a:r>
              <a:rPr lang="en" sz="2000" b="1" i="0" u="none" strike="noStrike" cap="none" dirty="0">
                <a:solidFill>
                  <a:schemeClr val="dk1"/>
                </a:solidFill>
                <a:latin typeface="Times New Roman"/>
                <a:ea typeface="Times New Roman"/>
                <a:cs typeface="Times New Roman"/>
                <a:sym typeface="Times New Roman"/>
              </a:rPr>
              <a:t>receives services </a:t>
            </a:r>
            <a:r>
              <a:rPr lang="en" sz="2000" i="0" u="none" strike="noStrike" cap="none" dirty="0">
                <a:solidFill>
                  <a:srgbClr val="C00000"/>
                </a:solidFill>
                <a:latin typeface="Times New Roman"/>
                <a:ea typeface="Times New Roman"/>
                <a:cs typeface="Times New Roman"/>
                <a:sym typeface="Times New Roman"/>
              </a:rPr>
              <a:t>from the network layer.</a:t>
            </a:r>
            <a:endParaRPr sz="2000" dirty="0">
              <a:solidFill>
                <a:srgbClr val="C00000"/>
              </a:solidFill>
              <a:latin typeface="Times New Roman"/>
              <a:ea typeface="Times New Roman"/>
              <a:cs typeface="Times New Roman"/>
              <a:sym typeface="Times New Roman"/>
            </a:endParaRPr>
          </a:p>
          <a:p>
            <a:pPr marL="419100" marR="0" lvl="0" indent="-342900" algn="just" rtl="0">
              <a:lnSpc>
                <a:spcPct val="80000"/>
              </a:lnSpc>
              <a:spcBef>
                <a:spcPts val="900"/>
              </a:spcBef>
              <a:spcAft>
                <a:spcPts val="0"/>
              </a:spcAft>
              <a:buClr>
                <a:schemeClr val="dk1"/>
              </a:buClr>
              <a:buSzPts val="1800"/>
              <a:buFont typeface="Wingdings" panose="05000000000000000000" pitchFamily="2" charset="2"/>
              <a:buChar char="Ø"/>
            </a:pPr>
            <a:r>
              <a:rPr lang="en" sz="2000" i="0" u="none" strike="noStrike" cap="none" dirty="0">
                <a:solidFill>
                  <a:schemeClr val="dk1"/>
                </a:solidFill>
                <a:latin typeface="Times New Roman"/>
                <a:ea typeface="Times New Roman"/>
                <a:cs typeface="Times New Roman"/>
                <a:sym typeface="Times New Roman"/>
              </a:rPr>
              <a:t>The transport layer acts as a </a:t>
            </a:r>
            <a:r>
              <a:rPr lang="en" sz="2000" b="1" i="0" u="none" strike="noStrike" cap="none" dirty="0">
                <a:solidFill>
                  <a:schemeClr val="accent3">
                    <a:lumMod val="50000"/>
                  </a:schemeClr>
                </a:solidFill>
                <a:latin typeface="Times New Roman"/>
                <a:ea typeface="Times New Roman"/>
                <a:cs typeface="Times New Roman"/>
                <a:sym typeface="Times New Roman"/>
              </a:rPr>
              <a:t>liaison</a:t>
            </a:r>
            <a:r>
              <a:rPr lang="en" sz="2000" i="0" u="none" strike="noStrike" cap="none" dirty="0">
                <a:solidFill>
                  <a:schemeClr val="dk1"/>
                </a:solidFill>
                <a:latin typeface="Times New Roman"/>
                <a:ea typeface="Times New Roman"/>
                <a:cs typeface="Times New Roman"/>
                <a:sym typeface="Times New Roman"/>
              </a:rPr>
              <a:t> between a </a:t>
            </a:r>
            <a:r>
              <a:rPr lang="en" sz="2000" b="1" i="0" u="none" strike="noStrike" cap="none" dirty="0">
                <a:solidFill>
                  <a:schemeClr val="dk1"/>
                </a:solidFill>
                <a:latin typeface="Times New Roman"/>
                <a:ea typeface="Times New Roman"/>
                <a:cs typeface="Times New Roman"/>
                <a:sym typeface="Times New Roman"/>
              </a:rPr>
              <a:t>client program and a server program</a:t>
            </a:r>
            <a:r>
              <a:rPr lang="en" sz="2000" i="0" u="none" strike="noStrike" cap="none" dirty="0">
                <a:solidFill>
                  <a:schemeClr val="dk1"/>
                </a:solidFill>
                <a:latin typeface="Times New Roman"/>
                <a:ea typeface="Times New Roman"/>
                <a:cs typeface="Times New Roman"/>
                <a:sym typeface="Times New Roman"/>
              </a:rPr>
              <a:t>, a </a:t>
            </a:r>
            <a:r>
              <a:rPr lang="en" sz="2000" b="1" dirty="0" smtClean="0">
                <a:solidFill>
                  <a:srgbClr val="C00000"/>
                </a:solidFill>
                <a:latin typeface="Times New Roman"/>
                <a:ea typeface="Times New Roman"/>
                <a:cs typeface="Times New Roman"/>
                <a:sym typeface="Times New Roman"/>
              </a:rPr>
              <a:t>P</a:t>
            </a:r>
            <a:r>
              <a:rPr lang="en" sz="2000" b="1" i="0" u="none" strike="noStrike" cap="none" dirty="0" smtClean="0">
                <a:solidFill>
                  <a:srgbClr val="C00000"/>
                </a:solidFill>
                <a:latin typeface="Times New Roman"/>
                <a:ea typeface="Times New Roman"/>
                <a:cs typeface="Times New Roman"/>
                <a:sym typeface="Times New Roman"/>
              </a:rPr>
              <a:t>rocess-to-Process</a:t>
            </a:r>
            <a:r>
              <a:rPr lang="en" sz="2000" i="0" u="none" strike="noStrike" cap="none" dirty="0" smtClean="0">
                <a:solidFill>
                  <a:schemeClr val="dk1"/>
                </a:solidFill>
                <a:latin typeface="Times New Roman"/>
                <a:ea typeface="Times New Roman"/>
                <a:cs typeface="Times New Roman"/>
                <a:sym typeface="Times New Roman"/>
              </a:rPr>
              <a:t> </a:t>
            </a:r>
            <a:r>
              <a:rPr lang="en" sz="2000" i="0" u="none" strike="noStrike" cap="none" dirty="0">
                <a:solidFill>
                  <a:schemeClr val="dk1"/>
                </a:solidFill>
                <a:latin typeface="Times New Roman"/>
                <a:ea typeface="Times New Roman"/>
                <a:cs typeface="Times New Roman"/>
                <a:sym typeface="Times New Roman"/>
              </a:rPr>
              <a:t>connection.</a:t>
            </a:r>
            <a:endParaRPr sz="2000" dirty="0">
              <a:solidFill>
                <a:schemeClr val="dk1"/>
              </a:solidFill>
              <a:latin typeface="Times New Roman"/>
              <a:ea typeface="Times New Roman"/>
              <a:cs typeface="Times New Roman"/>
              <a:sym typeface="Times New Roman"/>
            </a:endParaRPr>
          </a:p>
          <a:p>
            <a:pPr marL="419100" marR="0" lvl="0" indent="-342900" algn="just" rtl="0">
              <a:lnSpc>
                <a:spcPct val="80000"/>
              </a:lnSpc>
              <a:spcBef>
                <a:spcPts val="900"/>
              </a:spcBef>
              <a:spcAft>
                <a:spcPts val="0"/>
              </a:spcAft>
              <a:buClr>
                <a:schemeClr val="dk1"/>
              </a:buClr>
              <a:buSzPts val="1800"/>
              <a:buFont typeface="Wingdings" panose="05000000000000000000" pitchFamily="2" charset="2"/>
              <a:buChar char="Ø"/>
            </a:pPr>
            <a:r>
              <a:rPr lang="en" sz="2000" i="0" u="none" strike="noStrike" cap="none" dirty="0">
                <a:solidFill>
                  <a:schemeClr val="dk1"/>
                </a:solidFill>
                <a:latin typeface="Times New Roman"/>
                <a:ea typeface="Times New Roman"/>
                <a:cs typeface="Times New Roman"/>
                <a:sym typeface="Times New Roman"/>
              </a:rPr>
              <a:t>The transport layer is the </a:t>
            </a:r>
            <a:r>
              <a:rPr lang="en" sz="2000" b="1" i="0" u="none" strike="noStrike" cap="none" dirty="0">
                <a:solidFill>
                  <a:srgbClr val="C00000"/>
                </a:solidFill>
                <a:latin typeface="Times New Roman"/>
                <a:ea typeface="Times New Roman"/>
                <a:cs typeface="Times New Roman"/>
                <a:sym typeface="Times New Roman"/>
              </a:rPr>
              <a:t>heart</a:t>
            </a:r>
            <a:r>
              <a:rPr lang="en" sz="2000" i="0" u="none" strike="noStrike" cap="none" dirty="0">
                <a:solidFill>
                  <a:schemeClr val="dk1"/>
                </a:solidFill>
                <a:latin typeface="Times New Roman"/>
                <a:ea typeface="Times New Roman"/>
                <a:cs typeface="Times New Roman"/>
                <a:sym typeface="Times New Roman"/>
              </a:rPr>
              <a:t> of the TCP/IP protocol suite.</a:t>
            </a:r>
            <a:endParaRPr sz="2000" i="0" u="none" strike="noStrike" cap="none" dirty="0">
              <a:solidFill>
                <a:schemeClr val="dk1"/>
              </a:solidFill>
              <a:latin typeface="Times New Roman"/>
              <a:ea typeface="Times New Roman"/>
              <a:cs typeface="Times New Roman"/>
              <a:sym typeface="Times New Roman"/>
            </a:endParaRPr>
          </a:p>
        </p:txBody>
      </p:sp>
      <p:pic>
        <p:nvPicPr>
          <p:cNvPr id="221" name="Google Shape;221;p32"/>
          <p:cNvPicPr preferRelativeResize="0"/>
          <p:nvPr/>
        </p:nvPicPr>
        <p:blipFill rotWithShape="1">
          <a:blip r:embed="rId3">
            <a:alphaModFix/>
          </a:blip>
          <a:srcRect/>
          <a:stretch/>
        </p:blipFill>
        <p:spPr>
          <a:xfrm>
            <a:off x="5460024" y="636888"/>
            <a:ext cx="3408968" cy="3594018"/>
          </a:xfrm>
          <a:prstGeom prst="rect">
            <a:avLst/>
          </a:prstGeom>
          <a:noFill/>
          <a:ln>
            <a:noFill/>
          </a:ln>
        </p:spPr>
      </p:pic>
      <p:pic>
        <p:nvPicPr>
          <p:cNvPr id="13" name="Google Shape;197;p30"/>
          <p:cNvPicPr preferRelativeResize="0"/>
          <p:nvPr/>
        </p:nvPicPr>
        <p:blipFill rotWithShape="1">
          <a:blip r:embed="rId4">
            <a:alphaModFix/>
          </a:blip>
          <a:srcRect/>
          <a:stretch/>
        </p:blipFill>
        <p:spPr>
          <a:xfrm>
            <a:off x="41822" y="47021"/>
            <a:ext cx="538608" cy="597579"/>
          </a:xfrm>
          <a:prstGeom prst="rect">
            <a:avLst/>
          </a:prstGeom>
          <a:noFill/>
          <a:ln>
            <a:noFill/>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7" name="Google Shape;687;p78"/>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40</a:t>
            </a:fld>
            <a:endParaRPr sz="1100"/>
          </a:p>
        </p:txBody>
      </p:sp>
      <p:sp>
        <p:nvSpPr>
          <p:cNvPr id="684" name="Google Shape;684;p78"/>
          <p:cNvSpPr txBox="1">
            <a:spLocks noGrp="1"/>
          </p:cNvSpPr>
          <p:nvPr>
            <p:ph type="title" idx="4294967295"/>
          </p:nvPr>
        </p:nvSpPr>
        <p:spPr>
          <a:xfrm>
            <a:off x="646268" y="47625"/>
            <a:ext cx="7126132" cy="543641"/>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Clr>
                <a:schemeClr val="dk1"/>
              </a:buClr>
              <a:buSzPts val="3000"/>
              <a:buFont typeface="Times New Roman"/>
              <a:buNone/>
            </a:pPr>
            <a:r>
              <a:rPr lang="en-US" sz="2800" dirty="0" smtClean="0">
                <a:latin typeface="Times New Roman"/>
                <a:ea typeface="Times New Roman"/>
                <a:cs typeface="Times New Roman"/>
                <a:sym typeface="Times New Roman"/>
              </a:rPr>
              <a:t>TCP Header</a:t>
            </a:r>
            <a:endParaRPr sz="2800" dirty="0">
              <a:latin typeface="Times New Roman"/>
              <a:ea typeface="Times New Roman"/>
              <a:cs typeface="Times New Roman"/>
              <a:sym typeface="Times New Roman"/>
            </a:endParaRPr>
          </a:p>
        </p:txBody>
      </p:sp>
      <p:sp>
        <p:nvSpPr>
          <p:cNvPr id="2" name="Rectangle 1"/>
          <p:cNvSpPr/>
          <p:nvPr/>
        </p:nvSpPr>
        <p:spPr>
          <a:xfrm>
            <a:off x="724089" y="627719"/>
            <a:ext cx="8192312" cy="4093428"/>
          </a:xfrm>
          <a:prstGeom prst="rect">
            <a:avLst/>
          </a:prstGeom>
        </p:spPr>
        <p:txBody>
          <a:bodyPr wrap="square">
            <a:spAutoFit/>
          </a:bodyPr>
          <a:lstStyle/>
          <a:p>
            <a:pPr marL="285750" indent="-285750">
              <a:spcBef>
                <a:spcPts val="600"/>
              </a:spcBef>
              <a:buFont typeface="Wingdings" panose="05000000000000000000" pitchFamily="2" charset="2"/>
              <a:buChar char="Ø"/>
            </a:pPr>
            <a:r>
              <a:rPr lang="en-US" sz="2000" b="1" dirty="0">
                <a:solidFill>
                  <a:srgbClr val="0000CC"/>
                </a:solidFill>
                <a:latin typeface="Times New Roman" panose="02020603050405020304" pitchFamily="18" charset="0"/>
                <a:cs typeface="Times New Roman" panose="02020603050405020304" pitchFamily="18" charset="0"/>
              </a:rPr>
              <a:t>Source Port (16-bits</a:t>
            </a:r>
            <a:r>
              <a:rPr lang="en-US" sz="2000" b="1" dirty="0" smtClean="0">
                <a:solidFill>
                  <a:srgbClr val="0000CC"/>
                </a:solidFill>
                <a:latin typeface="Times New Roman" panose="02020603050405020304" pitchFamily="18" charset="0"/>
                <a:cs typeface="Times New Roman" panose="02020603050405020304" pitchFamily="18" charset="0"/>
              </a:rPr>
              <a:t>): </a:t>
            </a:r>
            <a:r>
              <a:rPr lang="en-US" sz="2000" dirty="0" smtClean="0">
                <a:solidFill>
                  <a:srgbClr val="C00000"/>
                </a:solidFill>
                <a:latin typeface="Times New Roman" panose="02020603050405020304" pitchFamily="18" charset="0"/>
                <a:cs typeface="Times New Roman" panose="02020603050405020304" pitchFamily="18" charset="0"/>
              </a:rPr>
              <a:t>It </a:t>
            </a:r>
            <a:r>
              <a:rPr lang="en-US" sz="2000" dirty="0">
                <a:solidFill>
                  <a:srgbClr val="C00000"/>
                </a:solidFill>
                <a:latin typeface="Times New Roman" panose="02020603050405020304" pitchFamily="18" charset="0"/>
                <a:cs typeface="Times New Roman" panose="02020603050405020304" pitchFamily="18" charset="0"/>
              </a:rPr>
              <a:t>identifies source port of the application process on the sending device.</a:t>
            </a:r>
          </a:p>
          <a:p>
            <a:pPr marL="285750" indent="-285750">
              <a:spcBef>
                <a:spcPts val="600"/>
              </a:spcBef>
              <a:buFont typeface="Wingdings" panose="05000000000000000000" pitchFamily="2" charset="2"/>
              <a:buChar char="Ø"/>
            </a:pPr>
            <a:r>
              <a:rPr lang="en-US" sz="2000" b="1" dirty="0" smtClean="0">
                <a:solidFill>
                  <a:srgbClr val="0000CC"/>
                </a:solidFill>
                <a:latin typeface="Times New Roman" panose="02020603050405020304" pitchFamily="18" charset="0"/>
                <a:cs typeface="Times New Roman" panose="02020603050405020304" pitchFamily="18" charset="0"/>
              </a:rPr>
              <a:t>Destination </a:t>
            </a:r>
            <a:r>
              <a:rPr lang="en-US" sz="2000" b="1" dirty="0">
                <a:solidFill>
                  <a:srgbClr val="0000CC"/>
                </a:solidFill>
                <a:latin typeface="Times New Roman" panose="02020603050405020304" pitchFamily="18" charset="0"/>
                <a:cs typeface="Times New Roman" panose="02020603050405020304" pitchFamily="18" charset="0"/>
              </a:rPr>
              <a:t>Port (16-bits</a:t>
            </a:r>
            <a:r>
              <a:rPr lang="en-US" sz="2000" b="1" dirty="0" smtClean="0">
                <a:solidFill>
                  <a:srgbClr val="0000CC"/>
                </a:solidFill>
                <a:latin typeface="Times New Roman" panose="02020603050405020304" pitchFamily="18" charset="0"/>
                <a:cs typeface="Times New Roman" panose="02020603050405020304" pitchFamily="18" charset="0"/>
              </a:rPr>
              <a:t>): </a:t>
            </a:r>
            <a:r>
              <a:rPr lang="en-US" sz="2000" dirty="0" smtClean="0">
                <a:solidFill>
                  <a:srgbClr val="C00000"/>
                </a:solidFill>
                <a:latin typeface="Times New Roman" panose="02020603050405020304" pitchFamily="18" charset="0"/>
                <a:cs typeface="Times New Roman" panose="02020603050405020304" pitchFamily="18" charset="0"/>
              </a:rPr>
              <a:t>It </a:t>
            </a:r>
            <a:r>
              <a:rPr lang="en-US" sz="2000" dirty="0">
                <a:solidFill>
                  <a:srgbClr val="C00000"/>
                </a:solidFill>
                <a:latin typeface="Times New Roman" panose="02020603050405020304" pitchFamily="18" charset="0"/>
                <a:cs typeface="Times New Roman" panose="02020603050405020304" pitchFamily="18" charset="0"/>
              </a:rPr>
              <a:t>identifies destination port of the application process on the receiving device.</a:t>
            </a:r>
          </a:p>
          <a:p>
            <a:pPr marL="285750" indent="-285750">
              <a:spcBef>
                <a:spcPts val="600"/>
              </a:spcBef>
              <a:buFont typeface="Wingdings" panose="05000000000000000000" pitchFamily="2" charset="2"/>
              <a:buChar char="Ø"/>
            </a:pPr>
            <a:r>
              <a:rPr lang="en-US" sz="2000" b="1" dirty="0" smtClean="0">
                <a:solidFill>
                  <a:srgbClr val="0000CC"/>
                </a:solidFill>
                <a:latin typeface="Times New Roman" panose="02020603050405020304" pitchFamily="18" charset="0"/>
                <a:cs typeface="Times New Roman" panose="02020603050405020304" pitchFamily="18" charset="0"/>
              </a:rPr>
              <a:t>Sequence </a:t>
            </a:r>
            <a:r>
              <a:rPr lang="en-US" sz="2000" b="1" dirty="0">
                <a:solidFill>
                  <a:srgbClr val="0000CC"/>
                </a:solidFill>
                <a:latin typeface="Times New Roman" panose="02020603050405020304" pitchFamily="18" charset="0"/>
                <a:cs typeface="Times New Roman" panose="02020603050405020304" pitchFamily="18" charset="0"/>
              </a:rPr>
              <a:t>Number (32-bits</a:t>
            </a:r>
            <a:r>
              <a:rPr lang="en-US" sz="2000" b="1" dirty="0" smtClean="0">
                <a:solidFill>
                  <a:srgbClr val="0000CC"/>
                </a:solidFill>
                <a:latin typeface="Times New Roman" panose="02020603050405020304" pitchFamily="18" charset="0"/>
                <a:cs typeface="Times New Roman" panose="02020603050405020304" pitchFamily="18" charset="0"/>
              </a:rPr>
              <a:t>): </a:t>
            </a:r>
            <a:r>
              <a:rPr lang="en-US" sz="2000" dirty="0" smtClean="0">
                <a:solidFill>
                  <a:srgbClr val="C00000"/>
                </a:solidFill>
                <a:latin typeface="Times New Roman" panose="02020603050405020304" pitchFamily="18" charset="0"/>
                <a:cs typeface="Times New Roman" panose="02020603050405020304" pitchFamily="18" charset="0"/>
              </a:rPr>
              <a:t>Sequence </a:t>
            </a:r>
            <a:r>
              <a:rPr lang="en-US" sz="2000" dirty="0">
                <a:solidFill>
                  <a:srgbClr val="C00000"/>
                </a:solidFill>
                <a:latin typeface="Times New Roman" panose="02020603050405020304" pitchFamily="18" charset="0"/>
                <a:cs typeface="Times New Roman" panose="02020603050405020304" pitchFamily="18" charset="0"/>
              </a:rPr>
              <a:t>number of data bytes of a segment in a session.</a:t>
            </a:r>
          </a:p>
          <a:p>
            <a:pPr marL="285750" indent="-285750">
              <a:spcBef>
                <a:spcPts val="600"/>
              </a:spcBef>
              <a:buFont typeface="Wingdings" panose="05000000000000000000" pitchFamily="2" charset="2"/>
              <a:buChar char="Ø"/>
            </a:pPr>
            <a:r>
              <a:rPr lang="en-US" sz="2000" b="1" dirty="0" smtClean="0">
                <a:solidFill>
                  <a:srgbClr val="0000CC"/>
                </a:solidFill>
                <a:latin typeface="Times New Roman" panose="02020603050405020304" pitchFamily="18" charset="0"/>
                <a:cs typeface="Times New Roman" panose="02020603050405020304" pitchFamily="18" charset="0"/>
              </a:rPr>
              <a:t>Acknowledgement </a:t>
            </a:r>
            <a:r>
              <a:rPr lang="en-US" sz="2000" b="1" dirty="0">
                <a:solidFill>
                  <a:srgbClr val="0000CC"/>
                </a:solidFill>
                <a:latin typeface="Times New Roman" panose="02020603050405020304" pitchFamily="18" charset="0"/>
                <a:cs typeface="Times New Roman" panose="02020603050405020304" pitchFamily="18" charset="0"/>
              </a:rPr>
              <a:t>Number (32-bits</a:t>
            </a:r>
            <a:r>
              <a:rPr lang="en-US" sz="2000" b="1" dirty="0" smtClean="0">
                <a:solidFill>
                  <a:srgbClr val="0000CC"/>
                </a:solidFill>
                <a:latin typeface="Times New Roman" panose="02020603050405020304" pitchFamily="18" charset="0"/>
                <a:cs typeface="Times New Roman" panose="02020603050405020304" pitchFamily="18" charset="0"/>
              </a:rPr>
              <a:t>): </a:t>
            </a:r>
            <a:r>
              <a:rPr lang="en-US" sz="2000" dirty="0" smtClean="0">
                <a:solidFill>
                  <a:schemeClr val="tx1"/>
                </a:solidFill>
                <a:latin typeface="Times New Roman" panose="02020603050405020304" pitchFamily="18" charset="0"/>
                <a:cs typeface="Times New Roman" panose="02020603050405020304" pitchFamily="18" charset="0"/>
              </a:rPr>
              <a:t>When </a:t>
            </a:r>
            <a:r>
              <a:rPr lang="en-US" sz="2000" dirty="0">
                <a:solidFill>
                  <a:schemeClr val="tx1"/>
                </a:solidFill>
                <a:latin typeface="Times New Roman" panose="02020603050405020304" pitchFamily="18" charset="0"/>
                <a:cs typeface="Times New Roman" panose="02020603050405020304" pitchFamily="18" charset="0"/>
              </a:rPr>
              <a:t>ACK flag is set, this number contains the next sequence number </a:t>
            </a:r>
            <a:r>
              <a:rPr lang="en-US" sz="2000" dirty="0" smtClean="0">
                <a:solidFill>
                  <a:schemeClr val="tx1"/>
                </a:solidFill>
                <a:latin typeface="Times New Roman" panose="02020603050405020304" pitchFamily="18" charset="0"/>
                <a:cs typeface="Times New Roman" panose="02020603050405020304" pitchFamily="18" charset="0"/>
              </a:rPr>
              <a:t>of the </a:t>
            </a:r>
            <a:r>
              <a:rPr lang="en-US" sz="2000" dirty="0">
                <a:solidFill>
                  <a:schemeClr val="tx1"/>
                </a:solidFill>
                <a:latin typeface="Times New Roman" panose="02020603050405020304" pitchFamily="18" charset="0"/>
                <a:cs typeface="Times New Roman" panose="02020603050405020304" pitchFamily="18" charset="0"/>
              </a:rPr>
              <a:t>data byte expected and works as acknowledgement of the previous data received</a:t>
            </a:r>
            <a:r>
              <a:rPr lang="en-US" sz="2000" dirty="0" smtClean="0">
                <a:solidFill>
                  <a:schemeClr val="tx1"/>
                </a:solidFill>
                <a:latin typeface="Times New Roman" panose="02020603050405020304" pitchFamily="18" charset="0"/>
                <a:cs typeface="Times New Roman" panose="02020603050405020304" pitchFamily="18" charset="0"/>
              </a:rPr>
              <a:t>.</a:t>
            </a:r>
          </a:p>
          <a:p>
            <a:pPr marL="285750" indent="-285750">
              <a:spcBef>
                <a:spcPts val="600"/>
              </a:spcBef>
              <a:buFont typeface="Wingdings" panose="05000000000000000000" pitchFamily="2" charset="2"/>
              <a:buChar char="Ø"/>
            </a:pPr>
            <a:r>
              <a:rPr lang="en-US" sz="2000" b="1" dirty="0">
                <a:solidFill>
                  <a:srgbClr val="0000CC"/>
                </a:solidFill>
                <a:latin typeface="Times New Roman" panose="02020603050405020304" pitchFamily="18" charset="0"/>
                <a:cs typeface="Times New Roman" panose="02020603050405020304" pitchFamily="18" charset="0"/>
              </a:rPr>
              <a:t>Header Length (HLEN</a:t>
            </a:r>
            <a:r>
              <a:rPr lang="en-US" sz="2000" b="1" dirty="0" smtClean="0">
                <a:solidFill>
                  <a:srgbClr val="0000CC"/>
                </a:solidFill>
                <a:latin typeface="Times New Roman" panose="02020603050405020304" pitchFamily="18" charset="0"/>
                <a:cs typeface="Times New Roman" panose="02020603050405020304" pitchFamily="18" charset="0"/>
              </a:rPr>
              <a:t>): </a:t>
            </a:r>
            <a:r>
              <a:rPr lang="en-US" sz="2000" dirty="0" smtClean="0">
                <a:solidFill>
                  <a:schemeClr val="tx1"/>
                </a:solidFill>
                <a:latin typeface="Times New Roman" panose="02020603050405020304" pitchFamily="18" charset="0"/>
                <a:cs typeface="Times New Roman" panose="02020603050405020304" pitchFamily="18" charset="0"/>
              </a:rPr>
              <a:t>This </a:t>
            </a:r>
            <a:r>
              <a:rPr lang="en-US" sz="2000" dirty="0">
                <a:solidFill>
                  <a:schemeClr val="tx1"/>
                </a:solidFill>
                <a:latin typeface="Times New Roman" panose="02020603050405020304" pitchFamily="18" charset="0"/>
                <a:cs typeface="Times New Roman" panose="02020603050405020304" pitchFamily="18" charset="0"/>
              </a:rPr>
              <a:t>is a 4-bit field that indicates the length of the TCP </a:t>
            </a:r>
            <a:r>
              <a:rPr lang="en-US" sz="2000" dirty="0" smtClean="0">
                <a:solidFill>
                  <a:schemeClr val="tx1"/>
                </a:solidFill>
                <a:latin typeface="Times New Roman" panose="02020603050405020304" pitchFamily="18" charset="0"/>
                <a:cs typeface="Times New Roman" panose="02020603050405020304" pitchFamily="18" charset="0"/>
              </a:rPr>
              <a:t>header. The number stored is multiplied by 4 to get the length in bytes (e.g. field </a:t>
            </a:r>
            <a:r>
              <a:rPr lang="en-US" sz="2000" dirty="0">
                <a:solidFill>
                  <a:schemeClr val="tx1"/>
                </a:solidFill>
                <a:latin typeface="Times New Roman" panose="02020603050405020304" pitchFamily="18" charset="0"/>
                <a:cs typeface="Times New Roman" panose="02020603050405020304" pitchFamily="18" charset="0"/>
              </a:rPr>
              <a:t>will hold 5 </a:t>
            </a:r>
            <a:r>
              <a:rPr lang="en-US" sz="2000" dirty="0" smtClean="0">
                <a:solidFill>
                  <a:schemeClr val="tx1"/>
                </a:solidFill>
                <a:latin typeface="Times New Roman" panose="02020603050405020304" pitchFamily="18" charset="0"/>
                <a:cs typeface="Times New Roman" panose="02020603050405020304" pitchFamily="18" charset="0"/>
              </a:rPr>
              <a:t>then length is </a:t>
            </a:r>
            <a:r>
              <a:rPr lang="en-US" sz="2000" dirty="0">
                <a:solidFill>
                  <a:schemeClr val="tx1"/>
                </a:solidFill>
                <a:latin typeface="Times New Roman" panose="02020603050405020304" pitchFamily="18" charset="0"/>
                <a:cs typeface="Times New Roman" panose="02020603050405020304" pitchFamily="18" charset="0"/>
              </a:rPr>
              <a:t>5 x 4 = </a:t>
            </a:r>
            <a:r>
              <a:rPr lang="en-US" sz="2000" dirty="0" smtClean="0">
                <a:solidFill>
                  <a:schemeClr val="tx1"/>
                </a:solidFill>
                <a:latin typeface="Times New Roman" panose="02020603050405020304" pitchFamily="18" charset="0"/>
                <a:cs typeface="Times New Roman" panose="02020603050405020304" pitchFamily="18" charset="0"/>
              </a:rPr>
              <a:t>20)</a:t>
            </a:r>
            <a:endParaRPr lang="en-US" sz="2000" dirty="0">
              <a:solidFill>
                <a:schemeClr val="tx1"/>
              </a:solidFill>
              <a:latin typeface="Times New Roman" panose="02020603050405020304" pitchFamily="18" charset="0"/>
              <a:cs typeface="Times New Roman" panose="02020603050405020304" pitchFamily="18" charset="0"/>
            </a:endParaRPr>
          </a:p>
        </p:txBody>
      </p:sp>
      <p:pic>
        <p:nvPicPr>
          <p:cNvPr id="11" name="Google Shape;197;p30"/>
          <p:cNvPicPr preferRelativeResize="0"/>
          <p:nvPr/>
        </p:nvPicPr>
        <p:blipFill rotWithShape="1">
          <a:blip r:embed="rId3">
            <a:alphaModFix/>
          </a:blip>
          <a:srcRect/>
          <a:stretch/>
        </p:blipFill>
        <p:spPr>
          <a:xfrm>
            <a:off x="41822" y="47021"/>
            <a:ext cx="538608" cy="597579"/>
          </a:xfrm>
          <a:prstGeom prst="rect">
            <a:avLst/>
          </a:prstGeom>
          <a:noFill/>
          <a:ln>
            <a:noFill/>
          </a:ln>
        </p:spPr>
      </p:pic>
    </p:spTree>
    <p:extLst>
      <p:ext uri="{BB962C8B-B14F-4D97-AF65-F5344CB8AC3E}">
        <p14:creationId xmlns:p14="http://schemas.microsoft.com/office/powerpoint/2010/main" val="1708928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7" name="Google Shape;687;p78"/>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41</a:t>
            </a:fld>
            <a:endParaRPr sz="1100"/>
          </a:p>
        </p:txBody>
      </p:sp>
      <p:sp>
        <p:nvSpPr>
          <p:cNvPr id="684" name="Google Shape;684;p78"/>
          <p:cNvSpPr txBox="1">
            <a:spLocks noGrp="1"/>
          </p:cNvSpPr>
          <p:nvPr>
            <p:ph type="title" idx="4294967295"/>
          </p:nvPr>
        </p:nvSpPr>
        <p:spPr>
          <a:xfrm>
            <a:off x="711582" y="39325"/>
            <a:ext cx="7803768" cy="488452"/>
          </a:xfrm>
          <a:prstGeom prst="rect">
            <a:avLst/>
          </a:prstGeom>
          <a:noFill/>
          <a:ln>
            <a:noFill/>
          </a:ln>
        </p:spPr>
        <p:txBody>
          <a:bodyPr spcFirstLastPara="1" wrap="square" lIns="68575" tIns="34275" rIns="68575" bIns="34275" anchor="ctr" anchorCtr="0">
            <a:normAutofit/>
          </a:bodyPr>
          <a:lstStyle/>
          <a:p>
            <a:pPr lvl="0" algn="ctr">
              <a:spcBef>
                <a:spcPts val="0"/>
              </a:spcBef>
              <a:buClr>
                <a:schemeClr val="dk1"/>
              </a:buClr>
              <a:buSzPts val="3000"/>
            </a:pPr>
            <a:r>
              <a:rPr lang="en-US" sz="2800" dirty="0">
                <a:latin typeface="Times New Roman"/>
                <a:ea typeface="Times New Roman"/>
                <a:cs typeface="Times New Roman"/>
                <a:sym typeface="Times New Roman"/>
              </a:rPr>
              <a:t>TCP Header</a:t>
            </a:r>
            <a:endParaRPr sz="2800" dirty="0">
              <a:latin typeface="Times New Roman"/>
              <a:ea typeface="Times New Roman"/>
              <a:cs typeface="Times New Roman"/>
              <a:sym typeface="Times New Roman"/>
            </a:endParaRPr>
          </a:p>
        </p:txBody>
      </p:sp>
      <p:sp>
        <p:nvSpPr>
          <p:cNvPr id="3" name="Rectangle 2"/>
          <p:cNvSpPr/>
          <p:nvPr/>
        </p:nvSpPr>
        <p:spPr>
          <a:xfrm>
            <a:off x="711582" y="1258173"/>
            <a:ext cx="7923654" cy="307777"/>
          </a:xfrm>
          <a:prstGeom prst="rect">
            <a:avLst/>
          </a:prstGeom>
        </p:spPr>
        <p:txBody>
          <a:bodyPr wrap="square">
            <a:spAutoFit/>
          </a:bodyPr>
          <a:lstStyle/>
          <a:p>
            <a:r>
              <a:rPr lang="en-US" dirty="0">
                <a:solidFill>
                  <a:srgbClr val="273239"/>
                </a:solidFill>
                <a:latin typeface="urw-din"/>
              </a:rPr>
              <a:t> </a:t>
            </a:r>
            <a:endParaRPr lang="en-US" dirty="0"/>
          </a:p>
        </p:txBody>
      </p:sp>
      <p:sp>
        <p:nvSpPr>
          <p:cNvPr id="4" name="Rectangle 3"/>
          <p:cNvSpPr/>
          <p:nvPr/>
        </p:nvSpPr>
        <p:spPr>
          <a:xfrm>
            <a:off x="580430" y="446398"/>
            <a:ext cx="8382537" cy="4616648"/>
          </a:xfrm>
          <a:prstGeom prst="rect">
            <a:avLst/>
          </a:prstGeom>
        </p:spPr>
        <p:txBody>
          <a:bodyPr wrap="square">
            <a:spAutoFit/>
          </a:bodyPr>
          <a:lstStyle/>
          <a:p>
            <a:pPr marL="342900" indent="-342900" fontAlgn="base">
              <a:spcBef>
                <a:spcPts val="1200"/>
              </a:spcBef>
              <a:buFont typeface="Wingdings" panose="05000000000000000000" pitchFamily="2" charset="2"/>
              <a:buChar char="Ø"/>
            </a:pPr>
            <a:r>
              <a:rPr lang="en-US" sz="2000" b="1" dirty="0" smtClean="0">
                <a:solidFill>
                  <a:srgbClr val="0000CC"/>
                </a:solidFill>
                <a:latin typeface="Times New Roman" panose="02020603050405020304" pitchFamily="18" charset="0"/>
                <a:cs typeface="Times New Roman" panose="02020603050405020304" pitchFamily="18" charset="0"/>
              </a:rPr>
              <a:t>Window size: </a:t>
            </a:r>
            <a:r>
              <a:rPr lang="en-US" sz="2000" dirty="0" smtClean="0">
                <a:solidFill>
                  <a:schemeClr val="tx1"/>
                </a:solidFill>
                <a:latin typeface="Times New Roman" panose="02020603050405020304" pitchFamily="18" charset="0"/>
                <a:cs typeface="Times New Roman" panose="02020603050405020304" pitchFamily="18" charset="0"/>
              </a:rPr>
              <a:t>This field tells the window size of the sending TCP in bytes. </a:t>
            </a:r>
          </a:p>
          <a:p>
            <a:pPr marL="342900" indent="-342900" fontAlgn="base">
              <a:spcBef>
                <a:spcPts val="1200"/>
              </a:spcBef>
              <a:buFont typeface="Wingdings" panose="05000000000000000000" pitchFamily="2" charset="2"/>
              <a:buChar char="Ø"/>
            </a:pPr>
            <a:r>
              <a:rPr lang="en-US" sz="2000" b="1" dirty="0">
                <a:solidFill>
                  <a:srgbClr val="0000CC"/>
                </a:solidFill>
                <a:latin typeface="Times New Roman" panose="02020603050405020304" pitchFamily="18" charset="0"/>
                <a:cs typeface="Times New Roman" panose="02020603050405020304" pitchFamily="18" charset="0"/>
              </a:rPr>
              <a:t>Checksum: </a:t>
            </a:r>
            <a:r>
              <a:rPr lang="en-US" sz="2000" dirty="0">
                <a:solidFill>
                  <a:schemeClr val="tx1"/>
                </a:solidFill>
                <a:latin typeface="Times New Roman" panose="02020603050405020304" pitchFamily="18" charset="0"/>
                <a:cs typeface="Times New Roman" panose="02020603050405020304" pitchFamily="18" charset="0"/>
              </a:rPr>
              <a:t>This field holds the checksum for error control. </a:t>
            </a:r>
          </a:p>
          <a:p>
            <a:pPr marL="342900" indent="-342900" fontAlgn="base">
              <a:spcBef>
                <a:spcPts val="1200"/>
              </a:spcBef>
              <a:buFont typeface="Wingdings" panose="05000000000000000000" pitchFamily="2" charset="2"/>
              <a:buChar char="Ø"/>
            </a:pPr>
            <a:r>
              <a:rPr lang="en-US" sz="2000" b="1" dirty="0" smtClean="0">
                <a:solidFill>
                  <a:srgbClr val="0000CC"/>
                </a:solidFill>
                <a:latin typeface="Times New Roman" panose="02020603050405020304" pitchFamily="18" charset="0"/>
                <a:cs typeface="Times New Roman" panose="02020603050405020304" pitchFamily="18" charset="0"/>
              </a:rPr>
              <a:t>Urgent pointer: </a:t>
            </a:r>
            <a:r>
              <a:rPr lang="en-US" sz="2000" dirty="0" smtClean="0">
                <a:solidFill>
                  <a:schemeClr val="tx1"/>
                </a:solidFill>
                <a:latin typeface="Times New Roman" panose="02020603050405020304" pitchFamily="18" charset="0"/>
                <a:cs typeface="Times New Roman" panose="02020603050405020304" pitchFamily="18" charset="0"/>
              </a:rPr>
              <a:t>This field (valid only if the URG control flag is set) is used to point to data that is urgently required that needs to reach the receiving process at the earliest. </a:t>
            </a:r>
          </a:p>
          <a:p>
            <a:pPr marL="342900" indent="-342900" fontAlgn="base">
              <a:spcBef>
                <a:spcPts val="1200"/>
              </a:spcBef>
              <a:buFont typeface="Wingdings" panose="05000000000000000000" pitchFamily="2" charset="2"/>
              <a:buChar char="Ø"/>
            </a:pPr>
            <a:r>
              <a:rPr lang="en-US" sz="2000" b="1" dirty="0" smtClean="0">
                <a:solidFill>
                  <a:srgbClr val="0000CC"/>
                </a:solidFill>
                <a:latin typeface="Times New Roman" panose="02020603050405020304" pitchFamily="18" charset="0"/>
                <a:cs typeface="Times New Roman" panose="02020603050405020304" pitchFamily="18" charset="0"/>
              </a:rPr>
              <a:t>Reserved (3-bits): </a:t>
            </a:r>
            <a:r>
              <a:rPr lang="en-US" sz="2000" dirty="0" smtClean="0">
                <a:solidFill>
                  <a:schemeClr val="tx1"/>
                </a:solidFill>
                <a:latin typeface="Times New Roman" panose="02020603050405020304" pitchFamily="18" charset="0"/>
                <a:cs typeface="Times New Roman" panose="02020603050405020304" pitchFamily="18" charset="0"/>
              </a:rPr>
              <a:t>Reserved for future use and all are set zero by default.</a:t>
            </a:r>
          </a:p>
          <a:p>
            <a:pPr marL="342900" indent="-342900" fontAlgn="base">
              <a:spcBef>
                <a:spcPts val="1200"/>
              </a:spcBef>
              <a:buFont typeface="Wingdings" panose="05000000000000000000" pitchFamily="2" charset="2"/>
              <a:buChar char="Ø"/>
            </a:pPr>
            <a:r>
              <a:rPr lang="en-US" sz="2000" b="1" dirty="0">
                <a:solidFill>
                  <a:srgbClr val="0000CC"/>
                </a:solidFill>
                <a:latin typeface="Times New Roman" panose="02020603050405020304" pitchFamily="18" charset="0"/>
                <a:cs typeface="Times New Roman" panose="02020603050405020304" pitchFamily="18" charset="0"/>
              </a:rPr>
              <a:t>Control </a:t>
            </a:r>
            <a:r>
              <a:rPr lang="en-US" sz="2000" b="1" dirty="0" smtClean="0">
                <a:solidFill>
                  <a:srgbClr val="0000CC"/>
                </a:solidFill>
                <a:latin typeface="Times New Roman" panose="02020603050405020304" pitchFamily="18" charset="0"/>
                <a:cs typeface="Times New Roman" panose="02020603050405020304" pitchFamily="18" charset="0"/>
              </a:rPr>
              <a:t>flags:</a:t>
            </a:r>
          </a:p>
          <a:p>
            <a:pPr marL="285750" indent="-285750" fontAlgn="base">
              <a:spcBef>
                <a:spcPts val="600"/>
              </a:spcBef>
              <a:buFont typeface="Arial" panose="020B0604020202020204" pitchFamily="34" charset="0"/>
              <a:buChar char="•"/>
            </a:pPr>
            <a:r>
              <a:rPr lang="en-US" dirty="0" smtClean="0"/>
              <a:t>URG</a:t>
            </a:r>
            <a:r>
              <a:rPr lang="en-US" dirty="0"/>
              <a:t>: Urgent pointer is valid</a:t>
            </a:r>
          </a:p>
          <a:p>
            <a:pPr marL="285750" lvl="1" indent="-285750" fontAlgn="base">
              <a:spcBef>
                <a:spcPts val="600"/>
              </a:spcBef>
              <a:buFont typeface="Arial" panose="020B0604020202020204" pitchFamily="34" charset="0"/>
              <a:buChar char="•"/>
            </a:pPr>
            <a:r>
              <a:rPr lang="en-US" dirty="0"/>
              <a:t>ACK: Acknowledgement number is valid( used in case of cumulative acknowledgement)</a:t>
            </a:r>
          </a:p>
          <a:p>
            <a:pPr marL="285750" lvl="1" indent="-285750" fontAlgn="base">
              <a:spcBef>
                <a:spcPts val="600"/>
              </a:spcBef>
              <a:buFont typeface="Arial" panose="020B0604020202020204" pitchFamily="34" charset="0"/>
              <a:buChar char="•"/>
            </a:pPr>
            <a:r>
              <a:rPr lang="en-US" dirty="0"/>
              <a:t>PSH: Request for push</a:t>
            </a:r>
          </a:p>
          <a:p>
            <a:pPr marL="285750" lvl="1" indent="-285750" fontAlgn="base">
              <a:spcBef>
                <a:spcPts val="600"/>
              </a:spcBef>
              <a:buFont typeface="Arial" panose="020B0604020202020204" pitchFamily="34" charset="0"/>
              <a:buChar char="•"/>
            </a:pPr>
            <a:r>
              <a:rPr lang="en-US" dirty="0"/>
              <a:t>RST: Reset the connection</a:t>
            </a:r>
          </a:p>
          <a:p>
            <a:pPr marL="285750" lvl="1" indent="-285750" fontAlgn="base">
              <a:spcBef>
                <a:spcPts val="600"/>
              </a:spcBef>
              <a:buFont typeface="Arial" panose="020B0604020202020204" pitchFamily="34" charset="0"/>
              <a:buChar char="•"/>
            </a:pPr>
            <a:r>
              <a:rPr lang="en-US" dirty="0"/>
              <a:t>SYN: Synchronize sequence numbers</a:t>
            </a:r>
          </a:p>
          <a:p>
            <a:pPr marL="285750" lvl="1" indent="-285750" fontAlgn="base">
              <a:spcBef>
                <a:spcPts val="600"/>
              </a:spcBef>
              <a:buFont typeface="Arial" panose="020B0604020202020204" pitchFamily="34" charset="0"/>
              <a:buChar char="•"/>
            </a:pPr>
            <a:r>
              <a:rPr lang="en-US" dirty="0"/>
              <a:t>FIN: Terminate the </a:t>
            </a:r>
            <a:r>
              <a:rPr lang="en-US" dirty="0" smtClean="0"/>
              <a:t>connection</a:t>
            </a:r>
            <a:endParaRPr lang="en-US" sz="2000" dirty="0">
              <a:solidFill>
                <a:srgbClr val="273239"/>
              </a:solidFill>
              <a:latin typeface="Times New Roman" panose="02020603050405020304" pitchFamily="18" charset="0"/>
              <a:cs typeface="Times New Roman" panose="02020603050405020304" pitchFamily="18" charset="0"/>
            </a:endParaRPr>
          </a:p>
        </p:txBody>
      </p:sp>
      <p:pic>
        <p:nvPicPr>
          <p:cNvPr id="12" name="Google Shape;197;p30"/>
          <p:cNvPicPr preferRelativeResize="0"/>
          <p:nvPr/>
        </p:nvPicPr>
        <p:blipFill rotWithShape="1">
          <a:blip r:embed="rId3">
            <a:alphaModFix/>
          </a:blip>
          <a:srcRect/>
          <a:stretch/>
        </p:blipFill>
        <p:spPr>
          <a:xfrm>
            <a:off x="41822" y="47021"/>
            <a:ext cx="538608" cy="597579"/>
          </a:xfrm>
          <a:prstGeom prst="rect">
            <a:avLst/>
          </a:prstGeom>
          <a:noFill/>
          <a:ln>
            <a:noFill/>
          </a:ln>
        </p:spPr>
      </p:pic>
    </p:spTree>
    <p:extLst>
      <p:ext uri="{BB962C8B-B14F-4D97-AF65-F5344CB8AC3E}">
        <p14:creationId xmlns:p14="http://schemas.microsoft.com/office/powerpoint/2010/main" val="209140328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7" name="Google Shape;687;p78"/>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42</a:t>
            </a:fld>
            <a:endParaRPr sz="1100"/>
          </a:p>
        </p:txBody>
      </p:sp>
      <p:sp>
        <p:nvSpPr>
          <p:cNvPr id="684" name="Google Shape;684;p78"/>
          <p:cNvSpPr txBox="1">
            <a:spLocks noGrp="1"/>
          </p:cNvSpPr>
          <p:nvPr>
            <p:ph type="title" idx="4294967295"/>
          </p:nvPr>
        </p:nvSpPr>
        <p:spPr>
          <a:xfrm>
            <a:off x="742950" y="131497"/>
            <a:ext cx="7772400" cy="428625"/>
          </a:xfrm>
          <a:prstGeom prst="rect">
            <a:avLst/>
          </a:prstGeom>
          <a:noFill/>
          <a:ln>
            <a:noFill/>
          </a:ln>
        </p:spPr>
        <p:txBody>
          <a:bodyPr spcFirstLastPara="1" wrap="square" lIns="68575" tIns="34275" rIns="68575" bIns="34275" anchor="ctr" anchorCtr="0">
            <a:noAutofit/>
          </a:bodyPr>
          <a:lstStyle/>
          <a:p>
            <a:pPr lvl="0" algn="ctr">
              <a:spcBef>
                <a:spcPts val="0"/>
              </a:spcBef>
              <a:buClr>
                <a:schemeClr val="dk1"/>
              </a:buClr>
              <a:buSzPts val="3000"/>
            </a:pPr>
            <a:r>
              <a:rPr lang="en-US" sz="2800" dirty="0">
                <a:latin typeface="Times New Roman"/>
                <a:ea typeface="Times New Roman"/>
                <a:cs typeface="Times New Roman"/>
                <a:sym typeface="Times New Roman"/>
              </a:rPr>
              <a:t>TCP Header</a:t>
            </a:r>
            <a:endParaRPr sz="2800" dirty="0">
              <a:latin typeface="Times New Roman"/>
              <a:ea typeface="Times New Roman"/>
              <a:cs typeface="Times New Roman"/>
              <a:sym typeface="Times New Roman"/>
            </a:endParaRPr>
          </a:p>
        </p:txBody>
      </p:sp>
      <p:sp>
        <p:nvSpPr>
          <p:cNvPr id="3" name="Rectangle 2"/>
          <p:cNvSpPr/>
          <p:nvPr/>
        </p:nvSpPr>
        <p:spPr>
          <a:xfrm>
            <a:off x="403514" y="823759"/>
            <a:ext cx="8390290" cy="3508653"/>
          </a:xfrm>
          <a:prstGeom prst="rect">
            <a:avLst/>
          </a:prstGeom>
        </p:spPr>
        <p:txBody>
          <a:bodyPr wrap="square">
            <a:spAutoFit/>
          </a:bodyPr>
          <a:lstStyle/>
          <a:p>
            <a:pPr algn="just" fontAlgn="base"/>
            <a:r>
              <a:rPr lang="en-US" sz="1800" b="1" dirty="0">
                <a:solidFill>
                  <a:srgbClr val="0000CC"/>
                </a:solidFill>
                <a:latin typeface="Times New Roman" panose="02020603050405020304" pitchFamily="18" charset="0"/>
                <a:cs typeface="Times New Roman" panose="02020603050405020304" pitchFamily="18" charset="0"/>
              </a:rPr>
              <a:t>Urgent (URG) </a:t>
            </a:r>
            <a:r>
              <a:rPr lang="en-US" sz="1800" b="1" dirty="0">
                <a:solidFill>
                  <a:srgbClr val="273239"/>
                </a:solidFill>
                <a:latin typeface="Times New Roman" panose="02020603050405020304" pitchFamily="18" charset="0"/>
                <a:cs typeface="Times New Roman" panose="02020603050405020304" pitchFamily="18" charset="0"/>
              </a:rPr>
              <a:t>–</a:t>
            </a:r>
            <a:r>
              <a:rPr lang="en-US" sz="1800" dirty="0">
                <a:solidFill>
                  <a:schemeClr val="tx1"/>
                </a:solidFill>
                <a:latin typeface="Times New Roman" panose="02020603050405020304" pitchFamily="18" charset="0"/>
                <a:cs typeface="Times New Roman" panose="02020603050405020304" pitchFamily="18" charset="0"/>
              </a:rPr>
              <a:t>Data inside a segment with URG = 1 flag is forwarded to application layer immediately even if there are more data to be given to application layer. </a:t>
            </a:r>
            <a:endParaRPr lang="en-US" sz="1800" dirty="0" smtClean="0">
              <a:solidFill>
                <a:schemeClr val="tx1"/>
              </a:solidFill>
              <a:latin typeface="Times New Roman" panose="02020603050405020304" pitchFamily="18" charset="0"/>
              <a:cs typeface="Times New Roman" panose="02020603050405020304" pitchFamily="18" charset="0"/>
            </a:endParaRPr>
          </a:p>
          <a:p>
            <a:pPr algn="just" fontAlgn="base"/>
            <a:endParaRPr lang="en-US" sz="2000" dirty="0" smtClean="0">
              <a:solidFill>
                <a:schemeClr val="tx1"/>
              </a:solidFill>
              <a:latin typeface="Times New Roman" panose="02020603050405020304" pitchFamily="18" charset="0"/>
              <a:cs typeface="Times New Roman" panose="02020603050405020304" pitchFamily="18" charset="0"/>
            </a:endParaRPr>
          </a:p>
          <a:p>
            <a:pPr algn="just" fontAlgn="base"/>
            <a:r>
              <a:rPr lang="en-US" sz="1800" b="1" dirty="0" smtClean="0">
                <a:solidFill>
                  <a:srgbClr val="0000CC"/>
                </a:solidFill>
                <a:latin typeface="Times New Roman" panose="02020603050405020304" pitchFamily="18" charset="0"/>
                <a:cs typeface="Times New Roman" panose="02020603050405020304" pitchFamily="18" charset="0"/>
              </a:rPr>
              <a:t>Acknowledgement </a:t>
            </a:r>
            <a:r>
              <a:rPr lang="en-US" sz="1800" b="1" dirty="0">
                <a:solidFill>
                  <a:srgbClr val="0000CC"/>
                </a:solidFill>
                <a:latin typeface="Times New Roman" panose="02020603050405020304" pitchFamily="18" charset="0"/>
                <a:cs typeface="Times New Roman" panose="02020603050405020304" pitchFamily="18" charset="0"/>
              </a:rPr>
              <a:t>(ACK) </a:t>
            </a:r>
            <a:r>
              <a:rPr lang="en-US" sz="1800" b="1" dirty="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 </a:t>
            </a:r>
          </a:p>
          <a:p>
            <a:pPr algn="just" fontAlgn="base"/>
            <a:r>
              <a:rPr lang="en-US" sz="1800" dirty="0">
                <a:solidFill>
                  <a:schemeClr val="tx1"/>
                </a:solidFill>
                <a:latin typeface="Times New Roman" panose="02020603050405020304" pitchFamily="18" charset="0"/>
                <a:cs typeface="Times New Roman" panose="02020603050405020304" pitchFamily="18" charset="0"/>
              </a:rPr>
              <a:t>It is used to acknowledge packets which are successfully received by the host. The flag is set if the acknowledgement number field contains a valid acknowledgement number.</a:t>
            </a:r>
            <a:r>
              <a:rPr lang="en-US" sz="1800" dirty="0">
                <a:solidFill>
                  <a:srgbClr val="C00000"/>
                </a:solidFill>
                <a:latin typeface="Times New Roman" panose="02020603050405020304" pitchFamily="18" charset="0"/>
                <a:cs typeface="Times New Roman" panose="02020603050405020304" pitchFamily="18" charset="0"/>
              </a:rPr>
              <a:t> </a:t>
            </a:r>
            <a:endParaRPr lang="en-US" sz="1800" dirty="0" smtClean="0">
              <a:solidFill>
                <a:srgbClr val="C00000"/>
              </a:solidFill>
              <a:latin typeface="Times New Roman" panose="02020603050405020304" pitchFamily="18" charset="0"/>
              <a:cs typeface="Times New Roman" panose="02020603050405020304" pitchFamily="18" charset="0"/>
            </a:endParaRPr>
          </a:p>
          <a:p>
            <a:pPr algn="just" fontAlgn="base"/>
            <a:r>
              <a:rPr lang="en-US" sz="1800" dirty="0">
                <a:solidFill>
                  <a:srgbClr val="C00000"/>
                </a:solidFill>
                <a:latin typeface="Times New Roman" panose="02020603050405020304" pitchFamily="18" charset="0"/>
                <a:cs typeface="Times New Roman" panose="02020603050405020304" pitchFamily="18" charset="0"/>
              </a:rPr>
              <a:t/>
            </a:r>
            <a:br>
              <a:rPr lang="en-US" sz="1800" dirty="0">
                <a:solidFill>
                  <a:srgbClr val="C00000"/>
                </a:solidFill>
                <a:latin typeface="Times New Roman" panose="02020603050405020304" pitchFamily="18" charset="0"/>
                <a:cs typeface="Times New Roman" panose="02020603050405020304" pitchFamily="18" charset="0"/>
              </a:rPr>
            </a:br>
            <a:r>
              <a:rPr lang="en-US" sz="1800" b="1" dirty="0">
                <a:solidFill>
                  <a:srgbClr val="0000CC"/>
                </a:solidFill>
                <a:latin typeface="Times New Roman" panose="02020603050405020304" pitchFamily="18" charset="0"/>
                <a:cs typeface="Times New Roman" panose="02020603050405020304" pitchFamily="18" charset="0"/>
              </a:rPr>
              <a:t>Push (PSH) </a:t>
            </a:r>
            <a:r>
              <a:rPr lang="en-US" sz="1800" b="1" dirty="0">
                <a:solidFill>
                  <a:srgbClr val="273239"/>
                </a:solidFill>
                <a:latin typeface="Times New Roman" panose="02020603050405020304" pitchFamily="18" charset="0"/>
                <a:cs typeface="Times New Roman" panose="02020603050405020304" pitchFamily="18" charset="0"/>
              </a:rPr>
              <a:t>–</a:t>
            </a:r>
            <a:r>
              <a:rPr lang="en-US" sz="1800" dirty="0">
                <a:solidFill>
                  <a:srgbClr val="273239"/>
                </a:solidFill>
                <a:latin typeface="Times New Roman" panose="02020603050405020304" pitchFamily="18" charset="0"/>
                <a:cs typeface="Times New Roman" panose="02020603050405020304" pitchFamily="18" charset="0"/>
              </a:rPr>
              <a:t> </a:t>
            </a:r>
            <a:r>
              <a:rPr lang="en-US" sz="1800" dirty="0">
                <a:solidFill>
                  <a:schemeClr val="tx1"/>
                </a:solidFill>
                <a:latin typeface="Times New Roman" panose="02020603050405020304" pitchFamily="18" charset="0"/>
                <a:cs typeface="Times New Roman" panose="02020603050405020304" pitchFamily="18" charset="0"/>
              </a:rPr>
              <a:t>Transport layer by default waits for some time for application layer to send enough data equal to maximum segment size.</a:t>
            </a:r>
          </a:p>
          <a:p>
            <a:pPr algn="just" fontAlgn="base"/>
            <a:r>
              <a:rPr lang="en-US" sz="1800" dirty="0">
                <a:solidFill>
                  <a:schemeClr val="tx1"/>
                </a:solidFill>
                <a:latin typeface="Times New Roman" panose="02020603050405020304" pitchFamily="18" charset="0"/>
                <a:cs typeface="Times New Roman" panose="02020603050405020304" pitchFamily="18" charset="0"/>
              </a:rPr>
              <a:t>Sender Transport layer sets PSH = 1 and immediately sends the segment to network layer as soon as it receives signal from application layer. Receiver transport layer, on seeing PSH = 1 immediately forwards the data to application layer. </a:t>
            </a:r>
            <a:endParaRPr lang="en-US" sz="1800" dirty="0">
              <a:latin typeface="Times New Roman" panose="02020603050405020304" pitchFamily="18" charset="0"/>
              <a:cs typeface="Times New Roman" panose="02020603050405020304" pitchFamily="18" charset="0"/>
            </a:endParaRPr>
          </a:p>
        </p:txBody>
      </p:sp>
      <p:pic>
        <p:nvPicPr>
          <p:cNvPr id="11" name="Google Shape;197;p30"/>
          <p:cNvPicPr preferRelativeResize="0"/>
          <p:nvPr/>
        </p:nvPicPr>
        <p:blipFill rotWithShape="1">
          <a:blip r:embed="rId3">
            <a:alphaModFix/>
          </a:blip>
          <a:srcRect/>
          <a:stretch/>
        </p:blipFill>
        <p:spPr>
          <a:xfrm>
            <a:off x="41822" y="47021"/>
            <a:ext cx="538608" cy="597579"/>
          </a:xfrm>
          <a:prstGeom prst="rect">
            <a:avLst/>
          </a:prstGeom>
          <a:noFill/>
          <a:ln>
            <a:noFill/>
          </a:ln>
        </p:spPr>
      </p:pic>
    </p:spTree>
    <p:extLst>
      <p:ext uri="{BB962C8B-B14F-4D97-AF65-F5344CB8AC3E}">
        <p14:creationId xmlns:p14="http://schemas.microsoft.com/office/powerpoint/2010/main" val="118196186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7" name="Google Shape;687;p78"/>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43</a:t>
            </a:fld>
            <a:endParaRPr sz="1100"/>
          </a:p>
        </p:txBody>
      </p:sp>
      <p:sp>
        <p:nvSpPr>
          <p:cNvPr id="684" name="Google Shape;684;p78"/>
          <p:cNvSpPr txBox="1">
            <a:spLocks noGrp="1"/>
          </p:cNvSpPr>
          <p:nvPr>
            <p:ph type="title" idx="4294967295"/>
          </p:nvPr>
        </p:nvSpPr>
        <p:spPr>
          <a:xfrm>
            <a:off x="473425" y="47021"/>
            <a:ext cx="7772400" cy="506413"/>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Clr>
                <a:schemeClr val="dk1"/>
              </a:buClr>
              <a:buSzPts val="3000"/>
              <a:buFont typeface="Times New Roman"/>
              <a:buNone/>
            </a:pPr>
            <a:r>
              <a:rPr lang="en" sz="2800" dirty="0" smtClean="0">
                <a:latin typeface="Times New Roman"/>
                <a:ea typeface="Times New Roman"/>
                <a:cs typeface="Times New Roman"/>
                <a:sym typeface="Times New Roman"/>
              </a:rPr>
              <a:t>TCP Header</a:t>
            </a:r>
            <a:endParaRPr sz="2800" dirty="0">
              <a:latin typeface="Times New Roman"/>
              <a:ea typeface="Times New Roman"/>
              <a:cs typeface="Times New Roman"/>
              <a:sym typeface="Times New Roman"/>
            </a:endParaRPr>
          </a:p>
        </p:txBody>
      </p:sp>
      <p:pic>
        <p:nvPicPr>
          <p:cNvPr id="12" name="Google Shape;197;p30"/>
          <p:cNvPicPr preferRelativeResize="0"/>
          <p:nvPr/>
        </p:nvPicPr>
        <p:blipFill rotWithShape="1">
          <a:blip r:embed="rId3">
            <a:alphaModFix/>
          </a:blip>
          <a:srcRect/>
          <a:stretch/>
        </p:blipFill>
        <p:spPr>
          <a:xfrm>
            <a:off x="41822" y="47021"/>
            <a:ext cx="538608" cy="597579"/>
          </a:xfrm>
          <a:prstGeom prst="rect">
            <a:avLst/>
          </a:prstGeom>
          <a:noFill/>
          <a:ln>
            <a:noFill/>
          </a:ln>
        </p:spPr>
      </p:pic>
      <p:sp>
        <p:nvSpPr>
          <p:cNvPr id="3" name="Rectangle 2"/>
          <p:cNvSpPr/>
          <p:nvPr/>
        </p:nvSpPr>
        <p:spPr>
          <a:xfrm>
            <a:off x="580430" y="639902"/>
            <a:ext cx="7843723" cy="3801041"/>
          </a:xfrm>
          <a:prstGeom prst="rect">
            <a:avLst/>
          </a:prstGeom>
        </p:spPr>
        <p:txBody>
          <a:bodyPr wrap="square">
            <a:spAutoFit/>
          </a:bodyPr>
          <a:lstStyle/>
          <a:p>
            <a:pPr algn="just" fontAlgn="base">
              <a:spcBef>
                <a:spcPts val="600"/>
              </a:spcBef>
            </a:pPr>
            <a:r>
              <a:rPr lang="en-US" sz="1800" b="1" dirty="0" smtClean="0">
                <a:solidFill>
                  <a:srgbClr val="0000CC"/>
                </a:solidFill>
                <a:latin typeface="Times New Roman" panose="02020603050405020304" pitchFamily="18" charset="0"/>
                <a:cs typeface="Times New Roman" panose="02020603050405020304" pitchFamily="18" charset="0"/>
              </a:rPr>
              <a:t>Reset </a:t>
            </a:r>
            <a:r>
              <a:rPr lang="en-US" sz="1800" b="1" dirty="0">
                <a:solidFill>
                  <a:srgbClr val="0000CC"/>
                </a:solidFill>
                <a:latin typeface="Times New Roman" panose="02020603050405020304" pitchFamily="18" charset="0"/>
                <a:cs typeface="Times New Roman" panose="02020603050405020304" pitchFamily="18" charset="0"/>
              </a:rPr>
              <a:t>(RST</a:t>
            </a:r>
            <a:r>
              <a:rPr lang="en-US" sz="1800" b="1" dirty="0" smtClean="0">
                <a:solidFill>
                  <a:srgbClr val="0000CC"/>
                </a:solidFill>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p>
            <a:pPr algn="just" fontAlgn="base">
              <a:spcBef>
                <a:spcPts val="600"/>
              </a:spcBef>
            </a:pPr>
            <a:r>
              <a:rPr lang="en-US" sz="1800" dirty="0">
                <a:solidFill>
                  <a:schemeClr val="tx1"/>
                </a:solidFill>
                <a:latin typeface="Times New Roman" panose="02020603050405020304" pitchFamily="18" charset="0"/>
                <a:cs typeface="Times New Roman" panose="02020603050405020304" pitchFamily="18" charset="0"/>
              </a:rPr>
              <a:t>It is used to terminate the connection if the sender feels something is wrong with the TCP connection or that the conversation should not exist</a:t>
            </a:r>
            <a:r>
              <a:rPr lang="en-US" sz="1800" dirty="0" smtClean="0">
                <a:solidFill>
                  <a:schemeClr val="tx1"/>
                </a:solidFill>
                <a:latin typeface="Times New Roman" panose="02020603050405020304" pitchFamily="18" charset="0"/>
                <a:cs typeface="Times New Roman" panose="02020603050405020304" pitchFamily="18" charset="0"/>
              </a:rPr>
              <a:t>.</a:t>
            </a:r>
          </a:p>
          <a:p>
            <a:pPr algn="just" fontAlgn="base">
              <a:spcBef>
                <a:spcPts val="600"/>
              </a:spcBef>
            </a:pPr>
            <a:endParaRPr lang="en-US" sz="1800" dirty="0" smtClean="0">
              <a:solidFill>
                <a:schemeClr val="tx1"/>
              </a:solidFill>
              <a:latin typeface="Times New Roman" panose="02020603050405020304" pitchFamily="18" charset="0"/>
              <a:cs typeface="Times New Roman" panose="02020603050405020304" pitchFamily="18" charset="0"/>
            </a:endParaRPr>
          </a:p>
          <a:p>
            <a:pPr algn="just" fontAlgn="base">
              <a:spcBef>
                <a:spcPts val="600"/>
              </a:spcBef>
            </a:pPr>
            <a:r>
              <a:rPr lang="en-US" sz="1800" dirty="0" smtClean="0">
                <a:solidFill>
                  <a:schemeClr val="tx1"/>
                </a:solidFill>
                <a:latin typeface="Times New Roman" panose="02020603050405020304" pitchFamily="18" charset="0"/>
                <a:cs typeface="Times New Roman" panose="02020603050405020304" pitchFamily="18" charset="0"/>
              </a:rPr>
              <a:t> </a:t>
            </a:r>
            <a:r>
              <a:rPr lang="en-US" sz="1800" b="1" dirty="0" smtClean="0">
                <a:solidFill>
                  <a:srgbClr val="0000CC"/>
                </a:solidFill>
                <a:latin typeface="Times New Roman" panose="02020603050405020304" pitchFamily="18" charset="0"/>
                <a:cs typeface="Times New Roman" panose="02020603050405020304" pitchFamily="18" charset="0"/>
              </a:rPr>
              <a:t>Synchronization(SYN</a:t>
            </a:r>
            <a:r>
              <a:rPr lang="en-US" sz="1800" b="1" dirty="0">
                <a:solidFill>
                  <a:srgbClr val="0000CC"/>
                </a:solidFill>
                <a:latin typeface="Times New Roman" panose="02020603050405020304" pitchFamily="18" charset="0"/>
                <a:cs typeface="Times New Roman" panose="02020603050405020304" pitchFamily="18" charset="0"/>
              </a:rPr>
              <a:t>): </a:t>
            </a:r>
            <a:r>
              <a:rPr lang="en-US" sz="1800" dirty="0">
                <a:solidFill>
                  <a:schemeClr val="tx1"/>
                </a:solidFill>
                <a:latin typeface="Times New Roman" panose="02020603050405020304" pitchFamily="18" charset="0"/>
                <a:cs typeface="Times New Roman" panose="02020603050405020304" pitchFamily="18" charset="0"/>
              </a:rPr>
              <a:t>It is used in first step of connection establishment </a:t>
            </a:r>
            <a:r>
              <a:rPr lang="en-US" sz="1800" dirty="0" smtClean="0">
                <a:solidFill>
                  <a:schemeClr val="tx1"/>
                </a:solidFill>
                <a:latin typeface="Times New Roman" panose="02020603050405020304" pitchFamily="18" charset="0"/>
                <a:cs typeface="Times New Roman" panose="02020603050405020304" pitchFamily="18" charset="0"/>
              </a:rPr>
              <a:t>phase. </a:t>
            </a:r>
            <a:r>
              <a:rPr lang="en-US" sz="1800" dirty="0">
                <a:solidFill>
                  <a:schemeClr val="tx1"/>
                </a:solidFill>
                <a:latin typeface="Times New Roman" panose="02020603050405020304" pitchFamily="18" charset="0"/>
                <a:cs typeface="Times New Roman" panose="02020603050405020304" pitchFamily="18" charset="0"/>
              </a:rPr>
              <a:t>Only the first packet from sender as well as receiver should have this flag set. This is used for synchronizing sequence </a:t>
            </a:r>
            <a:r>
              <a:rPr lang="en-US" sz="1800" dirty="0" smtClean="0">
                <a:solidFill>
                  <a:schemeClr val="tx1"/>
                </a:solidFill>
                <a:latin typeface="Times New Roman" panose="02020603050405020304" pitchFamily="18" charset="0"/>
                <a:cs typeface="Times New Roman" panose="02020603050405020304" pitchFamily="18" charset="0"/>
              </a:rPr>
              <a:t>number</a:t>
            </a:r>
          </a:p>
          <a:p>
            <a:pPr algn="just" fontAlgn="base">
              <a:spcBef>
                <a:spcPts val="600"/>
              </a:spcBef>
            </a:pPr>
            <a:endParaRPr lang="en-US" sz="1800" dirty="0" smtClean="0">
              <a:solidFill>
                <a:schemeClr val="tx1"/>
              </a:solidFill>
              <a:latin typeface="Times New Roman" panose="02020603050405020304" pitchFamily="18" charset="0"/>
              <a:cs typeface="Times New Roman" panose="02020603050405020304" pitchFamily="18" charset="0"/>
            </a:endParaRPr>
          </a:p>
          <a:p>
            <a:pPr algn="just" fontAlgn="base">
              <a:spcBef>
                <a:spcPts val="600"/>
              </a:spcBef>
            </a:pPr>
            <a:r>
              <a:rPr lang="en-US" sz="1800" b="1" dirty="0">
                <a:solidFill>
                  <a:srgbClr val="0000CC"/>
                </a:solidFill>
                <a:latin typeface="Times New Roman" panose="02020603050405020304" pitchFamily="18" charset="0"/>
                <a:cs typeface="Times New Roman" panose="02020603050405020304" pitchFamily="18" charset="0"/>
              </a:rPr>
              <a:t>Finish (FIN) </a:t>
            </a:r>
            <a:r>
              <a:rPr lang="en-US" sz="1800" b="1" dirty="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 </a:t>
            </a:r>
            <a:r>
              <a:rPr lang="en-US" sz="1800" dirty="0">
                <a:solidFill>
                  <a:schemeClr val="tx1"/>
                </a:solidFill>
                <a:latin typeface="Times New Roman" panose="02020603050405020304" pitchFamily="18" charset="0"/>
                <a:cs typeface="Times New Roman" panose="02020603050405020304" pitchFamily="18" charset="0"/>
              </a:rPr>
              <a:t>It is used to request for connection termination i.e. when there is no more data from the sender, it requests for connection termination. This is the last packet sent by sender. It frees the reserved resources and gracefully terminate the connection. </a:t>
            </a:r>
          </a:p>
        </p:txBody>
      </p:sp>
    </p:spTree>
    <p:extLst>
      <p:ext uri="{BB962C8B-B14F-4D97-AF65-F5344CB8AC3E}">
        <p14:creationId xmlns:p14="http://schemas.microsoft.com/office/powerpoint/2010/main" val="261003567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7" name="Google Shape;687;p78"/>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latin typeface="Times New Roman" panose="02020603050405020304" pitchFamily="18" charset="0"/>
                <a:cs typeface="Times New Roman" panose="02020603050405020304" pitchFamily="18" charset="0"/>
              </a:rPr>
              <a:t>44</a:t>
            </a:fld>
            <a:endParaRPr sz="1100">
              <a:latin typeface="Times New Roman" panose="02020603050405020304" pitchFamily="18" charset="0"/>
              <a:cs typeface="Times New Roman" panose="02020603050405020304" pitchFamily="18" charset="0"/>
            </a:endParaRPr>
          </a:p>
        </p:txBody>
      </p:sp>
      <p:sp>
        <p:nvSpPr>
          <p:cNvPr id="684" name="Google Shape;684;p78"/>
          <p:cNvSpPr txBox="1">
            <a:spLocks noGrp="1"/>
          </p:cNvSpPr>
          <p:nvPr>
            <p:ph type="title" idx="4294967295"/>
          </p:nvPr>
        </p:nvSpPr>
        <p:spPr>
          <a:xfrm>
            <a:off x="549913" y="92603"/>
            <a:ext cx="7772400" cy="506413"/>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Clr>
                <a:schemeClr val="dk1"/>
              </a:buClr>
              <a:buSzPts val="3000"/>
              <a:buFont typeface="Times New Roman"/>
              <a:buNone/>
            </a:pPr>
            <a:r>
              <a:rPr lang="en" sz="2800" dirty="0" smtClean="0">
                <a:latin typeface="Times New Roman" panose="02020603050405020304" pitchFamily="18" charset="0"/>
                <a:ea typeface="Times New Roman"/>
                <a:cs typeface="Times New Roman" panose="02020603050405020304" pitchFamily="18" charset="0"/>
                <a:sym typeface="Times New Roman"/>
              </a:rPr>
              <a:t>TCP: Connection Establishment</a:t>
            </a:r>
            <a:endParaRPr sz="2800" dirty="0">
              <a:latin typeface="Times New Roman" panose="02020603050405020304" pitchFamily="18" charset="0"/>
              <a:ea typeface="Times New Roman"/>
              <a:cs typeface="Times New Roman" panose="02020603050405020304" pitchFamily="18" charset="0"/>
              <a:sym typeface="Times New Roman"/>
            </a:endParaRPr>
          </a:p>
        </p:txBody>
      </p:sp>
      <p:sp>
        <p:nvSpPr>
          <p:cNvPr id="12" name="Google Shape;709;p80"/>
          <p:cNvSpPr txBox="1"/>
          <p:nvPr/>
        </p:nvSpPr>
        <p:spPr>
          <a:xfrm>
            <a:off x="1337854" y="665351"/>
            <a:ext cx="8515349" cy="285749"/>
          </a:xfrm>
          <a:prstGeom prst="rect">
            <a:avLst/>
          </a:prstGeom>
          <a:noFill/>
          <a:ln>
            <a:noFill/>
          </a:ln>
        </p:spPr>
        <p:txBody>
          <a:bodyPr spcFirstLastPara="1" wrap="square" lIns="68575" tIns="34275" rIns="68575" bIns="34275" anchor="t" anchorCtr="0">
            <a:noAutofit/>
          </a:bodyPr>
          <a:lstStyle/>
          <a:p>
            <a:pPr marL="76200" marR="0" lvl="0" algn="l" rtl="0">
              <a:lnSpc>
                <a:spcPct val="80000"/>
              </a:lnSpc>
              <a:spcBef>
                <a:spcPts val="0"/>
              </a:spcBef>
              <a:spcAft>
                <a:spcPts val="0"/>
              </a:spcAft>
              <a:buClr>
                <a:srgbClr val="CC0000"/>
              </a:buClr>
              <a:buSzPts val="1800"/>
            </a:pPr>
            <a:r>
              <a:rPr lang="en" sz="1800" b="1" dirty="0">
                <a:solidFill>
                  <a:srgbClr val="FF0000"/>
                </a:solidFill>
                <a:latin typeface="Times New Roman" panose="02020603050405020304" pitchFamily="18" charset="0"/>
                <a:ea typeface="Calibri"/>
                <a:cs typeface="Times New Roman" panose="02020603050405020304" pitchFamily="18" charset="0"/>
                <a:sym typeface="Calibri"/>
              </a:rPr>
              <a:t>Connection Establishment: </a:t>
            </a:r>
            <a:r>
              <a:rPr lang="en" sz="2000" b="1" dirty="0">
                <a:solidFill>
                  <a:srgbClr val="C00000"/>
                </a:solidFill>
                <a:latin typeface="Times New Roman" panose="02020603050405020304" pitchFamily="18" charset="0"/>
                <a:ea typeface="Calibri"/>
                <a:cs typeface="Times New Roman" panose="02020603050405020304" pitchFamily="18" charset="0"/>
                <a:sym typeface="Calibri"/>
              </a:rPr>
              <a:t>Three way Handshaking</a:t>
            </a:r>
            <a:endParaRPr sz="2000" b="1" dirty="0">
              <a:solidFill>
                <a:srgbClr val="C00000"/>
              </a:solidFill>
              <a:latin typeface="Times New Roman" panose="02020603050405020304" pitchFamily="18" charset="0"/>
              <a:ea typeface="Calibri"/>
              <a:cs typeface="Times New Roman" panose="02020603050405020304" pitchFamily="18" charset="0"/>
              <a:sym typeface="Calibri"/>
            </a:endParaRPr>
          </a:p>
        </p:txBody>
      </p:sp>
      <p:sp>
        <p:nvSpPr>
          <p:cNvPr id="13" name="Rectangle 12"/>
          <p:cNvSpPr/>
          <p:nvPr/>
        </p:nvSpPr>
        <p:spPr>
          <a:xfrm>
            <a:off x="459246" y="947679"/>
            <a:ext cx="7953733" cy="707886"/>
          </a:xfrm>
          <a:prstGeom prst="rect">
            <a:avLst/>
          </a:prstGeom>
        </p:spPr>
        <p:txBody>
          <a:bodyPr wrap="square">
            <a:spAutoFit/>
          </a:bodyPr>
          <a:lstStyle/>
          <a:p>
            <a:pPr marL="285750" indent="-285750" algn="just">
              <a:buFont typeface="Wingdings" panose="05000000000000000000" pitchFamily="2" charset="2"/>
              <a:buChar char="Ø"/>
            </a:pPr>
            <a:r>
              <a:rPr lang="en-US" sz="2000" dirty="0" smtClean="0">
                <a:solidFill>
                  <a:srgbClr val="3812D8"/>
                </a:solidFill>
                <a:latin typeface="Times New Roman" panose="02020603050405020304" pitchFamily="18" charset="0"/>
                <a:cs typeface="Times New Roman" panose="02020603050405020304" pitchFamily="18" charset="0"/>
              </a:rPr>
              <a:t>A TCP connection is opened by a three-way handshake to establish a common view of the sequence numbers. </a:t>
            </a:r>
          </a:p>
        </p:txBody>
      </p:sp>
      <p:pic>
        <p:nvPicPr>
          <p:cNvPr id="14" name="Google Shape;197;p30"/>
          <p:cNvPicPr preferRelativeResize="0"/>
          <p:nvPr/>
        </p:nvPicPr>
        <p:blipFill rotWithShape="1">
          <a:blip r:embed="rId3">
            <a:alphaModFix/>
          </a:blip>
          <a:srcRect/>
          <a:stretch/>
        </p:blipFill>
        <p:spPr>
          <a:xfrm>
            <a:off x="41822" y="47021"/>
            <a:ext cx="538608" cy="597579"/>
          </a:xfrm>
          <a:prstGeom prst="rect">
            <a:avLst/>
          </a:prstGeom>
          <a:noFill/>
          <a:ln>
            <a:noFill/>
          </a:ln>
        </p:spPr>
      </p:pic>
      <p:pic>
        <p:nvPicPr>
          <p:cNvPr id="2" name="Picture 1"/>
          <p:cNvPicPr>
            <a:picLocks noChangeAspect="1"/>
          </p:cNvPicPr>
          <p:nvPr/>
        </p:nvPicPr>
        <p:blipFill>
          <a:blip r:embed="rId4"/>
          <a:stretch>
            <a:fillRect/>
          </a:stretch>
        </p:blipFill>
        <p:spPr>
          <a:xfrm>
            <a:off x="1577095" y="1806669"/>
            <a:ext cx="5593243" cy="2512412"/>
          </a:xfrm>
          <a:prstGeom prst="rect">
            <a:avLst/>
          </a:prstGeom>
        </p:spPr>
      </p:pic>
    </p:spTree>
    <p:extLst>
      <p:ext uri="{BB962C8B-B14F-4D97-AF65-F5344CB8AC3E}">
        <p14:creationId xmlns:p14="http://schemas.microsoft.com/office/powerpoint/2010/main" val="1541982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8" name="Google Shape;708;p80"/>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latin typeface="Times New Roman" panose="02020603050405020304" pitchFamily="18" charset="0"/>
                <a:cs typeface="Times New Roman" panose="02020603050405020304" pitchFamily="18" charset="0"/>
              </a:rPr>
              <a:t>45</a:t>
            </a:fld>
            <a:endParaRPr sz="1100">
              <a:latin typeface="Times New Roman" panose="02020603050405020304" pitchFamily="18" charset="0"/>
              <a:cs typeface="Times New Roman" panose="02020603050405020304" pitchFamily="18" charset="0"/>
            </a:endParaRPr>
          </a:p>
        </p:txBody>
      </p:sp>
      <p:sp>
        <p:nvSpPr>
          <p:cNvPr id="705" name="Google Shape;705;p80"/>
          <p:cNvSpPr txBox="1">
            <a:spLocks noGrp="1"/>
          </p:cNvSpPr>
          <p:nvPr>
            <p:ph type="title" idx="4294967295"/>
          </p:nvPr>
        </p:nvSpPr>
        <p:spPr>
          <a:xfrm>
            <a:off x="580430" y="47021"/>
            <a:ext cx="7772400" cy="487689"/>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Clr>
                <a:schemeClr val="dk1"/>
              </a:buClr>
              <a:buSzPts val="3000"/>
              <a:buFont typeface="Times New Roman"/>
              <a:buNone/>
            </a:pPr>
            <a:r>
              <a:rPr lang="en" sz="2800" dirty="0">
                <a:latin typeface="Times New Roman" panose="02020603050405020304" pitchFamily="18" charset="0"/>
                <a:ea typeface="Times New Roman"/>
                <a:cs typeface="Times New Roman" panose="02020603050405020304" pitchFamily="18" charset="0"/>
                <a:sym typeface="Times New Roman"/>
              </a:rPr>
              <a:t>Transmission Control Protocol [TCP] (Cntd.)</a:t>
            </a:r>
            <a:endParaRPr sz="2800" dirty="0">
              <a:latin typeface="Times New Roman" panose="02020603050405020304" pitchFamily="18" charset="0"/>
              <a:cs typeface="Times New Roman" panose="02020603050405020304" pitchFamily="18" charset="0"/>
            </a:endParaRPr>
          </a:p>
        </p:txBody>
      </p:sp>
      <p:sp>
        <p:nvSpPr>
          <p:cNvPr id="709" name="Google Shape;709;p80"/>
          <p:cNvSpPr txBox="1"/>
          <p:nvPr/>
        </p:nvSpPr>
        <p:spPr>
          <a:xfrm>
            <a:off x="457199" y="818895"/>
            <a:ext cx="8515349" cy="285749"/>
          </a:xfrm>
          <a:prstGeom prst="rect">
            <a:avLst/>
          </a:prstGeom>
          <a:noFill/>
          <a:ln>
            <a:noFill/>
          </a:ln>
        </p:spPr>
        <p:txBody>
          <a:bodyPr spcFirstLastPara="1" wrap="square" lIns="68575" tIns="34275" rIns="68575" bIns="34275" anchor="t" anchorCtr="0">
            <a:noAutofit/>
          </a:bodyPr>
          <a:lstStyle/>
          <a:p>
            <a:pPr marL="76200" marR="0" lvl="0" algn="l" rtl="0">
              <a:lnSpc>
                <a:spcPct val="80000"/>
              </a:lnSpc>
              <a:spcBef>
                <a:spcPts val="0"/>
              </a:spcBef>
              <a:spcAft>
                <a:spcPts val="0"/>
              </a:spcAft>
              <a:buClr>
                <a:srgbClr val="CC0000"/>
              </a:buClr>
              <a:buSzPts val="1800"/>
            </a:pPr>
            <a:r>
              <a:rPr lang="en" sz="2400" b="1" dirty="0" smtClean="0">
                <a:solidFill>
                  <a:srgbClr val="C00000"/>
                </a:solidFill>
                <a:latin typeface="Times New Roman" panose="02020603050405020304" pitchFamily="18" charset="0"/>
                <a:ea typeface="Calibri"/>
                <a:cs typeface="Times New Roman" panose="02020603050405020304" pitchFamily="18" charset="0"/>
                <a:sym typeface="Calibri"/>
              </a:rPr>
              <a:t>1. Connection </a:t>
            </a:r>
            <a:r>
              <a:rPr lang="en" sz="2400" b="1" dirty="0">
                <a:solidFill>
                  <a:srgbClr val="C00000"/>
                </a:solidFill>
                <a:latin typeface="Times New Roman" panose="02020603050405020304" pitchFamily="18" charset="0"/>
                <a:ea typeface="Calibri"/>
                <a:cs typeface="Times New Roman" panose="02020603050405020304" pitchFamily="18" charset="0"/>
                <a:sym typeface="Calibri"/>
              </a:rPr>
              <a:t>Establishment: Three way Handshaking</a:t>
            </a:r>
            <a:endParaRPr sz="2400" b="1" dirty="0">
              <a:solidFill>
                <a:srgbClr val="C00000"/>
              </a:solidFill>
              <a:latin typeface="Times New Roman" panose="02020603050405020304" pitchFamily="18" charset="0"/>
              <a:ea typeface="Calibri"/>
              <a:cs typeface="Times New Roman" panose="02020603050405020304" pitchFamily="18" charset="0"/>
              <a:sym typeface="Calibri"/>
            </a:endParaRPr>
          </a:p>
        </p:txBody>
      </p:sp>
      <p:pic>
        <p:nvPicPr>
          <p:cNvPr id="9"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r="49708"/>
          <a:stretch/>
        </p:blipFill>
        <p:spPr bwMode="auto">
          <a:xfrm>
            <a:off x="800101" y="1435850"/>
            <a:ext cx="3176001" cy="3266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 name="TextBox 1"/>
          <p:cNvSpPr txBox="1"/>
          <p:nvPr/>
        </p:nvSpPr>
        <p:spPr>
          <a:xfrm>
            <a:off x="4185058" y="1247051"/>
            <a:ext cx="4608746" cy="3139321"/>
          </a:xfrm>
          <a:prstGeom prst="rect">
            <a:avLst/>
          </a:prstGeom>
          <a:noFill/>
        </p:spPr>
        <p:txBody>
          <a:bodyPr wrap="square" rtlCol="0">
            <a:spAutoFit/>
          </a:bodyPr>
          <a:lstStyle/>
          <a:p>
            <a:pPr algn="just"/>
            <a:r>
              <a:rPr lang="en-US" sz="1800" dirty="0">
                <a:latin typeface="Times New Roman" panose="02020603050405020304" pitchFamily="18" charset="0"/>
                <a:cs typeface="Times New Roman" panose="02020603050405020304" pitchFamily="18" charset="0"/>
              </a:rPr>
              <a:t>Host 1 chooses </a:t>
            </a:r>
            <a:r>
              <a:rPr lang="en-US" sz="1800" b="1" dirty="0">
                <a:latin typeface="Times New Roman" panose="02020603050405020304" pitchFamily="18" charset="0"/>
                <a:cs typeface="Times New Roman" panose="02020603050405020304" pitchFamily="18" charset="0"/>
              </a:rPr>
              <a:t>a sequence number</a:t>
            </a:r>
            <a:r>
              <a:rPr lang="en-US" sz="1800" b="1" dirty="0" smtClean="0">
                <a:latin typeface="Times New Roman" panose="02020603050405020304" pitchFamily="18" charset="0"/>
                <a:cs typeface="Times New Roman" panose="02020603050405020304" pitchFamily="18" charset="0"/>
              </a:rPr>
              <a:t>, x</a:t>
            </a:r>
            <a:r>
              <a:rPr lang="en-US" sz="1800" b="1"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and sends a CONNECTION REQUEST segment containing it to host 2</a:t>
            </a:r>
            <a:r>
              <a:rPr lang="en-US" sz="1800" dirty="0" smtClean="0">
                <a:latin typeface="Times New Roman" panose="02020603050405020304" pitchFamily="18" charset="0"/>
                <a:cs typeface="Times New Roman" panose="02020603050405020304" pitchFamily="18" charset="0"/>
              </a:rPr>
              <a:t>.</a:t>
            </a:r>
          </a:p>
          <a:p>
            <a:pPr algn="just"/>
            <a:endParaRPr lang="en-US" sz="1800" dirty="0" smtClean="0">
              <a:latin typeface="Times New Roman" panose="02020603050405020304" pitchFamily="18" charset="0"/>
              <a:cs typeface="Times New Roman" panose="02020603050405020304" pitchFamily="18" charset="0"/>
            </a:endParaRPr>
          </a:p>
          <a:p>
            <a:pPr algn="just"/>
            <a:r>
              <a:rPr lang="en-US" sz="1800" dirty="0" smtClean="0">
                <a:latin typeface="Times New Roman" panose="02020603050405020304" pitchFamily="18" charset="0"/>
                <a:cs typeface="Times New Roman" panose="02020603050405020304" pitchFamily="18" charset="0"/>
              </a:rPr>
              <a:t>Host 2 replies </a:t>
            </a:r>
            <a:r>
              <a:rPr lang="en-US" sz="1800" dirty="0">
                <a:latin typeface="Times New Roman" panose="02020603050405020304" pitchFamily="18" charset="0"/>
                <a:cs typeface="Times New Roman" panose="02020603050405020304" pitchFamily="18" charset="0"/>
              </a:rPr>
              <a:t>with an </a:t>
            </a:r>
            <a:r>
              <a:rPr lang="en-US" sz="1800" b="1" dirty="0">
                <a:latin typeface="Times New Roman" panose="02020603050405020304" pitchFamily="18" charset="0"/>
                <a:cs typeface="Times New Roman" panose="02020603050405020304" pitchFamily="18" charset="0"/>
              </a:rPr>
              <a:t>ACK segment acknowledging x</a:t>
            </a:r>
            <a:r>
              <a:rPr lang="en-US" sz="1800" dirty="0">
                <a:latin typeface="Times New Roman" panose="02020603050405020304" pitchFamily="18" charset="0"/>
                <a:cs typeface="Times New Roman" panose="02020603050405020304" pitchFamily="18" charset="0"/>
              </a:rPr>
              <a:t> and announcing its own initial sequence number, y. </a:t>
            </a:r>
            <a:endParaRPr lang="en-US" sz="1800" dirty="0" smtClean="0">
              <a:latin typeface="Times New Roman" panose="02020603050405020304" pitchFamily="18" charset="0"/>
              <a:cs typeface="Times New Roman" panose="02020603050405020304" pitchFamily="18" charset="0"/>
            </a:endParaRPr>
          </a:p>
          <a:p>
            <a:pPr algn="just"/>
            <a:endParaRPr lang="en-US" sz="1800" dirty="0" smtClean="0">
              <a:latin typeface="Times New Roman" panose="02020603050405020304" pitchFamily="18" charset="0"/>
              <a:cs typeface="Times New Roman" panose="02020603050405020304" pitchFamily="18" charset="0"/>
            </a:endParaRPr>
          </a:p>
          <a:p>
            <a:pPr algn="just"/>
            <a:r>
              <a:rPr lang="en-US" sz="1800" dirty="0" smtClean="0">
                <a:latin typeface="Times New Roman" panose="02020603050405020304" pitchFamily="18" charset="0"/>
                <a:cs typeface="Times New Roman" panose="02020603050405020304" pitchFamily="18" charset="0"/>
              </a:rPr>
              <a:t>Finally</a:t>
            </a:r>
            <a:r>
              <a:rPr lang="en-US" sz="1800" dirty="0">
                <a:latin typeface="Times New Roman" panose="02020603050405020304" pitchFamily="18" charset="0"/>
                <a:cs typeface="Times New Roman" panose="02020603050405020304" pitchFamily="18" charset="0"/>
              </a:rPr>
              <a:t>, host 1 acknowledges host 2’s choice of an initial sequence number in the first data segment that it sends.</a:t>
            </a:r>
          </a:p>
        </p:txBody>
      </p:sp>
      <p:pic>
        <p:nvPicPr>
          <p:cNvPr id="13" name="Google Shape;197;p30"/>
          <p:cNvPicPr preferRelativeResize="0"/>
          <p:nvPr/>
        </p:nvPicPr>
        <p:blipFill rotWithShape="1">
          <a:blip r:embed="rId4">
            <a:alphaModFix/>
          </a:blip>
          <a:srcRect/>
          <a:stretch/>
        </p:blipFill>
        <p:spPr>
          <a:xfrm>
            <a:off x="41822" y="47021"/>
            <a:ext cx="538608" cy="597579"/>
          </a:xfrm>
          <a:prstGeom prst="rect">
            <a:avLst/>
          </a:prstGeom>
          <a:noFill/>
          <a:ln>
            <a:noFill/>
          </a:ln>
        </p:spPr>
      </p:pic>
    </p:spTree>
    <p:extLst>
      <p:ext uri="{BB962C8B-B14F-4D97-AF65-F5344CB8AC3E}">
        <p14:creationId xmlns:p14="http://schemas.microsoft.com/office/powerpoint/2010/main" val="3981664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7" name="Google Shape;687;p78"/>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46</a:t>
            </a:fld>
            <a:endParaRPr sz="1100"/>
          </a:p>
        </p:txBody>
      </p:sp>
      <p:sp>
        <p:nvSpPr>
          <p:cNvPr id="684" name="Google Shape;684;p78"/>
          <p:cNvSpPr txBox="1">
            <a:spLocks noGrp="1"/>
          </p:cNvSpPr>
          <p:nvPr>
            <p:ph type="title" idx="4294967295"/>
          </p:nvPr>
        </p:nvSpPr>
        <p:spPr>
          <a:xfrm>
            <a:off x="580430" y="70323"/>
            <a:ext cx="7772400" cy="506412"/>
          </a:xfrm>
          <a:prstGeom prst="rect">
            <a:avLst/>
          </a:prstGeom>
          <a:noFill/>
          <a:ln>
            <a:noFill/>
          </a:ln>
        </p:spPr>
        <p:txBody>
          <a:bodyPr spcFirstLastPara="1" wrap="square" lIns="68575" tIns="34275" rIns="68575" bIns="34275" anchor="ctr" anchorCtr="0">
            <a:normAutofit/>
          </a:bodyPr>
          <a:lstStyle/>
          <a:p>
            <a:pPr lvl="0" algn="ctr">
              <a:spcBef>
                <a:spcPts val="0"/>
              </a:spcBef>
              <a:buClr>
                <a:schemeClr val="dk1"/>
              </a:buClr>
              <a:buSzPts val="3000"/>
            </a:pPr>
            <a:r>
              <a:rPr lang="en" sz="2800" dirty="0">
                <a:latin typeface="Times New Roman" panose="02020603050405020304" pitchFamily="18" charset="0"/>
                <a:ea typeface="Times New Roman"/>
                <a:cs typeface="Times New Roman" panose="02020603050405020304" pitchFamily="18" charset="0"/>
                <a:sym typeface="Times New Roman"/>
              </a:rPr>
              <a:t>Windows in </a:t>
            </a:r>
            <a:r>
              <a:rPr lang="en" sz="2800" dirty="0" smtClean="0">
                <a:latin typeface="Times New Roman" panose="02020603050405020304" pitchFamily="18" charset="0"/>
                <a:ea typeface="Times New Roman"/>
                <a:cs typeface="Times New Roman" panose="02020603050405020304" pitchFamily="18" charset="0"/>
                <a:sym typeface="Times New Roman"/>
              </a:rPr>
              <a:t>TCP</a:t>
            </a:r>
            <a:endParaRPr sz="2800" dirty="0">
              <a:latin typeface="Times New Roman"/>
              <a:ea typeface="Times New Roman"/>
              <a:cs typeface="Times New Roman"/>
              <a:sym typeface="Times New Roman"/>
            </a:endParaRPr>
          </a:p>
        </p:txBody>
      </p:sp>
      <p:sp>
        <p:nvSpPr>
          <p:cNvPr id="12" name="TextBox 11"/>
          <p:cNvSpPr txBox="1"/>
          <p:nvPr/>
        </p:nvSpPr>
        <p:spPr>
          <a:xfrm>
            <a:off x="638005" y="1253240"/>
            <a:ext cx="3935185" cy="3323987"/>
          </a:xfrm>
          <a:prstGeom prst="rect">
            <a:avLst/>
          </a:prstGeom>
          <a:solidFill>
            <a:schemeClr val="accent4">
              <a:lumMod val="20000"/>
              <a:lumOff val="80000"/>
            </a:schemeClr>
          </a:solidFill>
          <a:ln w="6350">
            <a:solidFill>
              <a:schemeClr val="tx1"/>
            </a:solidFill>
          </a:ln>
        </p:spPr>
        <p:txBody>
          <a:bodyPr wrap="square" rtlCol="0">
            <a:spAutoFit/>
          </a:bodyPr>
          <a:lstStyle/>
          <a:p>
            <a:pPr marL="342900" indent="-342900" algn="just">
              <a:buAutoNum type="arabicPeriod"/>
            </a:pPr>
            <a:r>
              <a:rPr lang="en-GB" altLang="en-US" sz="1500" dirty="0" smtClean="0">
                <a:latin typeface="Times New Roman" panose="02020603050405020304" pitchFamily="18" charset="0"/>
                <a:cs typeface="Times New Roman" panose="02020603050405020304" pitchFamily="18" charset="0"/>
              </a:rPr>
              <a:t>Senders send 2KB of data along with </a:t>
            </a:r>
            <a:r>
              <a:rPr lang="en-GB" altLang="en-US" sz="1500" dirty="0" err="1" smtClean="0">
                <a:latin typeface="Times New Roman" panose="02020603050405020304" pitchFamily="18" charset="0"/>
                <a:cs typeface="Times New Roman" panose="02020603050405020304" pitchFamily="18" charset="0"/>
              </a:rPr>
              <a:t>Seq</a:t>
            </a:r>
            <a:r>
              <a:rPr lang="en-GB" altLang="en-US" sz="1500" dirty="0" smtClean="0">
                <a:latin typeface="Times New Roman" panose="02020603050405020304" pitchFamily="18" charset="0"/>
                <a:cs typeface="Times New Roman" panose="02020603050405020304" pitchFamily="18" charset="0"/>
              </a:rPr>
              <a:t> no.</a:t>
            </a:r>
          </a:p>
          <a:p>
            <a:pPr marL="342900" indent="-342900" algn="just">
              <a:buAutoNum type="arabicPeriod"/>
            </a:pPr>
            <a:r>
              <a:rPr lang="en-GB" altLang="en-US" sz="1500" dirty="0" smtClean="0">
                <a:latin typeface="Times New Roman" panose="02020603050405020304" pitchFamily="18" charset="0"/>
                <a:cs typeface="Times New Roman" panose="02020603050405020304" pitchFamily="18" charset="0"/>
              </a:rPr>
              <a:t>Receiver sends ACK of previous SEQ no and send remaining window size WIN (2048)</a:t>
            </a:r>
          </a:p>
          <a:p>
            <a:pPr marL="342900" indent="-342900" algn="just">
              <a:buAutoNum type="arabicPeriod"/>
            </a:pPr>
            <a:r>
              <a:rPr lang="en-GB" altLang="en-US" sz="1500" dirty="0" smtClean="0">
                <a:latin typeface="Times New Roman" panose="02020603050405020304" pitchFamily="18" charset="0"/>
                <a:cs typeface="Times New Roman" panose="02020603050405020304" pitchFamily="18" charset="0"/>
              </a:rPr>
              <a:t>Sender again send 2KB of data to receiver.</a:t>
            </a:r>
          </a:p>
          <a:p>
            <a:pPr marL="342900" indent="-342900" algn="just">
              <a:buAutoNum type="arabicPeriod"/>
            </a:pPr>
            <a:r>
              <a:rPr lang="en-GB" altLang="en-US" sz="1500" dirty="0" smtClean="0">
                <a:latin typeface="Times New Roman" panose="02020603050405020304" pitchFamily="18" charset="0"/>
                <a:cs typeface="Times New Roman" panose="02020603050405020304" pitchFamily="18" charset="0"/>
              </a:rPr>
              <a:t>Now at Receivers side buffer gets full, so he sends ACK of previous SEQ no and WIN =0. Sender is in blocked state until some memory of receiver's buffer is empty.</a:t>
            </a:r>
          </a:p>
          <a:p>
            <a:pPr marL="342900" indent="-342900" algn="just">
              <a:buAutoNum type="arabicPeriod"/>
            </a:pPr>
            <a:r>
              <a:rPr lang="en-GB" altLang="en-US" sz="1500" b="1" dirty="0" smtClean="0">
                <a:latin typeface="Times New Roman" panose="02020603050405020304" pitchFamily="18" charset="0"/>
                <a:cs typeface="Times New Roman" panose="02020603050405020304" pitchFamily="18" charset="0"/>
              </a:rPr>
              <a:t>Receivers buffer is always full </a:t>
            </a:r>
            <a:r>
              <a:rPr lang="en-GB" altLang="en-US" sz="1500" dirty="0" smtClean="0">
                <a:latin typeface="Times New Roman" panose="02020603050405020304" pitchFamily="18" charset="0"/>
                <a:cs typeface="Times New Roman" panose="02020603050405020304" pitchFamily="18" charset="0"/>
              </a:rPr>
              <a:t>until it </a:t>
            </a:r>
            <a:r>
              <a:rPr lang="en-GB" altLang="en-US" sz="1500" b="1" dirty="0" smtClean="0">
                <a:solidFill>
                  <a:srgbClr val="C00000"/>
                </a:solidFill>
                <a:latin typeface="Times New Roman" panose="02020603050405020304" pitchFamily="18" charset="0"/>
                <a:cs typeface="Times New Roman" panose="02020603050405020304" pitchFamily="18" charset="0"/>
              </a:rPr>
              <a:t>PUSH</a:t>
            </a:r>
            <a:r>
              <a:rPr lang="en-GB" altLang="en-US" sz="1500" dirty="0" smtClean="0">
                <a:latin typeface="Times New Roman" panose="02020603050405020304" pitchFamily="18" charset="0"/>
                <a:cs typeface="Times New Roman" panose="02020603050405020304" pitchFamily="18" charset="0"/>
              </a:rPr>
              <a:t> the data to application layer</a:t>
            </a:r>
          </a:p>
          <a:p>
            <a:pPr marL="342900" indent="-342900" algn="just">
              <a:buAutoNum type="arabicPeriod"/>
            </a:pPr>
            <a:r>
              <a:rPr lang="en-GB" altLang="en-US" sz="1500" dirty="0" smtClean="0">
                <a:latin typeface="Times New Roman" panose="02020603050405020304" pitchFamily="18" charset="0"/>
                <a:cs typeface="Times New Roman" panose="02020603050405020304" pitchFamily="18" charset="0"/>
              </a:rPr>
              <a:t>This state is called </a:t>
            </a:r>
            <a:r>
              <a:rPr lang="en-GB" altLang="en-US" sz="1500" b="1" dirty="0" smtClean="0">
                <a:solidFill>
                  <a:srgbClr val="C00000"/>
                </a:solidFill>
                <a:latin typeface="Times New Roman" panose="02020603050405020304" pitchFamily="18" charset="0"/>
                <a:cs typeface="Times New Roman" panose="02020603050405020304" pitchFamily="18" charset="0"/>
              </a:rPr>
              <a:t>Silly window syndrome problem</a:t>
            </a:r>
            <a:endParaRPr lang="en-US" sz="1500" dirty="0">
              <a:latin typeface="Times New Roman" panose="02020603050405020304" pitchFamily="18" charset="0"/>
              <a:cs typeface="Times New Roman" panose="02020603050405020304" pitchFamily="18" charset="0"/>
            </a:endParaRPr>
          </a:p>
        </p:txBody>
      </p:sp>
      <p:sp>
        <p:nvSpPr>
          <p:cNvPr id="13" name="Google Shape;837;p92"/>
          <p:cNvSpPr txBox="1"/>
          <p:nvPr/>
        </p:nvSpPr>
        <p:spPr>
          <a:xfrm>
            <a:off x="463154" y="734438"/>
            <a:ext cx="8515349" cy="498020"/>
          </a:xfrm>
          <a:prstGeom prst="rect">
            <a:avLst/>
          </a:prstGeom>
          <a:noFill/>
          <a:ln>
            <a:noFill/>
          </a:ln>
        </p:spPr>
        <p:txBody>
          <a:bodyPr spcFirstLastPara="1" wrap="square" lIns="68575" tIns="34275" rIns="68575" bIns="34275" anchor="t" anchorCtr="0">
            <a:noAutofit/>
          </a:bodyPr>
          <a:lstStyle/>
          <a:p>
            <a:pPr marL="76200" lvl="0">
              <a:lnSpc>
                <a:spcPct val="80000"/>
              </a:lnSpc>
              <a:buClr>
                <a:srgbClr val="CC0000"/>
              </a:buClr>
              <a:buSzPts val="1800"/>
            </a:pPr>
            <a:r>
              <a:rPr lang="en" sz="1800" b="1" dirty="0">
                <a:solidFill>
                  <a:srgbClr val="FF0000"/>
                </a:solidFill>
                <a:latin typeface="Times New Roman"/>
                <a:ea typeface="Times New Roman"/>
                <a:cs typeface="Times New Roman"/>
                <a:sym typeface="Times New Roman"/>
              </a:rPr>
              <a:t>Windows in TCP</a:t>
            </a:r>
            <a:r>
              <a:rPr lang="en" sz="1800" b="1" dirty="0" smtClean="0">
                <a:solidFill>
                  <a:srgbClr val="FF0000"/>
                </a:solidFill>
                <a:latin typeface="Times New Roman"/>
                <a:ea typeface="Times New Roman"/>
                <a:cs typeface="Times New Roman"/>
                <a:sym typeface="Times New Roman"/>
              </a:rPr>
              <a:t>: </a:t>
            </a:r>
            <a:r>
              <a:rPr lang="en" sz="1800" dirty="0">
                <a:solidFill>
                  <a:srgbClr val="000066"/>
                </a:solidFill>
                <a:latin typeface="Times New Roman"/>
                <a:ea typeface="Times New Roman"/>
                <a:cs typeface="Times New Roman"/>
                <a:sym typeface="Times New Roman"/>
              </a:rPr>
              <a:t>TCP uses two windows (send window and receive window) for each direction of data transfer</a:t>
            </a:r>
            <a:endParaRPr sz="1800" b="1" dirty="0">
              <a:solidFill>
                <a:srgbClr val="000066"/>
              </a:solidFill>
              <a:latin typeface="Times New Roman"/>
              <a:ea typeface="Times New Roman"/>
              <a:cs typeface="Times New Roman"/>
              <a:sym typeface="Times New Roman"/>
            </a:endParaRPr>
          </a:p>
        </p:txBody>
      </p:sp>
      <p:pic>
        <p:nvPicPr>
          <p:cNvPr id="14" name="Picture 13"/>
          <p:cNvPicPr>
            <a:picLocks noChangeAspect="1"/>
          </p:cNvPicPr>
          <p:nvPr/>
        </p:nvPicPr>
        <p:blipFill>
          <a:blip r:embed="rId3"/>
          <a:stretch>
            <a:fillRect/>
          </a:stretch>
        </p:blipFill>
        <p:spPr>
          <a:xfrm>
            <a:off x="4688504" y="1225202"/>
            <a:ext cx="4289999" cy="3384358"/>
          </a:xfrm>
          <a:prstGeom prst="rect">
            <a:avLst/>
          </a:prstGeom>
        </p:spPr>
      </p:pic>
      <p:pic>
        <p:nvPicPr>
          <p:cNvPr id="15" name="Google Shape;197;p30"/>
          <p:cNvPicPr preferRelativeResize="0"/>
          <p:nvPr/>
        </p:nvPicPr>
        <p:blipFill rotWithShape="1">
          <a:blip r:embed="rId4">
            <a:alphaModFix/>
          </a:blip>
          <a:srcRect/>
          <a:stretch/>
        </p:blipFill>
        <p:spPr>
          <a:xfrm>
            <a:off x="41822" y="47021"/>
            <a:ext cx="538608" cy="597579"/>
          </a:xfrm>
          <a:prstGeom prst="rect">
            <a:avLst/>
          </a:prstGeom>
          <a:noFill/>
          <a:ln>
            <a:noFill/>
          </a:ln>
        </p:spPr>
      </p:pic>
    </p:spTree>
    <p:extLst>
      <p:ext uri="{BB962C8B-B14F-4D97-AF65-F5344CB8AC3E}">
        <p14:creationId xmlns:p14="http://schemas.microsoft.com/office/powerpoint/2010/main" val="171896074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6" name="Google Shape;846;p93"/>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47</a:t>
            </a:fld>
            <a:endParaRPr sz="1100"/>
          </a:p>
        </p:txBody>
      </p:sp>
      <p:sp>
        <p:nvSpPr>
          <p:cNvPr id="843" name="Google Shape;843;p93"/>
          <p:cNvSpPr txBox="1">
            <a:spLocks noGrp="1"/>
          </p:cNvSpPr>
          <p:nvPr>
            <p:ph type="title" idx="4294967295"/>
          </p:nvPr>
        </p:nvSpPr>
        <p:spPr>
          <a:xfrm>
            <a:off x="591145" y="107467"/>
            <a:ext cx="7772400" cy="476686"/>
          </a:xfrm>
          <a:prstGeom prst="rect">
            <a:avLst/>
          </a:prstGeom>
          <a:noFill/>
          <a:ln>
            <a:noFill/>
          </a:ln>
        </p:spPr>
        <p:txBody>
          <a:bodyPr spcFirstLastPara="1" wrap="square" lIns="68575" tIns="34275" rIns="68575" bIns="34275" anchor="ctr" anchorCtr="0">
            <a:normAutofit/>
          </a:bodyPr>
          <a:lstStyle/>
          <a:p>
            <a:pPr lvl="0" algn="ctr">
              <a:spcBef>
                <a:spcPts val="0"/>
              </a:spcBef>
              <a:buClr>
                <a:schemeClr val="dk1"/>
              </a:buClr>
              <a:buSzPts val="3000"/>
            </a:pPr>
            <a:r>
              <a:rPr lang="en" sz="2800" dirty="0">
                <a:latin typeface="Times New Roman" panose="02020603050405020304" pitchFamily="18" charset="0"/>
                <a:ea typeface="Times New Roman"/>
                <a:cs typeface="Times New Roman" panose="02020603050405020304" pitchFamily="18" charset="0"/>
                <a:sym typeface="Times New Roman"/>
              </a:rPr>
              <a:t>Windows in TCP</a:t>
            </a:r>
            <a:endParaRPr sz="2800" dirty="0"/>
          </a:p>
        </p:txBody>
      </p:sp>
      <p:pic>
        <p:nvPicPr>
          <p:cNvPr id="3" name="Picture 2"/>
          <p:cNvPicPr>
            <a:picLocks noChangeAspect="1"/>
          </p:cNvPicPr>
          <p:nvPr/>
        </p:nvPicPr>
        <p:blipFill>
          <a:blip r:embed="rId3"/>
          <a:stretch>
            <a:fillRect/>
          </a:stretch>
        </p:blipFill>
        <p:spPr>
          <a:xfrm>
            <a:off x="5419521" y="956545"/>
            <a:ext cx="3445096" cy="3262596"/>
          </a:xfrm>
          <a:prstGeom prst="rect">
            <a:avLst/>
          </a:prstGeom>
        </p:spPr>
      </p:pic>
      <p:sp>
        <p:nvSpPr>
          <p:cNvPr id="10" name="TextBox 9"/>
          <p:cNvSpPr txBox="1"/>
          <p:nvPr/>
        </p:nvSpPr>
        <p:spPr>
          <a:xfrm>
            <a:off x="591145" y="799460"/>
            <a:ext cx="4630150" cy="3693319"/>
          </a:xfrm>
          <a:prstGeom prst="rect">
            <a:avLst/>
          </a:prstGeom>
          <a:solidFill>
            <a:schemeClr val="accent4">
              <a:lumMod val="20000"/>
              <a:lumOff val="80000"/>
            </a:schemeClr>
          </a:solidFill>
          <a:ln w="6350">
            <a:solidFill>
              <a:schemeClr val="tx1"/>
            </a:solidFill>
          </a:ln>
        </p:spPr>
        <p:txBody>
          <a:bodyPr wrap="square" rtlCol="0">
            <a:spAutoFit/>
          </a:bodyPr>
          <a:lstStyle/>
          <a:p>
            <a:pPr marL="342900" indent="-342900">
              <a:buFont typeface="Arial"/>
              <a:buAutoNum type="arabicPeriod"/>
            </a:pPr>
            <a:r>
              <a:rPr lang="en-GB" altLang="en-US" sz="1800" dirty="0" smtClean="0">
                <a:latin typeface="Times New Roman" panose="02020603050405020304" pitchFamily="18" charset="0"/>
                <a:cs typeface="Times New Roman" panose="02020603050405020304" pitchFamily="18" charset="0"/>
              </a:rPr>
              <a:t>To resolve </a:t>
            </a:r>
            <a:r>
              <a:rPr lang="en-GB" altLang="en-US" sz="1800" b="1" dirty="0">
                <a:solidFill>
                  <a:srgbClr val="C00000"/>
                </a:solidFill>
                <a:latin typeface="Times New Roman" panose="02020603050405020304" pitchFamily="18" charset="0"/>
                <a:cs typeface="Times New Roman" panose="02020603050405020304" pitchFamily="18" charset="0"/>
              </a:rPr>
              <a:t>Silly </a:t>
            </a:r>
            <a:r>
              <a:rPr lang="en-GB" altLang="en-US" sz="1800" b="1" dirty="0" smtClean="0">
                <a:solidFill>
                  <a:srgbClr val="C00000"/>
                </a:solidFill>
                <a:latin typeface="Times New Roman" panose="02020603050405020304" pitchFamily="18" charset="0"/>
                <a:cs typeface="Times New Roman" panose="02020603050405020304" pitchFamily="18" charset="0"/>
              </a:rPr>
              <a:t>Window Syndrome problem, </a:t>
            </a:r>
            <a:r>
              <a:rPr lang="en-GB" altLang="en-US" sz="1800" dirty="0" smtClean="0">
                <a:solidFill>
                  <a:schemeClr val="tx1"/>
                </a:solidFill>
                <a:latin typeface="Times New Roman" panose="02020603050405020304" pitchFamily="18" charset="0"/>
                <a:cs typeface="Times New Roman" panose="02020603050405020304" pitchFamily="18" charset="0"/>
              </a:rPr>
              <a:t>receiver sends half of the remaining window size</a:t>
            </a:r>
          </a:p>
          <a:p>
            <a:pPr marL="342900" indent="-342900">
              <a:buFont typeface="Arial"/>
              <a:buAutoNum type="arabicPeriod"/>
            </a:pPr>
            <a:r>
              <a:rPr lang="en-GB" altLang="en-US" sz="1800" dirty="0" smtClean="0">
                <a:solidFill>
                  <a:schemeClr val="tx1"/>
                </a:solidFill>
                <a:latin typeface="Times New Roman" panose="02020603050405020304" pitchFamily="18" charset="0"/>
                <a:cs typeface="Times New Roman" panose="02020603050405020304" pitchFamily="18" charset="0"/>
              </a:rPr>
              <a:t>As shown in dig. Instead of sending 2KB of free space receiver sends 1 KB as a window size </a:t>
            </a:r>
          </a:p>
          <a:p>
            <a:pPr marL="342900" indent="-342900">
              <a:buFont typeface="Arial"/>
              <a:buAutoNum type="arabicPeriod"/>
            </a:pPr>
            <a:r>
              <a:rPr lang="en-GB" altLang="en-US" sz="1800" dirty="0" smtClean="0">
                <a:solidFill>
                  <a:schemeClr val="tx1"/>
                </a:solidFill>
                <a:latin typeface="Times New Roman" panose="02020603050405020304" pitchFamily="18" charset="0"/>
                <a:cs typeface="Times New Roman" panose="02020603050405020304" pitchFamily="18" charset="0"/>
              </a:rPr>
              <a:t>So receiver will always have 1Kb of remaining window size.</a:t>
            </a:r>
          </a:p>
          <a:p>
            <a:pPr marL="342900" indent="-342900">
              <a:buFont typeface="Arial"/>
              <a:buAutoNum type="arabicPeriod"/>
            </a:pPr>
            <a:r>
              <a:rPr lang="en-GB" altLang="en-US" sz="1800" dirty="0" smtClean="0">
                <a:solidFill>
                  <a:schemeClr val="tx1"/>
                </a:solidFill>
                <a:latin typeface="Times New Roman" panose="02020603050405020304" pitchFamily="18" charset="0"/>
                <a:cs typeface="Times New Roman" panose="02020603050405020304" pitchFamily="18" charset="0"/>
              </a:rPr>
              <a:t>Application always read the data of 1KB (in this problem), so receiver will never  have buffer full problem and sender will not be in block state.</a:t>
            </a:r>
          </a:p>
          <a:p>
            <a:pPr marL="342900" indent="-342900">
              <a:buFont typeface="Arial"/>
              <a:buAutoNum type="arabicPeriod"/>
            </a:pPr>
            <a:r>
              <a:rPr lang="en" sz="1800" dirty="0" smtClean="0">
                <a:solidFill>
                  <a:srgbClr val="000066"/>
                </a:solidFill>
                <a:latin typeface="Times New Roman" panose="02020603050405020304" pitchFamily="18" charset="0"/>
                <a:ea typeface="Times New Roman"/>
                <a:cs typeface="Times New Roman" panose="02020603050405020304" pitchFamily="18" charset="0"/>
                <a:sym typeface="Times New Roman"/>
              </a:rPr>
              <a:t>This is called as </a:t>
            </a:r>
            <a:r>
              <a:rPr lang="en" sz="1800" b="1" dirty="0" smtClean="0">
                <a:solidFill>
                  <a:srgbClr val="C00000"/>
                </a:solidFill>
                <a:latin typeface="Times New Roman" panose="02020603050405020304" pitchFamily="18" charset="0"/>
                <a:ea typeface="Times New Roman"/>
                <a:cs typeface="Times New Roman" panose="02020603050405020304" pitchFamily="18" charset="0"/>
                <a:sym typeface="Times New Roman"/>
              </a:rPr>
              <a:t>Nagle’s </a:t>
            </a:r>
            <a:r>
              <a:rPr lang="en" sz="1800" b="1" dirty="0">
                <a:solidFill>
                  <a:srgbClr val="C00000"/>
                </a:solidFill>
                <a:latin typeface="Times New Roman" panose="02020603050405020304" pitchFamily="18" charset="0"/>
                <a:ea typeface="Times New Roman"/>
                <a:cs typeface="Times New Roman" panose="02020603050405020304" pitchFamily="18" charset="0"/>
                <a:sym typeface="Times New Roman"/>
              </a:rPr>
              <a:t>algorithm</a:t>
            </a:r>
            <a:r>
              <a:rPr lang="en" sz="1800" b="1" dirty="0" smtClean="0">
                <a:solidFill>
                  <a:srgbClr val="C00000"/>
                </a:solidFill>
                <a:latin typeface="Times New Roman" panose="02020603050405020304" pitchFamily="18" charset="0"/>
                <a:ea typeface="Times New Roman"/>
                <a:cs typeface="Times New Roman" panose="02020603050405020304" pitchFamily="18" charset="0"/>
                <a:sym typeface="Times New Roman"/>
              </a:rPr>
              <a:t>.</a:t>
            </a:r>
            <a:r>
              <a:rPr lang="en-GB" altLang="en-US" sz="1800" b="1" dirty="0" smtClean="0">
                <a:solidFill>
                  <a:srgbClr val="C00000"/>
                </a:solidFill>
                <a:latin typeface="Times New Roman" panose="02020603050405020304" pitchFamily="18" charset="0"/>
                <a:cs typeface="Times New Roman" panose="02020603050405020304" pitchFamily="18" charset="0"/>
              </a:rPr>
              <a:t> </a:t>
            </a:r>
            <a:endParaRPr lang="en-GB" altLang="en-US" sz="1800" b="1" dirty="0">
              <a:solidFill>
                <a:srgbClr val="C00000"/>
              </a:solidFill>
              <a:latin typeface="Times New Roman" panose="02020603050405020304" pitchFamily="18" charset="0"/>
              <a:cs typeface="Times New Roman" panose="02020603050405020304" pitchFamily="18" charset="0"/>
            </a:endParaRPr>
          </a:p>
        </p:txBody>
      </p:sp>
      <p:pic>
        <p:nvPicPr>
          <p:cNvPr id="15" name="Google Shape;197;p30"/>
          <p:cNvPicPr preferRelativeResize="0"/>
          <p:nvPr/>
        </p:nvPicPr>
        <p:blipFill rotWithShape="1">
          <a:blip r:embed="rId4">
            <a:alphaModFix/>
          </a:blip>
          <a:srcRect/>
          <a:stretch/>
        </p:blipFill>
        <p:spPr>
          <a:xfrm>
            <a:off x="41822" y="47021"/>
            <a:ext cx="538608" cy="597579"/>
          </a:xfrm>
          <a:prstGeom prst="rect">
            <a:avLst/>
          </a:prstGeom>
          <a:noFill/>
          <a:ln>
            <a:noFill/>
          </a:ln>
        </p:spPr>
      </p:pic>
    </p:spTree>
    <p:extLst>
      <p:ext uri="{BB962C8B-B14F-4D97-AF65-F5344CB8AC3E}">
        <p14:creationId xmlns:p14="http://schemas.microsoft.com/office/powerpoint/2010/main" val="150465071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7" name="Google Shape;687;p78"/>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48</a:t>
            </a:fld>
            <a:endParaRPr sz="1100"/>
          </a:p>
        </p:txBody>
      </p:sp>
      <p:sp>
        <p:nvSpPr>
          <p:cNvPr id="684" name="Google Shape;684;p78"/>
          <p:cNvSpPr txBox="1">
            <a:spLocks noGrp="1"/>
          </p:cNvSpPr>
          <p:nvPr>
            <p:ph type="title" idx="4294967295"/>
          </p:nvPr>
        </p:nvSpPr>
        <p:spPr>
          <a:xfrm>
            <a:off x="789675" y="103857"/>
            <a:ext cx="7772400" cy="506413"/>
          </a:xfrm>
          <a:prstGeom prst="rect">
            <a:avLst/>
          </a:prstGeom>
          <a:noFill/>
          <a:ln>
            <a:noFill/>
          </a:ln>
        </p:spPr>
        <p:txBody>
          <a:bodyPr spcFirstLastPara="1" wrap="square" lIns="68575" tIns="34275" rIns="68575" bIns="34275" anchor="ctr" anchorCtr="0">
            <a:normAutofit/>
          </a:bodyPr>
          <a:lstStyle/>
          <a:p>
            <a:pPr algn="ctr"/>
            <a:r>
              <a:rPr lang="en-US" sz="2800" dirty="0">
                <a:latin typeface="Times New Roman" panose="02020603050405020304" pitchFamily="18" charset="0"/>
                <a:cs typeface="Times New Roman" panose="02020603050405020304" pitchFamily="18" charset="0"/>
              </a:rPr>
              <a:t>Closing / Releasing of TCP Connection</a:t>
            </a:r>
          </a:p>
        </p:txBody>
      </p:sp>
      <p:sp>
        <p:nvSpPr>
          <p:cNvPr id="14" name="TextBox 13"/>
          <p:cNvSpPr txBox="1"/>
          <p:nvPr/>
        </p:nvSpPr>
        <p:spPr>
          <a:xfrm>
            <a:off x="911171" y="949829"/>
            <a:ext cx="7250336" cy="3477875"/>
          </a:xfrm>
          <a:prstGeom prst="rect">
            <a:avLst/>
          </a:prstGeom>
          <a:solidFill>
            <a:schemeClr val="accent4">
              <a:lumMod val="20000"/>
              <a:lumOff val="80000"/>
            </a:schemeClr>
          </a:solidFill>
          <a:ln w="6350">
            <a:solidFill>
              <a:schemeClr val="tx1"/>
            </a:solidFill>
          </a:ln>
        </p:spPr>
        <p:txBody>
          <a:bodyPr wrap="square" rtlCol="0">
            <a:spAutoFit/>
          </a:bodyPr>
          <a:lstStyle/>
          <a:p>
            <a:pPr fontAlgn="base"/>
            <a:r>
              <a:rPr lang="en-US" sz="2000" dirty="0">
                <a:latin typeface="Times New Roman" panose="02020603050405020304" pitchFamily="18" charset="0"/>
                <a:cs typeface="Times New Roman" panose="02020603050405020304" pitchFamily="18" charset="0"/>
              </a:rPr>
              <a:t>TCP supports </a:t>
            </a:r>
            <a:r>
              <a:rPr lang="en-US" sz="2000" b="1" dirty="0">
                <a:latin typeface="Times New Roman" panose="02020603050405020304" pitchFamily="18" charset="0"/>
                <a:cs typeface="Times New Roman" panose="02020603050405020304" pitchFamily="18" charset="0"/>
              </a:rPr>
              <a:t>two types of connection releases </a:t>
            </a:r>
            <a:r>
              <a:rPr lang="en-US" sz="2000" dirty="0">
                <a:latin typeface="Times New Roman" panose="02020603050405020304" pitchFamily="18" charset="0"/>
                <a:cs typeface="Times New Roman" panose="02020603050405020304" pitchFamily="18" charset="0"/>
              </a:rPr>
              <a:t>like most connection-oriented transport protocols: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endParaRPr lang="en-US" sz="2000" dirty="0">
              <a:solidFill>
                <a:srgbClr val="C00000"/>
              </a:solidFill>
              <a:latin typeface="Times New Roman" panose="02020603050405020304" pitchFamily="18" charset="0"/>
              <a:cs typeface="Times New Roman" panose="02020603050405020304" pitchFamily="18" charset="0"/>
            </a:endParaRPr>
          </a:p>
          <a:p>
            <a:pPr fontAlgn="base"/>
            <a:r>
              <a:rPr lang="en-US" sz="2000" b="1" dirty="0">
                <a:solidFill>
                  <a:srgbClr val="C00000"/>
                </a:solidFill>
                <a:latin typeface="Times New Roman" panose="02020603050405020304" pitchFamily="18" charset="0"/>
                <a:cs typeface="Times New Roman" panose="02020603050405020304" pitchFamily="18" charset="0"/>
              </a:rPr>
              <a:t>Graceful connection release –</a:t>
            </a:r>
            <a:r>
              <a:rPr lang="en-US" sz="2000" dirty="0">
                <a:solidFill>
                  <a:srgbClr val="C00000"/>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In the Graceful connection release, </a:t>
            </a:r>
            <a:r>
              <a:rPr lang="en-US" sz="2000" b="1" dirty="0">
                <a:latin typeface="Times New Roman" panose="02020603050405020304" pitchFamily="18" charset="0"/>
                <a:cs typeface="Times New Roman" panose="02020603050405020304" pitchFamily="18" charset="0"/>
              </a:rPr>
              <a:t>the connection is open until both parties have closed</a:t>
            </a:r>
            <a:r>
              <a:rPr lang="en-US" sz="2000" dirty="0">
                <a:latin typeface="Times New Roman" panose="02020603050405020304" pitchFamily="18" charset="0"/>
                <a:cs typeface="Times New Roman" panose="02020603050405020304" pitchFamily="18" charset="0"/>
              </a:rPr>
              <a:t> their sides of the connection.  </a:t>
            </a:r>
            <a:endParaRPr lang="en-US" sz="2000" dirty="0" smtClean="0">
              <a:latin typeface="Times New Roman" panose="02020603050405020304" pitchFamily="18" charset="0"/>
              <a:cs typeface="Times New Roman" panose="02020603050405020304" pitchFamily="18" charset="0"/>
            </a:endParaRPr>
          </a:p>
          <a:p>
            <a:pPr fontAlgn="base"/>
            <a:endParaRPr lang="en-US" sz="2000" dirty="0">
              <a:latin typeface="Times New Roman" panose="02020603050405020304" pitchFamily="18" charset="0"/>
              <a:cs typeface="Times New Roman" panose="02020603050405020304" pitchFamily="18" charset="0"/>
            </a:endParaRPr>
          </a:p>
          <a:p>
            <a:pPr fontAlgn="base"/>
            <a:r>
              <a:rPr lang="en-US" sz="2000" b="1" dirty="0">
                <a:solidFill>
                  <a:srgbClr val="C00000"/>
                </a:solidFill>
                <a:latin typeface="Times New Roman" panose="02020603050405020304" pitchFamily="18" charset="0"/>
                <a:cs typeface="Times New Roman" panose="02020603050405020304" pitchFamily="18" charset="0"/>
              </a:rPr>
              <a:t>Abrupt connection release –</a:t>
            </a:r>
            <a:r>
              <a:rPr lang="en-US" sz="2000" dirty="0">
                <a:latin typeface="Times New Roman" panose="02020603050405020304" pitchFamily="18" charset="0"/>
                <a:cs typeface="Times New Roman" panose="02020603050405020304" pitchFamily="18" charset="0"/>
              </a:rPr>
              <a:t>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In an Abrupt connection release, either one TCP entity </a:t>
            </a:r>
            <a:r>
              <a:rPr lang="en-US" sz="2000" b="1" dirty="0">
                <a:solidFill>
                  <a:schemeClr val="tx1"/>
                </a:solidFill>
                <a:latin typeface="Times New Roman" panose="02020603050405020304" pitchFamily="18" charset="0"/>
                <a:cs typeface="Times New Roman" panose="02020603050405020304" pitchFamily="18" charset="0"/>
              </a:rPr>
              <a:t>is forced to close the connection </a:t>
            </a:r>
            <a:r>
              <a:rPr lang="en-US" sz="2000" dirty="0">
                <a:latin typeface="Times New Roman" panose="02020603050405020304" pitchFamily="18" charset="0"/>
                <a:cs typeface="Times New Roman" panose="02020603050405020304" pitchFamily="18" charset="0"/>
              </a:rPr>
              <a:t>or one user closes both directions of data transfer. </a:t>
            </a:r>
            <a:endParaRPr lang="en-GB" altLang="en-US" sz="2000" b="1" dirty="0">
              <a:solidFill>
                <a:srgbClr val="C00000"/>
              </a:solidFill>
              <a:latin typeface="Times New Roman" panose="02020603050405020304" pitchFamily="18" charset="0"/>
              <a:cs typeface="Times New Roman" panose="02020603050405020304" pitchFamily="18" charset="0"/>
            </a:endParaRPr>
          </a:p>
        </p:txBody>
      </p:sp>
      <p:pic>
        <p:nvPicPr>
          <p:cNvPr id="16" name="Google Shape;197;p30"/>
          <p:cNvPicPr preferRelativeResize="0"/>
          <p:nvPr/>
        </p:nvPicPr>
        <p:blipFill rotWithShape="1">
          <a:blip r:embed="rId3">
            <a:alphaModFix/>
          </a:blip>
          <a:srcRect/>
          <a:stretch/>
        </p:blipFill>
        <p:spPr>
          <a:xfrm>
            <a:off x="41822" y="47021"/>
            <a:ext cx="538608" cy="597579"/>
          </a:xfrm>
          <a:prstGeom prst="rect">
            <a:avLst/>
          </a:prstGeom>
          <a:noFill/>
          <a:ln>
            <a:noFill/>
          </a:ln>
        </p:spPr>
      </p:pic>
    </p:spTree>
    <p:extLst>
      <p:ext uri="{BB962C8B-B14F-4D97-AF65-F5344CB8AC3E}">
        <p14:creationId xmlns:p14="http://schemas.microsoft.com/office/powerpoint/2010/main" val="4168529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6" name="Google Shape;846;p93"/>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latin typeface="Times New Roman" panose="02020603050405020304" pitchFamily="18" charset="0"/>
                <a:cs typeface="Times New Roman" panose="02020603050405020304" pitchFamily="18" charset="0"/>
              </a:rPr>
              <a:t>49</a:t>
            </a:fld>
            <a:endParaRPr sz="1100">
              <a:latin typeface="Times New Roman" panose="02020603050405020304" pitchFamily="18" charset="0"/>
              <a:cs typeface="Times New Roman" panose="02020603050405020304" pitchFamily="18" charset="0"/>
            </a:endParaRPr>
          </a:p>
        </p:txBody>
      </p:sp>
      <p:sp>
        <p:nvSpPr>
          <p:cNvPr id="843" name="Google Shape;843;p93"/>
          <p:cNvSpPr txBox="1">
            <a:spLocks noGrp="1"/>
          </p:cNvSpPr>
          <p:nvPr>
            <p:ph type="title" idx="4294967295"/>
          </p:nvPr>
        </p:nvSpPr>
        <p:spPr>
          <a:xfrm>
            <a:off x="640104" y="47021"/>
            <a:ext cx="7772400" cy="495300"/>
          </a:xfrm>
          <a:prstGeom prst="rect">
            <a:avLst/>
          </a:prstGeom>
          <a:noFill/>
          <a:ln>
            <a:noFill/>
          </a:ln>
        </p:spPr>
        <p:txBody>
          <a:bodyPr spcFirstLastPara="1" wrap="square" lIns="68575" tIns="34275" rIns="68575" bIns="34275" anchor="ctr" anchorCtr="0">
            <a:normAutofit/>
          </a:bodyPr>
          <a:lstStyle/>
          <a:p>
            <a:pPr lvl="0" algn="ctr">
              <a:spcBef>
                <a:spcPts val="0"/>
              </a:spcBef>
              <a:buClr>
                <a:schemeClr val="dk1"/>
              </a:buClr>
              <a:buSzPts val="3000"/>
            </a:pPr>
            <a:r>
              <a:rPr lang="en-US" sz="2800" dirty="0">
                <a:latin typeface="Times New Roman" panose="02020603050405020304" pitchFamily="18" charset="0"/>
                <a:cs typeface="Times New Roman" panose="02020603050405020304" pitchFamily="18" charset="0"/>
              </a:rPr>
              <a:t>Closing / Releasing of TCP Connection</a:t>
            </a:r>
            <a:endParaRPr sz="2800" dirty="0">
              <a:latin typeface="Times New Roman" panose="02020603050405020304" pitchFamily="18" charset="0"/>
              <a:cs typeface="Times New Roman" panose="02020603050405020304" pitchFamily="18" charset="0"/>
            </a:endParaRPr>
          </a:p>
        </p:txBody>
      </p:sp>
      <p:pic>
        <p:nvPicPr>
          <p:cNvPr id="1028" name="Picture 4" descr="Figure 1 – Simplified TCP closing with F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3423" y="1648161"/>
            <a:ext cx="3139473" cy="271018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06640" y="1484451"/>
            <a:ext cx="5158109" cy="3200876"/>
          </a:xfrm>
          <a:prstGeom prst="rect">
            <a:avLst/>
          </a:prstGeom>
          <a:noFill/>
          <a:ln w="6350">
            <a:solidFill>
              <a:schemeClr val="tx1"/>
            </a:solidFill>
          </a:ln>
        </p:spPr>
        <p:txBody>
          <a:bodyPr wrap="square">
            <a:spAutoFit/>
          </a:bodyPr>
          <a:lstStyle/>
          <a:p>
            <a:pPr>
              <a:spcBef>
                <a:spcPts val="300"/>
              </a:spcBef>
              <a:buFont typeface="+mj-lt"/>
              <a:buAutoNum type="arabicPeriod"/>
            </a:pPr>
            <a:r>
              <a:rPr lang="en-US" sz="1600" i="1" dirty="0">
                <a:solidFill>
                  <a:srgbClr val="3812D8"/>
                </a:solidFill>
                <a:latin typeface="Times New Roman" panose="02020603050405020304" pitchFamily="18" charset="0"/>
                <a:cs typeface="Times New Roman" panose="02020603050405020304" pitchFamily="18" charset="0"/>
              </a:rPr>
              <a:t>A</a:t>
            </a:r>
            <a:r>
              <a:rPr lang="en-US" sz="1600" dirty="0">
                <a:solidFill>
                  <a:srgbClr val="3812D8"/>
                </a:solidFill>
                <a:latin typeface="Times New Roman" panose="02020603050405020304" pitchFamily="18" charset="0"/>
                <a:cs typeface="Times New Roman" panose="02020603050405020304" pitchFamily="18" charset="0"/>
              </a:rPr>
              <a:t> sends a </a:t>
            </a:r>
            <a:r>
              <a:rPr lang="en-US" sz="1600" b="1" i="1" dirty="0">
                <a:solidFill>
                  <a:srgbClr val="C00000"/>
                </a:solidFill>
                <a:latin typeface="Times New Roman" panose="02020603050405020304" pitchFamily="18" charset="0"/>
                <a:cs typeface="Times New Roman" panose="02020603050405020304" pitchFamily="18" charset="0"/>
              </a:rPr>
              <a:t>FIN</a:t>
            </a:r>
            <a:r>
              <a:rPr lang="en-US" sz="1600" dirty="0">
                <a:solidFill>
                  <a:srgbClr val="3812D8"/>
                </a:solidFill>
                <a:latin typeface="Times New Roman" panose="02020603050405020304" pitchFamily="18" charset="0"/>
                <a:cs typeface="Times New Roman" panose="02020603050405020304" pitchFamily="18" charset="0"/>
              </a:rPr>
              <a:t> packet and waits for a response; it can release some resources but awaits the response of the other part (</a:t>
            </a:r>
            <a:r>
              <a:rPr lang="en-US" sz="1600" b="1" dirty="0">
                <a:solidFill>
                  <a:srgbClr val="3812D8"/>
                </a:solidFill>
                <a:latin typeface="Times New Roman" panose="02020603050405020304" pitchFamily="18" charset="0"/>
                <a:cs typeface="Times New Roman" panose="02020603050405020304" pitchFamily="18" charset="0"/>
              </a:rPr>
              <a:t>Fin Wait</a:t>
            </a:r>
            <a:r>
              <a:rPr lang="en-US" sz="1600" dirty="0">
                <a:solidFill>
                  <a:srgbClr val="3812D8"/>
                </a:solidFill>
                <a:latin typeface="Times New Roman" panose="02020603050405020304" pitchFamily="18" charset="0"/>
                <a:cs typeface="Times New Roman" panose="02020603050405020304" pitchFamily="18" charset="0"/>
              </a:rPr>
              <a:t>)</a:t>
            </a:r>
          </a:p>
          <a:p>
            <a:pPr>
              <a:spcBef>
                <a:spcPts val="300"/>
              </a:spcBef>
              <a:buFont typeface="+mj-lt"/>
              <a:buAutoNum type="arabicPeriod"/>
            </a:pPr>
            <a:r>
              <a:rPr lang="en-US" sz="1600" i="1" dirty="0">
                <a:solidFill>
                  <a:schemeClr val="tx1"/>
                </a:solidFill>
                <a:latin typeface="Times New Roman" panose="02020603050405020304" pitchFamily="18" charset="0"/>
                <a:cs typeface="Times New Roman" panose="02020603050405020304" pitchFamily="18" charset="0"/>
              </a:rPr>
              <a:t>B </a:t>
            </a:r>
            <a:r>
              <a:rPr lang="en-US" sz="1600" dirty="0">
                <a:solidFill>
                  <a:schemeClr val="tx1"/>
                </a:solidFill>
                <a:latin typeface="Times New Roman" panose="02020603050405020304" pitchFamily="18" charset="0"/>
                <a:cs typeface="Times New Roman" panose="02020603050405020304" pitchFamily="18" charset="0"/>
              </a:rPr>
              <a:t>receives the FIN packet and must release resources; it waits for a closing application level (</a:t>
            </a:r>
            <a:r>
              <a:rPr lang="en-US" sz="1600" b="1" dirty="0">
                <a:solidFill>
                  <a:schemeClr val="tx1"/>
                </a:solidFill>
                <a:latin typeface="Times New Roman" panose="02020603050405020304" pitchFamily="18" charset="0"/>
                <a:cs typeface="Times New Roman" panose="02020603050405020304" pitchFamily="18" charset="0"/>
              </a:rPr>
              <a:t>Close Wait</a:t>
            </a:r>
            <a:r>
              <a:rPr lang="en-US" sz="1600" dirty="0">
                <a:solidFill>
                  <a:schemeClr val="tx1"/>
                </a:solidFill>
                <a:latin typeface="Times New Roman" panose="02020603050405020304" pitchFamily="18" charset="0"/>
                <a:cs typeface="Times New Roman" panose="02020603050405020304" pitchFamily="18" charset="0"/>
              </a:rPr>
              <a:t>)</a:t>
            </a:r>
          </a:p>
          <a:p>
            <a:pPr>
              <a:spcBef>
                <a:spcPts val="300"/>
              </a:spcBef>
              <a:buFont typeface="+mj-lt"/>
              <a:buAutoNum type="arabicPeriod"/>
            </a:pPr>
            <a:r>
              <a:rPr lang="en-US" sz="1600" i="1" dirty="0">
                <a:solidFill>
                  <a:srgbClr val="3812D8"/>
                </a:solidFill>
                <a:latin typeface="Times New Roman" panose="02020603050405020304" pitchFamily="18" charset="0"/>
                <a:cs typeface="Times New Roman" panose="02020603050405020304" pitchFamily="18" charset="0"/>
              </a:rPr>
              <a:t>B</a:t>
            </a:r>
            <a:r>
              <a:rPr lang="en-US" sz="1600" dirty="0">
                <a:solidFill>
                  <a:srgbClr val="3812D8"/>
                </a:solidFill>
                <a:latin typeface="Times New Roman" panose="02020603050405020304" pitchFamily="18" charset="0"/>
                <a:cs typeface="Times New Roman" panose="02020603050405020304" pitchFamily="18" charset="0"/>
              </a:rPr>
              <a:t> can now send a </a:t>
            </a:r>
            <a:r>
              <a:rPr lang="en-US" sz="1600" i="1" dirty="0">
                <a:solidFill>
                  <a:srgbClr val="3812D8"/>
                </a:solidFill>
                <a:latin typeface="Times New Roman" panose="02020603050405020304" pitchFamily="18" charset="0"/>
                <a:cs typeface="Times New Roman" panose="02020603050405020304" pitchFamily="18" charset="0"/>
              </a:rPr>
              <a:t>FIN</a:t>
            </a:r>
            <a:r>
              <a:rPr lang="en-US" sz="1600" dirty="0">
                <a:solidFill>
                  <a:srgbClr val="3812D8"/>
                </a:solidFill>
                <a:latin typeface="Times New Roman" panose="02020603050405020304" pitchFamily="18" charset="0"/>
                <a:cs typeface="Times New Roman" panose="02020603050405020304" pitchFamily="18" charset="0"/>
              </a:rPr>
              <a:t> to </a:t>
            </a:r>
            <a:r>
              <a:rPr lang="en-US" sz="1600" i="1" dirty="0">
                <a:solidFill>
                  <a:srgbClr val="3812D8"/>
                </a:solidFill>
                <a:latin typeface="Times New Roman" panose="02020603050405020304" pitchFamily="18" charset="0"/>
                <a:cs typeface="Times New Roman" panose="02020603050405020304" pitchFamily="18" charset="0"/>
              </a:rPr>
              <a:t>A </a:t>
            </a:r>
            <a:r>
              <a:rPr lang="en-US" sz="1600" dirty="0">
                <a:solidFill>
                  <a:srgbClr val="3812D8"/>
                </a:solidFill>
                <a:latin typeface="Times New Roman" panose="02020603050405020304" pitchFamily="18" charset="0"/>
                <a:cs typeface="Times New Roman" panose="02020603050405020304" pitchFamily="18" charset="0"/>
              </a:rPr>
              <a:t>and then await its acknowledgement (</a:t>
            </a:r>
            <a:r>
              <a:rPr lang="en-US" sz="1600" b="1" dirty="0">
                <a:solidFill>
                  <a:srgbClr val="3812D8"/>
                </a:solidFill>
                <a:latin typeface="Times New Roman" panose="02020603050405020304" pitchFamily="18" charset="0"/>
                <a:cs typeface="Times New Roman" panose="02020603050405020304" pitchFamily="18" charset="0"/>
              </a:rPr>
              <a:t>Last </a:t>
            </a:r>
            <a:r>
              <a:rPr lang="en-US" sz="1600" b="1" dirty="0" err="1">
                <a:solidFill>
                  <a:srgbClr val="3812D8"/>
                </a:solidFill>
                <a:latin typeface="Times New Roman" panose="02020603050405020304" pitchFamily="18" charset="0"/>
                <a:cs typeface="Times New Roman" panose="02020603050405020304" pitchFamily="18" charset="0"/>
              </a:rPr>
              <a:t>Ack</a:t>
            </a:r>
            <a:r>
              <a:rPr lang="en-US" sz="1600" b="1" dirty="0">
                <a:solidFill>
                  <a:srgbClr val="3812D8"/>
                </a:solidFill>
                <a:latin typeface="Times New Roman" panose="02020603050405020304" pitchFamily="18" charset="0"/>
                <a:cs typeface="Times New Roman" panose="02020603050405020304" pitchFamily="18" charset="0"/>
              </a:rPr>
              <a:t> wait</a:t>
            </a:r>
            <a:r>
              <a:rPr lang="en-US" sz="1600" dirty="0">
                <a:solidFill>
                  <a:srgbClr val="3812D8"/>
                </a:solidFill>
                <a:latin typeface="Times New Roman" panose="02020603050405020304" pitchFamily="18" charset="0"/>
                <a:cs typeface="Times New Roman" panose="02020603050405020304" pitchFamily="18" charset="0"/>
              </a:rPr>
              <a:t>).</a:t>
            </a:r>
          </a:p>
          <a:p>
            <a:pPr>
              <a:spcBef>
                <a:spcPts val="300"/>
              </a:spcBef>
              <a:buFont typeface="+mj-lt"/>
              <a:buAutoNum type="arabicPeriod"/>
            </a:pPr>
            <a:r>
              <a:rPr lang="en-US" sz="1600" i="1" dirty="0">
                <a:solidFill>
                  <a:schemeClr val="tx1"/>
                </a:solidFill>
                <a:latin typeface="Times New Roman" panose="02020603050405020304" pitchFamily="18" charset="0"/>
                <a:cs typeface="Times New Roman" panose="02020603050405020304" pitchFamily="18" charset="0"/>
              </a:rPr>
              <a:t>A</a:t>
            </a:r>
            <a:r>
              <a:rPr lang="en-US" sz="1600" dirty="0">
                <a:solidFill>
                  <a:schemeClr val="tx1"/>
                </a:solidFill>
                <a:latin typeface="Times New Roman" panose="02020603050405020304" pitchFamily="18" charset="0"/>
                <a:cs typeface="Times New Roman" panose="02020603050405020304" pitchFamily="18" charset="0"/>
              </a:rPr>
              <a:t> can now fully close its job, but it must wait for network collision </a:t>
            </a:r>
            <a:r>
              <a:rPr lang="en-US" sz="1600" dirty="0" smtClean="0">
                <a:solidFill>
                  <a:schemeClr val="tx1"/>
                </a:solidFill>
                <a:latin typeface="Times New Roman" panose="02020603050405020304" pitchFamily="18" charset="0"/>
                <a:cs typeface="Times New Roman" panose="02020603050405020304" pitchFamily="18" charset="0"/>
              </a:rPr>
              <a:t>(</a:t>
            </a:r>
            <a:r>
              <a:rPr lang="en-US" sz="1600" b="1" dirty="0">
                <a:solidFill>
                  <a:schemeClr val="tx1"/>
                </a:solidFill>
                <a:latin typeface="Times New Roman" panose="02020603050405020304" pitchFamily="18" charset="0"/>
                <a:cs typeface="Times New Roman" panose="02020603050405020304" pitchFamily="18" charset="0"/>
              </a:rPr>
              <a:t>Time Wait</a:t>
            </a:r>
            <a:r>
              <a:rPr lang="en-US" sz="1600" dirty="0">
                <a:solidFill>
                  <a:schemeClr val="tx1"/>
                </a:solidFill>
                <a:latin typeface="Times New Roman" panose="02020603050405020304" pitchFamily="18" charset="0"/>
                <a:cs typeface="Times New Roman" panose="02020603050405020304" pitchFamily="18" charset="0"/>
              </a:rPr>
              <a:t>); it may have to send the final ACK another time.</a:t>
            </a:r>
          </a:p>
          <a:p>
            <a:pPr>
              <a:spcBef>
                <a:spcPts val="300"/>
              </a:spcBef>
              <a:buFont typeface="+mj-lt"/>
              <a:buAutoNum type="arabicPeriod"/>
            </a:pPr>
            <a:r>
              <a:rPr lang="en-US" sz="1600" i="1" dirty="0">
                <a:solidFill>
                  <a:srgbClr val="3812D8"/>
                </a:solidFill>
                <a:latin typeface="Times New Roman" panose="02020603050405020304" pitchFamily="18" charset="0"/>
                <a:cs typeface="Times New Roman" panose="02020603050405020304" pitchFamily="18" charset="0"/>
              </a:rPr>
              <a:t>B</a:t>
            </a:r>
            <a:r>
              <a:rPr lang="en-US" sz="1600" dirty="0">
                <a:solidFill>
                  <a:srgbClr val="3812D8"/>
                </a:solidFill>
                <a:latin typeface="Times New Roman" panose="02020603050405020304" pitchFamily="18" charset="0"/>
                <a:cs typeface="Times New Roman" panose="02020603050405020304" pitchFamily="18" charset="0"/>
              </a:rPr>
              <a:t> eventually receives the final ACK and destroys (kills) the connection</a:t>
            </a:r>
            <a:r>
              <a:rPr lang="en-US" sz="1600" dirty="0" smtClean="0">
                <a:solidFill>
                  <a:srgbClr val="3812D8"/>
                </a:solidFill>
                <a:latin typeface="Times New Roman" panose="02020603050405020304" pitchFamily="18" charset="0"/>
                <a:cs typeface="Times New Roman" panose="02020603050405020304" pitchFamily="18" charset="0"/>
              </a:rPr>
              <a:t>.`</a:t>
            </a:r>
            <a:endParaRPr lang="en-US" sz="1600" dirty="0">
              <a:solidFill>
                <a:srgbClr val="3812D8"/>
              </a:solidFill>
              <a:latin typeface="Times New Roman" panose="02020603050405020304" pitchFamily="18" charset="0"/>
              <a:cs typeface="Times New Roman" panose="02020603050405020304" pitchFamily="18" charset="0"/>
            </a:endParaRPr>
          </a:p>
        </p:txBody>
      </p:sp>
      <p:pic>
        <p:nvPicPr>
          <p:cNvPr id="10" name="Google Shape;197;p30"/>
          <p:cNvPicPr preferRelativeResize="0"/>
          <p:nvPr/>
        </p:nvPicPr>
        <p:blipFill rotWithShape="1">
          <a:blip r:embed="rId4">
            <a:alphaModFix/>
          </a:blip>
          <a:srcRect/>
          <a:stretch/>
        </p:blipFill>
        <p:spPr>
          <a:xfrm>
            <a:off x="41822" y="47021"/>
            <a:ext cx="538608" cy="597579"/>
          </a:xfrm>
          <a:prstGeom prst="rect">
            <a:avLst/>
          </a:prstGeom>
          <a:noFill/>
          <a:ln>
            <a:noFill/>
          </a:ln>
        </p:spPr>
      </p:pic>
      <p:sp>
        <p:nvSpPr>
          <p:cNvPr id="2" name="Rectangle 1"/>
          <p:cNvSpPr/>
          <p:nvPr/>
        </p:nvSpPr>
        <p:spPr>
          <a:xfrm>
            <a:off x="406640" y="592914"/>
            <a:ext cx="8108710" cy="923330"/>
          </a:xfrm>
          <a:prstGeom prst="rect">
            <a:avLst/>
          </a:prstGeom>
        </p:spPr>
        <p:txBody>
          <a:bodyPr wrap="square">
            <a:spAutoFit/>
          </a:bodyPr>
          <a:lstStyle/>
          <a:p>
            <a:r>
              <a:rPr lang="en-US" sz="1800" b="1" dirty="0">
                <a:solidFill>
                  <a:srgbClr val="273239"/>
                </a:solidFill>
                <a:latin typeface="Times New Roman" panose="02020603050405020304" pitchFamily="18" charset="0"/>
                <a:cs typeface="Times New Roman" panose="02020603050405020304" pitchFamily="18" charset="0"/>
              </a:rPr>
              <a:t>Graceful Connection Release : </a:t>
            </a:r>
            <a:endParaRPr lang="en-US" sz="1800" b="1" dirty="0" smtClean="0">
              <a:solidFill>
                <a:srgbClr val="273239"/>
              </a:solidFill>
              <a:latin typeface="Times New Roman" panose="02020603050405020304" pitchFamily="18" charset="0"/>
              <a:cs typeface="Times New Roman" panose="02020603050405020304" pitchFamily="18" charset="0"/>
            </a:endParaRPr>
          </a:p>
          <a:p>
            <a:r>
              <a:rPr lang="en-US" sz="1800" dirty="0" smtClean="0">
                <a:solidFill>
                  <a:srgbClr val="273239"/>
                </a:solidFill>
                <a:latin typeface="Times New Roman" panose="02020603050405020304" pitchFamily="18" charset="0"/>
                <a:cs typeface="Times New Roman" panose="02020603050405020304" pitchFamily="18" charset="0"/>
              </a:rPr>
              <a:t>The </a:t>
            </a:r>
            <a:r>
              <a:rPr lang="en-US" sz="1800" dirty="0">
                <a:solidFill>
                  <a:srgbClr val="273239"/>
                </a:solidFill>
                <a:latin typeface="Times New Roman" panose="02020603050405020304" pitchFamily="18" charset="0"/>
                <a:cs typeface="Times New Roman" panose="02020603050405020304" pitchFamily="18" charset="0"/>
              </a:rPr>
              <a:t>common way of terminating a TCP connection is by using the </a:t>
            </a:r>
            <a:r>
              <a:rPr lang="en-US" sz="1800" b="1" dirty="0">
                <a:solidFill>
                  <a:srgbClr val="C00000"/>
                </a:solidFill>
                <a:latin typeface="Times New Roman" panose="02020603050405020304" pitchFamily="18" charset="0"/>
                <a:cs typeface="Times New Roman" panose="02020603050405020304" pitchFamily="18" charset="0"/>
              </a:rPr>
              <a:t>TCP header’s FIN flag. </a:t>
            </a:r>
          </a:p>
        </p:txBody>
      </p:sp>
    </p:spTree>
    <p:extLst>
      <p:ext uri="{BB962C8B-B14F-4D97-AF65-F5344CB8AC3E}">
        <p14:creationId xmlns:p14="http://schemas.microsoft.com/office/powerpoint/2010/main" val="709329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3"/>
          <p:cNvSpPr txBox="1">
            <a:spLocks noGrp="1"/>
          </p:cNvSpPr>
          <p:nvPr>
            <p:ph type="title" idx="4294967295"/>
          </p:nvPr>
        </p:nvSpPr>
        <p:spPr>
          <a:xfrm>
            <a:off x="628557" y="96253"/>
            <a:ext cx="7649170" cy="481263"/>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Clr>
                <a:schemeClr val="dk1"/>
              </a:buClr>
              <a:buSzPts val="3000"/>
              <a:buFont typeface="Times New Roman"/>
              <a:buNone/>
            </a:pPr>
            <a:r>
              <a:rPr lang="en" sz="2800" b="1" dirty="0">
                <a:latin typeface="Times New Roman"/>
                <a:ea typeface="Times New Roman"/>
                <a:cs typeface="Times New Roman"/>
                <a:sym typeface="Times New Roman"/>
              </a:rPr>
              <a:t>Transport Layer Services</a:t>
            </a:r>
            <a:endParaRPr sz="2800" b="1" dirty="0">
              <a:latin typeface="Times New Roman"/>
              <a:ea typeface="Times New Roman"/>
              <a:cs typeface="Times New Roman"/>
              <a:sym typeface="Times New Roman"/>
            </a:endParaRPr>
          </a:p>
        </p:txBody>
      </p:sp>
      <p:pic>
        <p:nvPicPr>
          <p:cNvPr id="11" name="Google Shape;197;p30"/>
          <p:cNvPicPr preferRelativeResize="0"/>
          <p:nvPr/>
        </p:nvPicPr>
        <p:blipFill rotWithShape="1">
          <a:blip r:embed="rId3">
            <a:alphaModFix/>
          </a:blip>
          <a:srcRect/>
          <a:stretch/>
        </p:blipFill>
        <p:spPr>
          <a:xfrm>
            <a:off x="41821" y="47021"/>
            <a:ext cx="693823" cy="675154"/>
          </a:xfrm>
          <a:prstGeom prst="rect">
            <a:avLst/>
          </a:prstGeom>
          <a:noFill/>
          <a:ln>
            <a:noFill/>
          </a:ln>
        </p:spPr>
      </p:pic>
      <p:sp>
        <p:nvSpPr>
          <p:cNvPr id="4" name="Rectangle 3"/>
          <p:cNvSpPr/>
          <p:nvPr/>
        </p:nvSpPr>
        <p:spPr>
          <a:xfrm>
            <a:off x="574077" y="771407"/>
            <a:ext cx="7703649" cy="1631216"/>
          </a:xfrm>
          <a:prstGeom prst="rect">
            <a:avLst/>
          </a:prstGeom>
          <a:solidFill>
            <a:schemeClr val="accent2">
              <a:lumMod val="20000"/>
              <a:lumOff val="80000"/>
            </a:schemeClr>
          </a:solidFill>
        </p:spPr>
        <p:txBody>
          <a:bodyPr wrap="square">
            <a:spAutoFit/>
          </a:bodyPr>
          <a:lstStyle/>
          <a:p>
            <a:pPr algn="just" fontAlgn="base"/>
            <a:r>
              <a:rPr lang="en-US" sz="2000" b="1" dirty="0">
                <a:solidFill>
                  <a:srgbClr val="273239"/>
                </a:solidFill>
                <a:latin typeface="Times New Roman" panose="02020603050405020304" pitchFamily="18" charset="0"/>
                <a:cs typeface="Times New Roman" panose="02020603050405020304" pitchFamily="18" charset="0"/>
              </a:rPr>
              <a:t>At the sender’s side: </a:t>
            </a:r>
            <a:r>
              <a:rPr lang="en-US" sz="2000" dirty="0">
                <a:solidFill>
                  <a:srgbClr val="273239"/>
                </a:solidFill>
                <a:latin typeface="Times New Roman" panose="02020603050405020304" pitchFamily="18" charset="0"/>
                <a:cs typeface="Times New Roman" panose="02020603050405020304" pitchFamily="18" charset="0"/>
              </a:rPr>
              <a:t>The transport layer receives data (message) from the Application layer and then performs Segmentation, divides the actual message into segments, adds the source and destination’s port numbers into the header of the segment, and transfers the message to the Network layer. </a:t>
            </a:r>
          </a:p>
        </p:txBody>
      </p:sp>
      <p:sp>
        <p:nvSpPr>
          <p:cNvPr id="5" name="Rectangle 4"/>
          <p:cNvSpPr/>
          <p:nvPr/>
        </p:nvSpPr>
        <p:spPr>
          <a:xfrm>
            <a:off x="574077" y="2761590"/>
            <a:ext cx="7703649" cy="1323439"/>
          </a:xfrm>
          <a:prstGeom prst="rect">
            <a:avLst/>
          </a:prstGeom>
          <a:solidFill>
            <a:schemeClr val="accent6">
              <a:lumMod val="20000"/>
              <a:lumOff val="80000"/>
            </a:schemeClr>
          </a:solidFill>
        </p:spPr>
        <p:txBody>
          <a:bodyPr wrap="square">
            <a:spAutoFit/>
          </a:bodyPr>
          <a:lstStyle/>
          <a:p>
            <a:pPr algn="just" fontAlgn="base"/>
            <a:r>
              <a:rPr lang="en-US" sz="2000" b="1" dirty="0">
                <a:solidFill>
                  <a:srgbClr val="273239"/>
                </a:solidFill>
                <a:latin typeface="Times New Roman" panose="02020603050405020304" pitchFamily="18" charset="0"/>
                <a:cs typeface="Times New Roman" panose="02020603050405020304" pitchFamily="18" charset="0"/>
              </a:rPr>
              <a:t>At the receiver’s side: </a:t>
            </a:r>
            <a:r>
              <a:rPr lang="en-US" sz="2000" dirty="0">
                <a:solidFill>
                  <a:srgbClr val="273239"/>
                </a:solidFill>
                <a:latin typeface="Times New Roman" panose="02020603050405020304" pitchFamily="18" charset="0"/>
                <a:cs typeface="Times New Roman" panose="02020603050405020304" pitchFamily="18" charset="0"/>
              </a:rPr>
              <a:t>The transport layer receives data from the Network layer, reassembles the segmented data, reads its header, identifies the port number, and forwards the message to the appropriate port in the Application layer. </a:t>
            </a:r>
          </a:p>
        </p:txBody>
      </p:sp>
    </p:spTree>
    <p:extLst>
      <p:ext uri="{BB962C8B-B14F-4D97-AF65-F5344CB8AC3E}">
        <p14:creationId xmlns:p14="http://schemas.microsoft.com/office/powerpoint/2010/main" val="12387221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6" name="Google Shape;846;p93"/>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latin typeface="Times New Roman" panose="02020603050405020304" pitchFamily="18" charset="0"/>
                <a:cs typeface="Times New Roman" panose="02020603050405020304" pitchFamily="18" charset="0"/>
              </a:rPr>
              <a:t>50</a:t>
            </a:fld>
            <a:endParaRPr sz="1100">
              <a:latin typeface="Times New Roman" panose="02020603050405020304" pitchFamily="18" charset="0"/>
              <a:cs typeface="Times New Roman" panose="02020603050405020304" pitchFamily="18" charset="0"/>
            </a:endParaRPr>
          </a:p>
        </p:txBody>
      </p:sp>
      <p:sp>
        <p:nvSpPr>
          <p:cNvPr id="843" name="Google Shape;843;p93"/>
          <p:cNvSpPr txBox="1">
            <a:spLocks noGrp="1"/>
          </p:cNvSpPr>
          <p:nvPr>
            <p:ph type="title" idx="4294967295"/>
          </p:nvPr>
        </p:nvSpPr>
        <p:spPr>
          <a:xfrm>
            <a:off x="580430" y="102598"/>
            <a:ext cx="7772400" cy="383785"/>
          </a:xfrm>
          <a:prstGeom prst="rect">
            <a:avLst/>
          </a:prstGeom>
          <a:noFill/>
          <a:ln>
            <a:noFill/>
          </a:ln>
        </p:spPr>
        <p:txBody>
          <a:bodyPr spcFirstLastPara="1" wrap="square" lIns="68575" tIns="34275" rIns="68575" bIns="34275" anchor="ctr" anchorCtr="0">
            <a:normAutofit fontScale="90000"/>
          </a:bodyPr>
          <a:lstStyle/>
          <a:p>
            <a:pPr algn="ctr">
              <a:spcBef>
                <a:spcPts val="0"/>
              </a:spcBef>
              <a:buClr>
                <a:schemeClr val="dk1"/>
              </a:buClr>
              <a:buSzPts val="3000"/>
            </a:pPr>
            <a:r>
              <a:rPr lang="en-US" sz="2800" dirty="0" smtClean="0">
                <a:latin typeface="Times New Roman" panose="02020603050405020304" pitchFamily="18" charset="0"/>
                <a:cs typeface="Times New Roman" panose="02020603050405020304" pitchFamily="18" charset="0"/>
              </a:rPr>
              <a:t/>
            </a:r>
            <a:br>
              <a:rPr lang="en-US" sz="2800" dirty="0" smtClean="0">
                <a:latin typeface="Times New Roman" panose="02020603050405020304" pitchFamily="18" charset="0"/>
                <a:cs typeface="Times New Roman" panose="02020603050405020304" pitchFamily="18" charset="0"/>
              </a:rPr>
            </a:br>
            <a:r>
              <a:rPr lang="en-US" sz="2800" dirty="0" smtClean="0">
                <a:latin typeface="Times New Roman" panose="02020603050405020304" pitchFamily="18" charset="0"/>
                <a:cs typeface="Times New Roman" panose="02020603050405020304" pitchFamily="18" charset="0"/>
              </a:rPr>
              <a:t>Closing </a:t>
            </a:r>
            <a:r>
              <a:rPr lang="en-US" sz="2800" dirty="0">
                <a:latin typeface="Times New Roman" panose="02020603050405020304" pitchFamily="18" charset="0"/>
                <a:cs typeface="Times New Roman" panose="02020603050405020304" pitchFamily="18" charset="0"/>
              </a:rPr>
              <a:t>/ Releasing of TCP Connection</a:t>
            </a:r>
            <a:br>
              <a:rPr lang="en-US" sz="2800" dirty="0">
                <a:latin typeface="Times New Roman" panose="02020603050405020304" pitchFamily="18" charset="0"/>
                <a:cs typeface="Times New Roman" panose="02020603050405020304" pitchFamily="18" charset="0"/>
              </a:rPr>
            </a:br>
            <a:endParaRPr sz="2800" dirty="0">
              <a:latin typeface="Times New Roman" panose="02020603050405020304" pitchFamily="18" charset="0"/>
              <a:cs typeface="Times New Roman" panose="02020603050405020304" pitchFamily="18" charset="0"/>
            </a:endParaRPr>
          </a:p>
        </p:txBody>
      </p:sp>
      <p:sp>
        <p:nvSpPr>
          <p:cNvPr id="3" name="Rectangle 2"/>
          <p:cNvSpPr/>
          <p:nvPr/>
        </p:nvSpPr>
        <p:spPr>
          <a:xfrm>
            <a:off x="580430" y="1319328"/>
            <a:ext cx="7658898" cy="3139321"/>
          </a:xfrm>
          <a:prstGeom prst="rect">
            <a:avLst/>
          </a:prstGeom>
          <a:noFill/>
          <a:ln w="6350">
            <a:solidFill>
              <a:schemeClr val="tx1"/>
            </a:solidFill>
          </a:ln>
        </p:spPr>
        <p:txBody>
          <a:bodyPr wrap="square">
            <a:spAutoFit/>
          </a:bodyPr>
          <a:lstStyle/>
          <a:p>
            <a:pPr fontAlgn="base"/>
            <a:r>
              <a:rPr lang="en-US" sz="1800" dirty="0" smtClean="0">
                <a:solidFill>
                  <a:srgbClr val="273239"/>
                </a:solidFill>
                <a:latin typeface="Times New Roman" panose="02020603050405020304" pitchFamily="18" charset="0"/>
                <a:cs typeface="Times New Roman" panose="02020603050405020304" pitchFamily="18" charset="0"/>
              </a:rPr>
              <a:t>An </a:t>
            </a:r>
            <a:r>
              <a:rPr lang="en-US" sz="1800" dirty="0">
                <a:solidFill>
                  <a:srgbClr val="273239"/>
                </a:solidFill>
                <a:latin typeface="Times New Roman" panose="02020603050405020304" pitchFamily="18" charset="0"/>
                <a:cs typeface="Times New Roman" panose="02020603050405020304" pitchFamily="18" charset="0"/>
              </a:rPr>
              <a:t>RST segment can be sent for the below reasons: </a:t>
            </a:r>
          </a:p>
          <a:p>
            <a:pPr fontAlgn="base"/>
            <a:r>
              <a:rPr lang="en-US" sz="1800" dirty="0">
                <a:solidFill>
                  <a:srgbClr val="273239"/>
                </a:solidFill>
                <a:latin typeface="Times New Roman" panose="02020603050405020304" pitchFamily="18" charset="0"/>
                <a:cs typeface="Times New Roman" panose="02020603050405020304" pitchFamily="18" charset="0"/>
              </a:rPr>
              <a:t> </a:t>
            </a:r>
            <a:endParaRPr lang="en-US" sz="1800" dirty="0" smtClean="0">
              <a:solidFill>
                <a:srgbClr val="273239"/>
              </a:solidFill>
              <a:latin typeface="Times New Roman" panose="02020603050405020304" pitchFamily="18" charset="0"/>
              <a:cs typeface="Times New Roman" panose="02020603050405020304" pitchFamily="18" charset="0"/>
            </a:endParaRPr>
          </a:p>
          <a:p>
            <a:pPr marL="285750" indent="-285750" fontAlgn="base">
              <a:buFont typeface="Arial" panose="020B0604020202020204" pitchFamily="34" charset="0"/>
              <a:buChar char="•"/>
            </a:pPr>
            <a:r>
              <a:rPr lang="en-US" sz="1800" dirty="0" smtClean="0">
                <a:solidFill>
                  <a:schemeClr val="tx1"/>
                </a:solidFill>
                <a:latin typeface="Times New Roman" panose="02020603050405020304" pitchFamily="18" charset="0"/>
                <a:cs typeface="Times New Roman" panose="02020603050405020304" pitchFamily="18" charset="0"/>
              </a:rPr>
              <a:t>When a non-SYN segment is received for a non-existing TCP connection. </a:t>
            </a:r>
          </a:p>
          <a:p>
            <a:pPr marL="285750" indent="-285750" fontAlgn="base">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In an open connection, some TCP implementations send an RST segment when a segment with an invalid header is </a:t>
            </a:r>
            <a:r>
              <a:rPr lang="en-US" sz="1800" dirty="0" smtClean="0">
                <a:solidFill>
                  <a:schemeClr val="tx1"/>
                </a:solidFill>
                <a:latin typeface="Times New Roman" panose="02020603050405020304" pitchFamily="18" charset="0"/>
                <a:cs typeface="Times New Roman" panose="02020603050405020304" pitchFamily="18" charset="0"/>
              </a:rPr>
              <a:t>received which prevents </a:t>
            </a:r>
            <a:r>
              <a:rPr lang="en-US" sz="1800" dirty="0">
                <a:solidFill>
                  <a:schemeClr val="tx1"/>
                </a:solidFill>
                <a:latin typeface="Times New Roman" panose="02020603050405020304" pitchFamily="18" charset="0"/>
                <a:cs typeface="Times New Roman" panose="02020603050405020304" pitchFamily="18" charset="0"/>
              </a:rPr>
              <a:t>attacks by closing the corresponding connection. </a:t>
            </a:r>
          </a:p>
          <a:p>
            <a:pPr marL="285750" indent="-285750" fontAlgn="base">
              <a:buFont typeface="Arial" panose="020B0604020202020204" pitchFamily="34" charset="0"/>
              <a:buChar char="•"/>
            </a:pPr>
            <a:r>
              <a:rPr lang="en-US" sz="1800" dirty="0" smtClean="0">
                <a:solidFill>
                  <a:srgbClr val="FF0000"/>
                </a:solidFill>
                <a:latin typeface="Times New Roman" panose="02020603050405020304" pitchFamily="18" charset="0"/>
                <a:cs typeface="Times New Roman" panose="02020603050405020304" pitchFamily="18" charset="0"/>
              </a:rPr>
              <a:t>When some implementations need to close an existing TCP connection, they send an </a:t>
            </a:r>
            <a:r>
              <a:rPr lang="en-US" sz="1800" b="1" dirty="0" smtClean="0">
                <a:solidFill>
                  <a:schemeClr val="tx1"/>
                </a:solidFill>
                <a:latin typeface="Times New Roman" panose="02020603050405020304" pitchFamily="18" charset="0"/>
                <a:cs typeface="Times New Roman" panose="02020603050405020304" pitchFamily="18" charset="0"/>
              </a:rPr>
              <a:t>RST segment. </a:t>
            </a:r>
            <a:r>
              <a:rPr lang="en-US" sz="1800" dirty="0" smtClean="0">
                <a:solidFill>
                  <a:srgbClr val="FF0000"/>
                </a:solidFill>
                <a:latin typeface="Times New Roman" panose="02020603050405020304" pitchFamily="18" charset="0"/>
                <a:cs typeface="Times New Roman" panose="02020603050405020304" pitchFamily="18" charset="0"/>
              </a:rPr>
              <a:t>They will close an existing TCP connection for the following reasons: </a:t>
            </a:r>
          </a:p>
          <a:p>
            <a:pPr marL="742950" lvl="1" indent="-285750" fontAlgn="base">
              <a:buFont typeface="+mj-lt"/>
              <a:buAutoNum type="arabicPeriod"/>
            </a:pPr>
            <a:r>
              <a:rPr lang="en-US" sz="1800" dirty="0" smtClean="0">
                <a:solidFill>
                  <a:schemeClr val="tx1"/>
                </a:solidFill>
                <a:latin typeface="Times New Roman" panose="02020603050405020304" pitchFamily="18" charset="0"/>
                <a:cs typeface="Times New Roman" panose="02020603050405020304" pitchFamily="18" charset="0"/>
              </a:rPr>
              <a:t>Lack </a:t>
            </a:r>
            <a:r>
              <a:rPr lang="en-US" sz="1800" dirty="0">
                <a:solidFill>
                  <a:schemeClr val="tx1"/>
                </a:solidFill>
                <a:latin typeface="Times New Roman" panose="02020603050405020304" pitchFamily="18" charset="0"/>
                <a:cs typeface="Times New Roman" panose="02020603050405020304" pitchFamily="18" charset="0"/>
              </a:rPr>
              <a:t>of resources to support the connection </a:t>
            </a:r>
            <a:endParaRPr lang="en-US" sz="1800" dirty="0" smtClean="0">
              <a:solidFill>
                <a:schemeClr val="tx1"/>
              </a:solidFill>
              <a:latin typeface="Times New Roman" panose="02020603050405020304" pitchFamily="18" charset="0"/>
              <a:cs typeface="Times New Roman" panose="02020603050405020304" pitchFamily="18" charset="0"/>
            </a:endParaRPr>
          </a:p>
          <a:p>
            <a:pPr marL="742950" lvl="1" indent="-285750" fontAlgn="base">
              <a:buFont typeface="+mj-lt"/>
              <a:buAutoNum type="arabicPeriod"/>
            </a:pPr>
            <a:r>
              <a:rPr lang="en-US" sz="1800" dirty="0">
                <a:solidFill>
                  <a:schemeClr val="tx1"/>
                </a:solidFill>
                <a:latin typeface="Times New Roman" panose="02020603050405020304" pitchFamily="18" charset="0"/>
                <a:cs typeface="Times New Roman" panose="02020603050405020304" pitchFamily="18" charset="0"/>
              </a:rPr>
              <a:t>The remote host is now unreachable and has stopped responding</a:t>
            </a:r>
            <a:r>
              <a:rPr lang="en-US" sz="1800" dirty="0" smtClean="0">
                <a:solidFill>
                  <a:schemeClr val="tx1"/>
                </a:solidFill>
                <a:latin typeface="Times New Roman" panose="02020603050405020304" pitchFamily="18" charset="0"/>
                <a:cs typeface="Times New Roman" panose="02020603050405020304" pitchFamily="18" charset="0"/>
              </a:rPr>
              <a:t>.</a:t>
            </a:r>
            <a:endParaRPr lang="en-US" sz="1600" dirty="0">
              <a:solidFill>
                <a:schemeClr val="tx1"/>
              </a:solidFill>
              <a:latin typeface="Times New Roman" panose="02020603050405020304" pitchFamily="18" charset="0"/>
              <a:cs typeface="Times New Roman" panose="02020603050405020304" pitchFamily="18" charset="0"/>
            </a:endParaRPr>
          </a:p>
        </p:txBody>
      </p:sp>
      <p:pic>
        <p:nvPicPr>
          <p:cNvPr id="11" name="Google Shape;197;p30"/>
          <p:cNvPicPr preferRelativeResize="0"/>
          <p:nvPr/>
        </p:nvPicPr>
        <p:blipFill rotWithShape="1">
          <a:blip r:embed="rId3">
            <a:alphaModFix/>
          </a:blip>
          <a:srcRect/>
          <a:stretch/>
        </p:blipFill>
        <p:spPr>
          <a:xfrm>
            <a:off x="41822" y="47021"/>
            <a:ext cx="538608" cy="597579"/>
          </a:xfrm>
          <a:prstGeom prst="rect">
            <a:avLst/>
          </a:prstGeom>
          <a:noFill/>
          <a:ln>
            <a:noFill/>
          </a:ln>
        </p:spPr>
      </p:pic>
      <p:sp>
        <p:nvSpPr>
          <p:cNvPr id="4" name="Rectangle 3"/>
          <p:cNvSpPr/>
          <p:nvPr/>
        </p:nvSpPr>
        <p:spPr>
          <a:xfrm>
            <a:off x="580430" y="585671"/>
            <a:ext cx="7658898" cy="677108"/>
          </a:xfrm>
          <a:prstGeom prst="rect">
            <a:avLst/>
          </a:prstGeom>
        </p:spPr>
        <p:txBody>
          <a:bodyPr wrap="square">
            <a:spAutoFit/>
          </a:bodyPr>
          <a:lstStyle/>
          <a:p>
            <a:r>
              <a:rPr lang="en-US" sz="1800" b="1" dirty="0">
                <a:solidFill>
                  <a:srgbClr val="273239"/>
                </a:solidFill>
                <a:latin typeface="Times New Roman" panose="02020603050405020304" pitchFamily="18" charset="0"/>
                <a:cs typeface="Times New Roman" panose="02020603050405020304" pitchFamily="18" charset="0"/>
              </a:rPr>
              <a:t>Abrupt connection release : </a:t>
            </a:r>
            <a:r>
              <a:rPr lang="en-US" sz="1800" dirty="0">
                <a:solidFill>
                  <a:srgbClr val="273239"/>
                </a:solidFill>
                <a:latin typeface="Times New Roman" panose="02020603050405020304" pitchFamily="18" charset="0"/>
                <a:cs typeface="Times New Roman" panose="02020603050405020304" pitchFamily="18" charset="0"/>
              </a:rPr>
              <a:t> An abrupt connection release is carried out when an </a:t>
            </a:r>
            <a:r>
              <a:rPr lang="en-US" sz="2000" b="1" dirty="0">
                <a:solidFill>
                  <a:srgbClr val="C00000"/>
                </a:solidFill>
                <a:latin typeface="Times New Roman" panose="02020603050405020304" pitchFamily="18" charset="0"/>
                <a:cs typeface="Times New Roman" panose="02020603050405020304" pitchFamily="18" charset="0"/>
              </a:rPr>
              <a:t>RST</a:t>
            </a:r>
            <a:r>
              <a:rPr lang="en-US" sz="1800" dirty="0">
                <a:solidFill>
                  <a:srgbClr val="273239"/>
                </a:solidFill>
                <a:latin typeface="Times New Roman" panose="02020603050405020304" pitchFamily="18" charset="0"/>
                <a:cs typeface="Times New Roman" panose="02020603050405020304" pitchFamily="18" charset="0"/>
              </a:rPr>
              <a:t> segment is </a:t>
            </a:r>
            <a:r>
              <a:rPr lang="en-US" sz="1800" dirty="0" smtClean="0">
                <a:solidFill>
                  <a:srgbClr val="273239"/>
                </a:solidFill>
                <a:latin typeface="Times New Roman" panose="02020603050405020304" pitchFamily="18" charset="0"/>
                <a:cs typeface="Times New Roman" panose="02020603050405020304" pitchFamily="18" charset="0"/>
              </a:rPr>
              <a:t>sent</a:t>
            </a:r>
            <a:endParaRPr lang="en-IN" sz="1800" b="1" dirty="0">
              <a:solidFill>
                <a:srgbClr val="27323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393256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7" name="Google Shape;517;p62"/>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51</a:t>
            </a:fld>
            <a:endParaRPr sz="1100"/>
          </a:p>
        </p:txBody>
      </p:sp>
      <p:sp>
        <p:nvSpPr>
          <p:cNvPr id="514" name="Google Shape;514;p62"/>
          <p:cNvSpPr txBox="1">
            <a:spLocks noGrp="1"/>
          </p:cNvSpPr>
          <p:nvPr>
            <p:ph type="title" idx="4294967295"/>
          </p:nvPr>
        </p:nvSpPr>
        <p:spPr>
          <a:xfrm>
            <a:off x="742950" y="47021"/>
            <a:ext cx="7772400" cy="587404"/>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Clr>
                <a:schemeClr val="dk1"/>
              </a:buClr>
              <a:buSzPts val="3000"/>
              <a:buFont typeface="Times New Roman"/>
              <a:buNone/>
            </a:pPr>
            <a:r>
              <a:rPr lang="en" sz="2800" dirty="0">
                <a:latin typeface="Times New Roman"/>
                <a:ea typeface="Times New Roman"/>
                <a:cs typeface="Times New Roman"/>
                <a:sym typeface="Times New Roman"/>
              </a:rPr>
              <a:t>User Datagram Protocol [UDP]</a:t>
            </a:r>
            <a:endParaRPr sz="2800" dirty="0">
              <a:latin typeface="Times New Roman"/>
              <a:ea typeface="Times New Roman"/>
              <a:cs typeface="Times New Roman"/>
              <a:sym typeface="Times New Roman"/>
            </a:endParaRPr>
          </a:p>
        </p:txBody>
      </p:sp>
      <p:pic>
        <p:nvPicPr>
          <p:cNvPr id="12" name="Google Shape;197;p30"/>
          <p:cNvPicPr preferRelativeResize="0"/>
          <p:nvPr/>
        </p:nvPicPr>
        <p:blipFill rotWithShape="1">
          <a:blip r:embed="rId3">
            <a:alphaModFix/>
          </a:blip>
          <a:srcRect/>
          <a:stretch/>
        </p:blipFill>
        <p:spPr>
          <a:xfrm>
            <a:off x="41822" y="47021"/>
            <a:ext cx="538608" cy="597579"/>
          </a:xfrm>
          <a:prstGeom prst="rect">
            <a:avLst/>
          </a:prstGeom>
          <a:noFill/>
          <a:ln>
            <a:noFill/>
          </a:ln>
        </p:spPr>
      </p:pic>
      <p:sp>
        <p:nvSpPr>
          <p:cNvPr id="8" name="Rectangle 7"/>
          <p:cNvSpPr/>
          <p:nvPr/>
        </p:nvSpPr>
        <p:spPr>
          <a:xfrm>
            <a:off x="580430" y="669563"/>
            <a:ext cx="7899447" cy="1754326"/>
          </a:xfrm>
          <a:prstGeom prst="rect">
            <a:avLst/>
          </a:prstGeom>
          <a:solidFill>
            <a:schemeClr val="accent6">
              <a:lumMod val="20000"/>
              <a:lumOff val="80000"/>
            </a:schemeClr>
          </a:solidFill>
        </p:spPr>
        <p:txBody>
          <a:bodyPr wrap="square">
            <a:spAutoFit/>
          </a:bodyPr>
          <a:lstStyle/>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User Datagram Protocol (UDP) is a communications protocol for time-sensitive applications like </a:t>
            </a:r>
            <a:r>
              <a:rPr lang="en-US" sz="1800" dirty="0">
                <a:solidFill>
                  <a:srgbClr val="FF0000"/>
                </a:solidFill>
                <a:latin typeface="Times New Roman" panose="02020603050405020304" pitchFamily="18" charset="0"/>
                <a:cs typeface="Times New Roman" panose="02020603050405020304" pitchFamily="18" charset="0"/>
              </a:rPr>
              <a:t>gaming, playing videos, or Domain Name System (DNS) lookups</a:t>
            </a:r>
            <a:r>
              <a:rPr lang="en-US" sz="1800" dirty="0" smtClean="0">
                <a:solidFill>
                  <a:srgbClr val="FF0000"/>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1800" dirty="0" smtClean="0">
                <a:latin typeface="Times New Roman" panose="02020603050405020304" pitchFamily="18" charset="0"/>
                <a:cs typeface="Times New Roman" panose="02020603050405020304" pitchFamily="18" charset="0"/>
              </a:rPr>
              <a:t>UDP </a:t>
            </a:r>
            <a:r>
              <a:rPr lang="en-US" sz="1800" dirty="0">
                <a:latin typeface="Times New Roman" panose="02020603050405020304" pitchFamily="18" charset="0"/>
                <a:cs typeface="Times New Roman" panose="02020603050405020304" pitchFamily="18" charset="0"/>
              </a:rPr>
              <a:t>results in speedier communication because it does not spend time forming a firm connection with the destination before transferring the data</a:t>
            </a:r>
            <a:r>
              <a:rPr lang="en-US" sz="1800" dirty="0" smtClean="0">
                <a:latin typeface="Times New Roman" panose="02020603050405020304" pitchFamily="18" charset="0"/>
                <a:cs typeface="Times New Roman" panose="02020603050405020304" pitchFamily="18" charset="0"/>
              </a:rPr>
              <a:t>. Eliminating </a:t>
            </a:r>
            <a:r>
              <a:rPr lang="en-US" sz="1800" dirty="0">
                <a:latin typeface="Times New Roman" panose="02020603050405020304" pitchFamily="18" charset="0"/>
                <a:cs typeface="Times New Roman" panose="02020603050405020304" pitchFamily="18" charset="0"/>
              </a:rPr>
              <a:t>this step results in faster data transfer speeds. </a:t>
            </a:r>
            <a:endParaRPr lang="en-US" sz="1800" dirty="0" smtClean="0">
              <a:latin typeface="Times New Roman" panose="02020603050405020304" pitchFamily="18" charset="0"/>
              <a:cs typeface="Times New Roman" panose="02020603050405020304" pitchFamily="18" charset="0"/>
            </a:endParaRPr>
          </a:p>
        </p:txBody>
      </p:sp>
      <p:sp>
        <p:nvSpPr>
          <p:cNvPr id="14" name="Rectangle 13"/>
          <p:cNvSpPr/>
          <p:nvPr/>
        </p:nvSpPr>
        <p:spPr>
          <a:xfrm>
            <a:off x="580430" y="2469114"/>
            <a:ext cx="7899447" cy="2308324"/>
          </a:xfrm>
          <a:prstGeom prst="rect">
            <a:avLst/>
          </a:prstGeom>
          <a:solidFill>
            <a:schemeClr val="accent4">
              <a:lumMod val="20000"/>
              <a:lumOff val="80000"/>
            </a:schemeClr>
          </a:solidFill>
        </p:spPr>
        <p:txBody>
          <a:bodyPr wrap="square">
            <a:spAutoFit/>
          </a:bodyPr>
          <a:lstStyle/>
          <a:p>
            <a:r>
              <a:rPr lang="en-US" sz="1800" dirty="0" smtClean="0">
                <a:latin typeface="Times New Roman" panose="02020603050405020304" pitchFamily="18" charset="0"/>
                <a:cs typeface="Times New Roman" panose="02020603050405020304" pitchFamily="18" charset="0"/>
              </a:rPr>
              <a:t>The </a:t>
            </a:r>
            <a:r>
              <a:rPr lang="en-US" sz="1800" dirty="0">
                <a:latin typeface="Times New Roman" panose="02020603050405020304" pitchFamily="18" charset="0"/>
                <a:cs typeface="Times New Roman" panose="02020603050405020304" pitchFamily="18" charset="0"/>
              </a:rPr>
              <a:t>process behind UDP is fairly simple</a:t>
            </a:r>
            <a:r>
              <a:rPr lang="en-US" sz="1800" dirty="0" smtClean="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 target computer is identified and the data packets, called “datagrams,” are sent to it. </a:t>
            </a:r>
            <a:endParaRPr lang="en-US" sz="18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smtClean="0">
                <a:latin typeface="Times New Roman" panose="02020603050405020304" pitchFamily="18" charset="0"/>
                <a:cs typeface="Times New Roman" panose="02020603050405020304" pitchFamily="18" charset="0"/>
              </a:rPr>
              <a:t>There </a:t>
            </a:r>
            <a:r>
              <a:rPr lang="en-US" sz="1800" dirty="0">
                <a:latin typeface="Times New Roman" panose="02020603050405020304" pitchFamily="18" charset="0"/>
                <a:cs typeface="Times New Roman" panose="02020603050405020304" pitchFamily="18" charset="0"/>
              </a:rPr>
              <a:t>is nothing in place to indicate the order in which the packets should arrive. </a:t>
            </a:r>
            <a:endParaRPr lang="en-US" sz="18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smtClean="0">
                <a:latin typeface="Times New Roman" panose="02020603050405020304" pitchFamily="18" charset="0"/>
                <a:cs typeface="Times New Roman" panose="02020603050405020304" pitchFamily="18" charset="0"/>
              </a:rPr>
              <a:t>There </a:t>
            </a:r>
            <a:r>
              <a:rPr lang="en-US" sz="1800" dirty="0">
                <a:latin typeface="Times New Roman" panose="02020603050405020304" pitchFamily="18" charset="0"/>
                <a:cs typeface="Times New Roman" panose="02020603050405020304" pitchFamily="18" charset="0"/>
              </a:rPr>
              <a:t>is also no process for checking if the datagrams reached the destination</a:t>
            </a:r>
            <a:r>
              <a:rPr lang="en-US" sz="1800" dirty="0" smtClean="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As a result, the data may get delivered, and it may not. </a:t>
            </a:r>
          </a:p>
          <a:p>
            <a:pPr marL="285750" indent="-285750">
              <a:buFont typeface="Arial" panose="020B0604020202020204" pitchFamily="34" charset="0"/>
              <a:buChar char="•"/>
            </a:pPr>
            <a:r>
              <a:rPr lang="en-US" sz="1800" dirty="0" smtClean="0">
                <a:latin typeface="Times New Roman" panose="02020603050405020304" pitchFamily="18" charset="0"/>
                <a:cs typeface="Times New Roman" panose="02020603050405020304" pitchFamily="18" charset="0"/>
              </a:rPr>
              <a:t>The </a:t>
            </a:r>
            <a:r>
              <a:rPr lang="en-US" sz="1800" dirty="0">
                <a:latin typeface="Times New Roman" panose="02020603050405020304" pitchFamily="18" charset="0"/>
                <a:cs typeface="Times New Roman" panose="02020603050405020304" pitchFamily="18" charset="0"/>
              </a:rPr>
              <a:t>order in which it arrives is not controlled, as it is in TCP, so the way the data appears at the final destination may be </a:t>
            </a:r>
            <a:r>
              <a:rPr lang="en-US" sz="1800" dirty="0" err="1">
                <a:latin typeface="Times New Roman" panose="02020603050405020304" pitchFamily="18" charset="0"/>
                <a:cs typeface="Times New Roman" panose="02020603050405020304" pitchFamily="18" charset="0"/>
              </a:rPr>
              <a:t>glitchy</a:t>
            </a:r>
            <a:r>
              <a:rPr lang="en-US" sz="1800" dirty="0">
                <a:latin typeface="Times New Roman" panose="02020603050405020304" pitchFamily="18" charset="0"/>
                <a:cs typeface="Times New Roman" panose="02020603050405020304" pitchFamily="18" charset="0"/>
              </a:rPr>
              <a:t>, out of order, or have blank spots.</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155226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7" name="Google Shape;517;p62"/>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52</a:t>
            </a:fld>
            <a:endParaRPr sz="1100"/>
          </a:p>
        </p:txBody>
      </p:sp>
      <p:sp>
        <p:nvSpPr>
          <p:cNvPr id="514" name="Google Shape;514;p62"/>
          <p:cNvSpPr txBox="1">
            <a:spLocks noGrp="1"/>
          </p:cNvSpPr>
          <p:nvPr>
            <p:ph type="title" idx="4294967295"/>
          </p:nvPr>
        </p:nvSpPr>
        <p:spPr>
          <a:xfrm>
            <a:off x="742950" y="47021"/>
            <a:ext cx="7772400" cy="587404"/>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Clr>
                <a:schemeClr val="dk1"/>
              </a:buClr>
              <a:buSzPts val="3000"/>
              <a:buFont typeface="Times New Roman"/>
              <a:buNone/>
            </a:pPr>
            <a:r>
              <a:rPr lang="en" sz="2800" dirty="0">
                <a:latin typeface="Times New Roman"/>
                <a:ea typeface="Times New Roman"/>
                <a:cs typeface="Times New Roman"/>
                <a:sym typeface="Times New Roman"/>
              </a:rPr>
              <a:t>User Datagram Protocol [UDP]</a:t>
            </a:r>
            <a:endParaRPr sz="2800" dirty="0">
              <a:latin typeface="Times New Roman"/>
              <a:ea typeface="Times New Roman"/>
              <a:cs typeface="Times New Roman"/>
              <a:sym typeface="Times New Roman"/>
            </a:endParaRPr>
          </a:p>
        </p:txBody>
      </p:sp>
      <p:pic>
        <p:nvPicPr>
          <p:cNvPr id="12" name="Google Shape;197;p30"/>
          <p:cNvPicPr preferRelativeResize="0"/>
          <p:nvPr/>
        </p:nvPicPr>
        <p:blipFill rotWithShape="1">
          <a:blip r:embed="rId3">
            <a:alphaModFix/>
          </a:blip>
          <a:srcRect/>
          <a:stretch/>
        </p:blipFill>
        <p:spPr>
          <a:xfrm>
            <a:off x="41822" y="47021"/>
            <a:ext cx="538608" cy="597579"/>
          </a:xfrm>
          <a:prstGeom prst="rect">
            <a:avLst/>
          </a:prstGeom>
          <a:noFill/>
          <a:ln>
            <a:noFill/>
          </a:ln>
        </p:spPr>
      </p:pic>
      <p:sp>
        <p:nvSpPr>
          <p:cNvPr id="19" name="Google Shape;518;p62"/>
          <p:cNvSpPr txBox="1"/>
          <p:nvPr/>
        </p:nvSpPr>
        <p:spPr>
          <a:xfrm>
            <a:off x="580430" y="869411"/>
            <a:ext cx="8515349" cy="1132083"/>
          </a:xfrm>
          <a:prstGeom prst="rect">
            <a:avLst/>
          </a:prstGeom>
          <a:noFill/>
          <a:ln>
            <a:noFill/>
          </a:ln>
        </p:spPr>
        <p:txBody>
          <a:bodyPr spcFirstLastPara="1" wrap="square" lIns="68575" tIns="34275" rIns="68575" bIns="34275" anchor="t" anchorCtr="0">
            <a:noAutofit/>
          </a:bodyPr>
          <a:lstStyle/>
          <a:p>
            <a:pPr marL="292100" marR="0" lvl="0" indent="-215900" algn="l" rtl="0">
              <a:lnSpc>
                <a:spcPct val="80000"/>
              </a:lnSpc>
              <a:spcBef>
                <a:spcPts val="0"/>
              </a:spcBef>
              <a:spcAft>
                <a:spcPts val="0"/>
              </a:spcAft>
              <a:buClr>
                <a:srgbClr val="CC0000"/>
              </a:buClr>
              <a:buSzPts val="1800"/>
              <a:buFont typeface="Times New Roman"/>
              <a:buChar char="•"/>
            </a:pPr>
            <a:r>
              <a:rPr lang="en" sz="1800" i="0" u="none" strike="noStrike" cap="none" dirty="0">
                <a:solidFill>
                  <a:srgbClr val="000066"/>
                </a:solidFill>
                <a:latin typeface="Times New Roman"/>
                <a:ea typeface="Times New Roman"/>
                <a:cs typeface="Times New Roman"/>
                <a:sym typeface="Times New Roman"/>
              </a:rPr>
              <a:t>Connectionless Transport Protocol.</a:t>
            </a:r>
            <a:endParaRPr sz="1100" dirty="0">
              <a:latin typeface="Times New Roman"/>
              <a:ea typeface="Times New Roman"/>
              <a:cs typeface="Times New Roman"/>
              <a:sym typeface="Times New Roman"/>
            </a:endParaRPr>
          </a:p>
          <a:p>
            <a:pPr marL="292100" marR="0" lvl="0" indent="-215900" algn="l" rtl="0">
              <a:lnSpc>
                <a:spcPct val="80000"/>
              </a:lnSpc>
              <a:spcBef>
                <a:spcPts val="900"/>
              </a:spcBef>
              <a:spcAft>
                <a:spcPts val="0"/>
              </a:spcAft>
              <a:buClr>
                <a:srgbClr val="CC0000"/>
              </a:buClr>
              <a:buSzPts val="1800"/>
              <a:buFont typeface="Times New Roman"/>
              <a:buChar char="•"/>
            </a:pPr>
            <a:r>
              <a:rPr lang="en" sz="1800" i="0" u="none" strike="noStrike" cap="none" dirty="0">
                <a:solidFill>
                  <a:srgbClr val="000066"/>
                </a:solidFill>
                <a:latin typeface="Times New Roman"/>
                <a:ea typeface="Times New Roman"/>
                <a:cs typeface="Times New Roman"/>
                <a:sym typeface="Times New Roman"/>
              </a:rPr>
              <a:t>UDP transmits segments consisting of an 8-byte fixed size header followed by the payload.</a:t>
            </a:r>
            <a:endParaRPr sz="1100" dirty="0">
              <a:latin typeface="Times New Roman"/>
              <a:ea typeface="Times New Roman"/>
              <a:cs typeface="Times New Roman"/>
              <a:sym typeface="Times New Roman"/>
            </a:endParaRPr>
          </a:p>
          <a:p>
            <a:pPr marL="292100" marR="0" lvl="0" indent="-215900" algn="l" rtl="0">
              <a:lnSpc>
                <a:spcPct val="80000"/>
              </a:lnSpc>
              <a:spcBef>
                <a:spcPts val="900"/>
              </a:spcBef>
              <a:spcAft>
                <a:spcPts val="0"/>
              </a:spcAft>
              <a:buClr>
                <a:srgbClr val="CC0000"/>
              </a:buClr>
              <a:buSzPts val="1800"/>
              <a:buFont typeface="Times New Roman"/>
              <a:buChar char="•"/>
            </a:pPr>
            <a:r>
              <a:rPr lang="en" sz="1800" i="0" u="none" strike="noStrike" cap="none" dirty="0">
                <a:solidFill>
                  <a:srgbClr val="000066"/>
                </a:solidFill>
                <a:latin typeface="Times New Roman"/>
                <a:ea typeface="Times New Roman"/>
                <a:cs typeface="Times New Roman"/>
                <a:sym typeface="Times New Roman"/>
              </a:rPr>
              <a:t>The header is shown below</a:t>
            </a:r>
            <a:endParaRPr sz="1100" dirty="0">
              <a:latin typeface="Times New Roman"/>
              <a:ea typeface="Times New Roman"/>
              <a:cs typeface="Times New Roman"/>
              <a:sym typeface="Times New Roman"/>
            </a:endParaRPr>
          </a:p>
        </p:txBody>
      </p:sp>
      <p:pic>
        <p:nvPicPr>
          <p:cNvPr id="21" name="Google Shape;520;p62"/>
          <p:cNvPicPr preferRelativeResize="0"/>
          <p:nvPr/>
        </p:nvPicPr>
        <p:blipFill rotWithShape="1">
          <a:blip r:embed="rId4">
            <a:alphaModFix/>
          </a:blip>
          <a:srcRect/>
          <a:stretch/>
        </p:blipFill>
        <p:spPr>
          <a:xfrm>
            <a:off x="742950" y="2236480"/>
            <a:ext cx="7658100" cy="2000250"/>
          </a:xfrm>
          <a:prstGeom prst="rect">
            <a:avLst/>
          </a:prstGeom>
          <a:noFill/>
          <a:ln>
            <a:noFill/>
          </a:ln>
        </p:spPr>
      </p:pic>
    </p:spTree>
    <p:extLst>
      <p:ext uri="{BB962C8B-B14F-4D97-AF65-F5344CB8AC3E}">
        <p14:creationId xmlns:p14="http://schemas.microsoft.com/office/powerpoint/2010/main" val="179082440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8" name="Google Shape;528;p63"/>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53</a:t>
            </a:fld>
            <a:endParaRPr sz="1100"/>
          </a:p>
        </p:txBody>
      </p:sp>
      <p:sp>
        <p:nvSpPr>
          <p:cNvPr id="525" name="Google Shape;525;p63"/>
          <p:cNvSpPr txBox="1">
            <a:spLocks noGrp="1"/>
          </p:cNvSpPr>
          <p:nvPr>
            <p:ph type="title" idx="4294967295"/>
          </p:nvPr>
        </p:nvSpPr>
        <p:spPr>
          <a:xfrm>
            <a:off x="729574" y="79774"/>
            <a:ext cx="7042826" cy="617721"/>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Clr>
                <a:schemeClr val="dk1"/>
              </a:buClr>
              <a:buSzPts val="3000"/>
              <a:buFont typeface="Times New Roman"/>
              <a:buNone/>
            </a:pPr>
            <a:r>
              <a:rPr lang="en" sz="2800" dirty="0">
                <a:latin typeface="Times New Roman"/>
                <a:ea typeface="Times New Roman"/>
                <a:cs typeface="Times New Roman"/>
                <a:sym typeface="Times New Roman"/>
              </a:rPr>
              <a:t>User Datagram Protocol [UDP] (Cntd.)</a:t>
            </a:r>
            <a:endParaRPr sz="2800" dirty="0"/>
          </a:p>
        </p:txBody>
      </p:sp>
      <p:sp>
        <p:nvSpPr>
          <p:cNvPr id="529" name="Google Shape;529;p63"/>
          <p:cNvSpPr txBox="1"/>
          <p:nvPr/>
        </p:nvSpPr>
        <p:spPr>
          <a:xfrm>
            <a:off x="457201" y="836059"/>
            <a:ext cx="8515349" cy="285749"/>
          </a:xfrm>
          <a:prstGeom prst="rect">
            <a:avLst/>
          </a:prstGeom>
          <a:noFill/>
          <a:ln>
            <a:noFill/>
          </a:ln>
        </p:spPr>
        <p:txBody>
          <a:bodyPr spcFirstLastPara="1" wrap="square" lIns="68575" tIns="34275" rIns="68575" bIns="34275" anchor="t" anchorCtr="0">
            <a:noAutofit/>
          </a:bodyPr>
          <a:lstStyle/>
          <a:p>
            <a:pPr marL="292100" marR="0" lvl="0" indent="-215900" algn="l" rtl="0">
              <a:lnSpc>
                <a:spcPct val="80000"/>
              </a:lnSpc>
              <a:spcBef>
                <a:spcPts val="0"/>
              </a:spcBef>
              <a:spcAft>
                <a:spcPts val="0"/>
              </a:spcAft>
              <a:buClr>
                <a:srgbClr val="CC0000"/>
              </a:buClr>
              <a:buSzPts val="1800"/>
              <a:buFont typeface="Times New Roman"/>
              <a:buChar char="•"/>
            </a:pPr>
            <a:r>
              <a:rPr lang="en" sz="1800" b="1" i="0" u="none" strike="noStrike" cap="none" dirty="0">
                <a:solidFill>
                  <a:srgbClr val="FF0000"/>
                </a:solidFill>
                <a:latin typeface="Times New Roman"/>
                <a:ea typeface="Times New Roman"/>
                <a:cs typeface="Times New Roman"/>
                <a:sym typeface="Times New Roman"/>
              </a:rPr>
              <a:t>Question:</a:t>
            </a:r>
            <a:r>
              <a:rPr lang="en" sz="1800" b="1" i="0" u="none" strike="noStrike" cap="none" dirty="0">
                <a:solidFill>
                  <a:srgbClr val="000066"/>
                </a:solidFill>
                <a:latin typeface="Times New Roman"/>
                <a:ea typeface="Times New Roman"/>
                <a:cs typeface="Times New Roman"/>
                <a:sym typeface="Times New Roman"/>
              </a:rPr>
              <a:t> The following is the content of a UDP header in hexadecimal format.</a:t>
            </a:r>
            <a:endParaRPr sz="1800" b="1" i="0" u="none" strike="noStrike" cap="none" dirty="0">
              <a:solidFill>
                <a:srgbClr val="000066"/>
              </a:solidFill>
              <a:latin typeface="Times New Roman"/>
              <a:ea typeface="Times New Roman"/>
              <a:cs typeface="Times New Roman"/>
              <a:sym typeface="Times New Roman"/>
            </a:endParaRPr>
          </a:p>
        </p:txBody>
      </p:sp>
      <p:sp>
        <p:nvSpPr>
          <p:cNvPr id="530" name="Google Shape;530;p63"/>
          <p:cNvSpPr txBox="1"/>
          <p:nvPr/>
        </p:nvSpPr>
        <p:spPr>
          <a:xfrm>
            <a:off x="620914" y="1597570"/>
            <a:ext cx="8515349" cy="2954004"/>
          </a:xfrm>
          <a:prstGeom prst="rect">
            <a:avLst/>
          </a:prstGeom>
          <a:noFill/>
          <a:ln>
            <a:noFill/>
          </a:ln>
        </p:spPr>
        <p:txBody>
          <a:bodyPr spcFirstLastPara="1" wrap="square" lIns="68575" tIns="34275" rIns="68575" bIns="34275" anchor="t" anchorCtr="0">
            <a:noAutofit/>
          </a:bodyPr>
          <a:lstStyle/>
          <a:p>
            <a:pPr marL="330200" marR="0" lvl="0" indent="-254000" algn="l" rtl="0">
              <a:lnSpc>
                <a:spcPct val="80000"/>
              </a:lnSpc>
              <a:spcBef>
                <a:spcPts val="0"/>
              </a:spcBef>
              <a:spcAft>
                <a:spcPts val="0"/>
              </a:spcAft>
              <a:buClr>
                <a:srgbClr val="CC0000"/>
              </a:buClr>
              <a:buSzPts val="1800"/>
              <a:buFont typeface="Times New Roman"/>
              <a:buChar char="⮚"/>
            </a:pPr>
            <a:r>
              <a:rPr lang="en" sz="2400" i="0" u="none" strike="noStrike" cap="none" dirty="0">
                <a:solidFill>
                  <a:srgbClr val="000066"/>
                </a:solidFill>
                <a:latin typeface="Times New Roman"/>
                <a:ea typeface="Times New Roman"/>
                <a:cs typeface="Times New Roman"/>
                <a:sym typeface="Times New Roman"/>
              </a:rPr>
              <a:t>What is the source port number?</a:t>
            </a:r>
            <a:endParaRPr dirty="0">
              <a:latin typeface="Times New Roman"/>
              <a:ea typeface="Times New Roman"/>
              <a:cs typeface="Times New Roman"/>
              <a:sym typeface="Times New Roman"/>
            </a:endParaRPr>
          </a:p>
          <a:p>
            <a:pPr marL="330200" marR="0" lvl="0" indent="-254000" algn="l" rtl="0">
              <a:lnSpc>
                <a:spcPct val="80000"/>
              </a:lnSpc>
              <a:spcBef>
                <a:spcPts val="900"/>
              </a:spcBef>
              <a:spcAft>
                <a:spcPts val="0"/>
              </a:spcAft>
              <a:buClr>
                <a:srgbClr val="CC0000"/>
              </a:buClr>
              <a:buSzPts val="1800"/>
              <a:buFont typeface="Times New Roman"/>
              <a:buChar char="⮚"/>
            </a:pPr>
            <a:r>
              <a:rPr lang="en" sz="2400" i="0" u="none" strike="noStrike" cap="none" dirty="0">
                <a:solidFill>
                  <a:srgbClr val="000066"/>
                </a:solidFill>
                <a:latin typeface="Times New Roman"/>
                <a:ea typeface="Times New Roman"/>
                <a:cs typeface="Times New Roman"/>
                <a:sym typeface="Times New Roman"/>
              </a:rPr>
              <a:t>What is the destination port number?</a:t>
            </a:r>
            <a:endParaRPr dirty="0">
              <a:latin typeface="Times New Roman"/>
              <a:ea typeface="Times New Roman"/>
              <a:cs typeface="Times New Roman"/>
              <a:sym typeface="Times New Roman"/>
            </a:endParaRPr>
          </a:p>
          <a:p>
            <a:pPr marL="330200" marR="0" lvl="0" indent="-254000" algn="l" rtl="0">
              <a:lnSpc>
                <a:spcPct val="80000"/>
              </a:lnSpc>
              <a:spcBef>
                <a:spcPts val="900"/>
              </a:spcBef>
              <a:spcAft>
                <a:spcPts val="0"/>
              </a:spcAft>
              <a:buClr>
                <a:srgbClr val="CC0000"/>
              </a:buClr>
              <a:buSzPts val="1800"/>
              <a:buFont typeface="Times New Roman"/>
              <a:buChar char="⮚"/>
            </a:pPr>
            <a:r>
              <a:rPr lang="en" sz="2400" i="0" u="none" strike="noStrike" cap="none" dirty="0">
                <a:solidFill>
                  <a:srgbClr val="000066"/>
                </a:solidFill>
                <a:latin typeface="Times New Roman"/>
                <a:ea typeface="Times New Roman"/>
                <a:cs typeface="Times New Roman"/>
                <a:sym typeface="Times New Roman"/>
              </a:rPr>
              <a:t>What is the total length of the user datagram?</a:t>
            </a:r>
            <a:endParaRPr dirty="0">
              <a:latin typeface="Times New Roman"/>
              <a:ea typeface="Times New Roman"/>
              <a:cs typeface="Times New Roman"/>
              <a:sym typeface="Times New Roman"/>
            </a:endParaRPr>
          </a:p>
          <a:p>
            <a:pPr marL="330200" marR="0" lvl="0" indent="-254000" algn="l" rtl="0">
              <a:lnSpc>
                <a:spcPct val="80000"/>
              </a:lnSpc>
              <a:spcBef>
                <a:spcPts val="900"/>
              </a:spcBef>
              <a:spcAft>
                <a:spcPts val="0"/>
              </a:spcAft>
              <a:buClr>
                <a:srgbClr val="CC0000"/>
              </a:buClr>
              <a:buSzPts val="1800"/>
              <a:buFont typeface="Times New Roman"/>
              <a:buChar char="⮚"/>
            </a:pPr>
            <a:r>
              <a:rPr lang="en" sz="2400" i="0" u="none" strike="noStrike" cap="none" dirty="0">
                <a:solidFill>
                  <a:srgbClr val="000066"/>
                </a:solidFill>
                <a:latin typeface="Times New Roman"/>
                <a:ea typeface="Times New Roman"/>
                <a:cs typeface="Times New Roman"/>
                <a:sym typeface="Times New Roman"/>
              </a:rPr>
              <a:t>What is the length of the data?</a:t>
            </a:r>
            <a:endParaRPr dirty="0">
              <a:latin typeface="Times New Roman"/>
              <a:ea typeface="Times New Roman"/>
              <a:cs typeface="Times New Roman"/>
              <a:sym typeface="Times New Roman"/>
            </a:endParaRPr>
          </a:p>
          <a:p>
            <a:pPr marL="330200" marR="0" lvl="0" indent="-254000" algn="l" rtl="0">
              <a:lnSpc>
                <a:spcPct val="80000"/>
              </a:lnSpc>
              <a:spcBef>
                <a:spcPts val="900"/>
              </a:spcBef>
              <a:spcAft>
                <a:spcPts val="0"/>
              </a:spcAft>
              <a:buClr>
                <a:srgbClr val="CC0000"/>
              </a:buClr>
              <a:buSzPts val="1800"/>
              <a:buFont typeface="Times New Roman"/>
              <a:buChar char="⮚"/>
            </a:pPr>
            <a:r>
              <a:rPr lang="en" sz="2400" i="0" u="none" strike="noStrike" cap="none" dirty="0">
                <a:solidFill>
                  <a:srgbClr val="000066"/>
                </a:solidFill>
                <a:latin typeface="Times New Roman"/>
                <a:ea typeface="Times New Roman"/>
                <a:cs typeface="Times New Roman"/>
                <a:sym typeface="Times New Roman"/>
              </a:rPr>
              <a:t>Is the packet directed from a client to a server or vice versa?</a:t>
            </a:r>
            <a:endParaRPr dirty="0">
              <a:latin typeface="Times New Roman"/>
              <a:ea typeface="Times New Roman"/>
              <a:cs typeface="Times New Roman"/>
              <a:sym typeface="Times New Roman"/>
            </a:endParaRPr>
          </a:p>
          <a:p>
            <a:pPr marL="330200" marR="0" lvl="0" indent="-254000" algn="l" rtl="0">
              <a:lnSpc>
                <a:spcPct val="80000"/>
              </a:lnSpc>
              <a:spcBef>
                <a:spcPts val="900"/>
              </a:spcBef>
              <a:spcAft>
                <a:spcPts val="0"/>
              </a:spcAft>
              <a:buClr>
                <a:srgbClr val="CC0000"/>
              </a:buClr>
              <a:buSzPts val="1800"/>
              <a:buFont typeface="Times New Roman"/>
              <a:buChar char="⮚"/>
            </a:pPr>
            <a:r>
              <a:rPr lang="en" sz="2400" i="0" u="none" strike="noStrike" cap="none" dirty="0">
                <a:solidFill>
                  <a:srgbClr val="000066"/>
                </a:solidFill>
                <a:latin typeface="Times New Roman"/>
                <a:ea typeface="Times New Roman"/>
                <a:cs typeface="Times New Roman"/>
                <a:sym typeface="Times New Roman"/>
              </a:rPr>
              <a:t>What is the client process?</a:t>
            </a:r>
            <a:endParaRPr dirty="0">
              <a:latin typeface="Times New Roman"/>
              <a:ea typeface="Times New Roman"/>
              <a:cs typeface="Times New Roman"/>
              <a:sym typeface="Times New Roman"/>
            </a:endParaRPr>
          </a:p>
          <a:p>
            <a:pPr marL="292100" marR="0" lvl="0" indent="-215900" algn="l" rtl="0">
              <a:lnSpc>
                <a:spcPct val="80000"/>
              </a:lnSpc>
              <a:spcBef>
                <a:spcPts val="900"/>
              </a:spcBef>
              <a:spcAft>
                <a:spcPts val="0"/>
              </a:spcAft>
              <a:buClr>
                <a:srgbClr val="CC0000"/>
              </a:buClr>
              <a:buSzPts val="1800"/>
              <a:buFont typeface="Times New Roman"/>
              <a:buChar char="⮚"/>
            </a:pPr>
            <a:r>
              <a:rPr lang="en" sz="2400" i="0" u="none" strike="noStrike" cap="none" dirty="0">
                <a:solidFill>
                  <a:srgbClr val="000066"/>
                </a:solidFill>
                <a:latin typeface="Times New Roman"/>
                <a:ea typeface="Times New Roman"/>
                <a:cs typeface="Times New Roman"/>
                <a:sym typeface="Times New Roman"/>
              </a:rPr>
              <a:t>Solution: Try to Solve It…….</a:t>
            </a:r>
            <a:endParaRPr dirty="0">
              <a:latin typeface="Times New Roman"/>
              <a:ea typeface="Times New Roman"/>
              <a:cs typeface="Times New Roman"/>
              <a:sym typeface="Times New Roman"/>
            </a:endParaRPr>
          </a:p>
        </p:txBody>
      </p:sp>
      <p:sp>
        <p:nvSpPr>
          <p:cNvPr id="531" name="Google Shape;531;p63"/>
          <p:cNvSpPr/>
          <p:nvPr/>
        </p:nvSpPr>
        <p:spPr>
          <a:xfrm>
            <a:off x="2776993" y="1041844"/>
            <a:ext cx="3266760" cy="484748"/>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700" i="0" u="none" strike="noStrike" cap="none" dirty="0">
                <a:solidFill>
                  <a:srgbClr val="C00000"/>
                </a:solidFill>
                <a:latin typeface="Times New Roman"/>
                <a:ea typeface="Times New Roman"/>
                <a:cs typeface="Times New Roman"/>
                <a:sym typeface="Times New Roman"/>
              </a:rPr>
              <a:t>CB84</a:t>
            </a:r>
            <a:r>
              <a:rPr lang="en" sz="2700" i="0" u="none" strike="noStrike" cap="none" dirty="0">
                <a:solidFill>
                  <a:schemeClr val="dk1"/>
                </a:solidFill>
                <a:latin typeface="Times New Roman"/>
                <a:ea typeface="Times New Roman"/>
                <a:cs typeface="Times New Roman"/>
                <a:sym typeface="Times New Roman"/>
              </a:rPr>
              <a:t>000D</a:t>
            </a:r>
            <a:r>
              <a:rPr lang="en" sz="2700" i="0" u="none" strike="noStrike" cap="none" dirty="0">
                <a:solidFill>
                  <a:srgbClr val="C00000"/>
                </a:solidFill>
                <a:latin typeface="Times New Roman"/>
                <a:ea typeface="Times New Roman"/>
                <a:cs typeface="Times New Roman"/>
                <a:sym typeface="Times New Roman"/>
              </a:rPr>
              <a:t>001C</a:t>
            </a:r>
            <a:r>
              <a:rPr lang="en" sz="2700" i="0" u="none" strike="noStrike" cap="none" dirty="0">
                <a:solidFill>
                  <a:schemeClr val="dk1"/>
                </a:solidFill>
                <a:latin typeface="Times New Roman"/>
                <a:ea typeface="Times New Roman"/>
                <a:cs typeface="Times New Roman"/>
                <a:sym typeface="Times New Roman"/>
              </a:rPr>
              <a:t>001C</a:t>
            </a:r>
            <a:endParaRPr sz="1100" dirty="0">
              <a:latin typeface="Times New Roman"/>
              <a:ea typeface="Times New Roman"/>
              <a:cs typeface="Times New Roman"/>
              <a:sym typeface="Times New Roman"/>
            </a:endParaRPr>
          </a:p>
        </p:txBody>
      </p:sp>
      <p:pic>
        <p:nvPicPr>
          <p:cNvPr id="12" name="Google Shape;197;p30"/>
          <p:cNvPicPr preferRelativeResize="0"/>
          <p:nvPr/>
        </p:nvPicPr>
        <p:blipFill rotWithShape="1">
          <a:blip r:embed="rId3">
            <a:alphaModFix/>
          </a:blip>
          <a:srcRect/>
          <a:stretch/>
        </p:blipFill>
        <p:spPr>
          <a:xfrm>
            <a:off x="41822" y="47021"/>
            <a:ext cx="538608" cy="597579"/>
          </a:xfrm>
          <a:prstGeom prst="rect">
            <a:avLst/>
          </a:prstGeom>
          <a:noFill/>
          <a:ln>
            <a:noFill/>
          </a:ln>
        </p:spPr>
      </p:pic>
    </p:spTree>
    <p:extLst>
      <p:ext uri="{BB962C8B-B14F-4D97-AF65-F5344CB8AC3E}">
        <p14:creationId xmlns:p14="http://schemas.microsoft.com/office/powerpoint/2010/main" val="231826199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7" name="Google Shape;517;p62"/>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54</a:t>
            </a:fld>
            <a:endParaRPr sz="1100"/>
          </a:p>
        </p:txBody>
      </p:sp>
      <p:sp>
        <p:nvSpPr>
          <p:cNvPr id="514" name="Google Shape;514;p62"/>
          <p:cNvSpPr txBox="1">
            <a:spLocks noGrp="1"/>
          </p:cNvSpPr>
          <p:nvPr>
            <p:ph type="title" idx="4294967295"/>
          </p:nvPr>
        </p:nvSpPr>
        <p:spPr>
          <a:xfrm>
            <a:off x="742950" y="47021"/>
            <a:ext cx="7772400" cy="587404"/>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Clr>
                <a:schemeClr val="dk1"/>
              </a:buClr>
              <a:buSzPts val="3000"/>
              <a:buFont typeface="Times New Roman"/>
              <a:buNone/>
            </a:pPr>
            <a:r>
              <a:rPr lang="en" sz="2800" dirty="0">
                <a:latin typeface="Times New Roman"/>
                <a:ea typeface="Times New Roman"/>
                <a:cs typeface="Times New Roman"/>
                <a:sym typeface="Times New Roman"/>
              </a:rPr>
              <a:t>User Datagram Protocol [UDP]</a:t>
            </a:r>
            <a:endParaRPr sz="2800" dirty="0">
              <a:latin typeface="Times New Roman"/>
              <a:ea typeface="Times New Roman"/>
              <a:cs typeface="Times New Roman"/>
              <a:sym typeface="Times New Roman"/>
            </a:endParaRPr>
          </a:p>
        </p:txBody>
      </p:sp>
      <p:pic>
        <p:nvPicPr>
          <p:cNvPr id="12" name="Google Shape;197;p30"/>
          <p:cNvPicPr preferRelativeResize="0"/>
          <p:nvPr/>
        </p:nvPicPr>
        <p:blipFill rotWithShape="1">
          <a:blip r:embed="rId3">
            <a:alphaModFix/>
          </a:blip>
          <a:srcRect/>
          <a:stretch/>
        </p:blipFill>
        <p:spPr>
          <a:xfrm>
            <a:off x="41822" y="47021"/>
            <a:ext cx="538608" cy="597579"/>
          </a:xfrm>
          <a:prstGeom prst="rect">
            <a:avLst/>
          </a:prstGeom>
          <a:noFill/>
          <a:ln>
            <a:noFill/>
          </a:ln>
        </p:spPr>
      </p:pic>
      <p:sp>
        <p:nvSpPr>
          <p:cNvPr id="7" name="Google Shape;541;p64"/>
          <p:cNvSpPr txBox="1"/>
          <p:nvPr/>
        </p:nvSpPr>
        <p:spPr>
          <a:xfrm>
            <a:off x="580430" y="1212641"/>
            <a:ext cx="7692755" cy="3184262"/>
          </a:xfrm>
          <a:prstGeom prst="rect">
            <a:avLst/>
          </a:prstGeom>
          <a:noFill/>
          <a:ln>
            <a:noFill/>
          </a:ln>
        </p:spPr>
        <p:txBody>
          <a:bodyPr spcFirstLastPara="1" wrap="square" lIns="68575" tIns="34275" rIns="68575" bIns="34275" anchor="t" anchorCtr="0">
            <a:noAutofit/>
          </a:bodyPr>
          <a:lstStyle/>
          <a:p>
            <a:pPr marL="330200" lvl="0" indent="-254000" algn="just">
              <a:spcBef>
                <a:spcPts val="600"/>
              </a:spcBef>
              <a:buClr>
                <a:srgbClr val="CC0000"/>
              </a:buClr>
              <a:buSzPts val="1800"/>
              <a:buFont typeface="Times New Roman"/>
              <a:buChar char="⮚"/>
            </a:pPr>
            <a:r>
              <a:rPr lang="en" sz="1800" dirty="0">
                <a:solidFill>
                  <a:srgbClr val="000066"/>
                </a:solidFill>
                <a:latin typeface="Times New Roman"/>
                <a:ea typeface="Times New Roman"/>
                <a:cs typeface="Times New Roman"/>
                <a:sym typeface="Times New Roman"/>
              </a:rPr>
              <a:t>The source port number is the first four hexadecimal digits </a:t>
            </a:r>
            <a:r>
              <a:rPr lang="en" sz="1800" dirty="0">
                <a:solidFill>
                  <a:srgbClr val="FF0000"/>
                </a:solidFill>
                <a:latin typeface="Times New Roman"/>
                <a:ea typeface="Times New Roman"/>
                <a:cs typeface="Times New Roman"/>
                <a:sym typeface="Times New Roman"/>
              </a:rPr>
              <a:t>CB84</a:t>
            </a:r>
            <a:r>
              <a:rPr lang="en" sz="1800" dirty="0">
                <a:solidFill>
                  <a:srgbClr val="000066"/>
                </a:solidFill>
                <a:latin typeface="Times New Roman"/>
                <a:ea typeface="Times New Roman"/>
                <a:cs typeface="Times New Roman"/>
                <a:sym typeface="Times New Roman"/>
              </a:rPr>
              <a:t>H, which means that the source port number is </a:t>
            </a:r>
            <a:r>
              <a:rPr lang="en" sz="1800" dirty="0">
                <a:solidFill>
                  <a:srgbClr val="FF0000"/>
                </a:solidFill>
                <a:latin typeface="Times New Roman"/>
                <a:ea typeface="Times New Roman"/>
                <a:cs typeface="Times New Roman"/>
                <a:sym typeface="Times New Roman"/>
              </a:rPr>
              <a:t>52100</a:t>
            </a:r>
            <a:r>
              <a:rPr lang="en" sz="1800" dirty="0">
                <a:solidFill>
                  <a:srgbClr val="000066"/>
                </a:solidFill>
                <a:latin typeface="Times New Roman"/>
                <a:ea typeface="Times New Roman"/>
                <a:cs typeface="Times New Roman"/>
                <a:sym typeface="Times New Roman"/>
              </a:rPr>
              <a:t>.</a:t>
            </a:r>
            <a:endParaRPr sz="1100" dirty="0">
              <a:latin typeface="Times New Roman"/>
              <a:ea typeface="Times New Roman"/>
              <a:cs typeface="Times New Roman"/>
              <a:sym typeface="Times New Roman"/>
            </a:endParaRPr>
          </a:p>
          <a:p>
            <a:pPr marL="330200" marR="0" lvl="0" indent="-254000" algn="just" rtl="0">
              <a:lnSpc>
                <a:spcPct val="100000"/>
              </a:lnSpc>
              <a:spcBef>
                <a:spcPts val="600"/>
              </a:spcBef>
              <a:spcAft>
                <a:spcPts val="0"/>
              </a:spcAft>
              <a:buClr>
                <a:srgbClr val="CC0000"/>
              </a:buClr>
              <a:buSzPts val="1800"/>
              <a:buFont typeface="Times New Roman"/>
              <a:buChar char="⮚"/>
            </a:pPr>
            <a:r>
              <a:rPr lang="en" sz="1800" dirty="0">
                <a:solidFill>
                  <a:srgbClr val="000066"/>
                </a:solidFill>
                <a:latin typeface="Times New Roman"/>
                <a:ea typeface="Times New Roman"/>
                <a:cs typeface="Times New Roman"/>
                <a:sym typeface="Times New Roman"/>
              </a:rPr>
              <a:t>The destination port number is the second four hexadecimal digits </a:t>
            </a:r>
            <a:r>
              <a:rPr lang="en" sz="1800" dirty="0" smtClean="0">
                <a:solidFill>
                  <a:srgbClr val="FF0000"/>
                </a:solidFill>
                <a:latin typeface="Times New Roman"/>
                <a:ea typeface="Times New Roman"/>
                <a:cs typeface="Times New Roman"/>
                <a:sym typeface="Times New Roman"/>
              </a:rPr>
              <a:t>000D</a:t>
            </a:r>
            <a:r>
              <a:rPr lang="en" sz="1800" dirty="0" smtClean="0">
                <a:solidFill>
                  <a:srgbClr val="000066"/>
                </a:solidFill>
                <a:latin typeface="Times New Roman"/>
                <a:ea typeface="Times New Roman"/>
                <a:cs typeface="Times New Roman"/>
                <a:sym typeface="Times New Roman"/>
              </a:rPr>
              <a:t>H, </a:t>
            </a:r>
            <a:r>
              <a:rPr lang="en" sz="1800" dirty="0">
                <a:solidFill>
                  <a:srgbClr val="000066"/>
                </a:solidFill>
                <a:latin typeface="Times New Roman"/>
                <a:ea typeface="Times New Roman"/>
                <a:cs typeface="Times New Roman"/>
                <a:sym typeface="Times New Roman"/>
              </a:rPr>
              <a:t>which means that the destination port number is </a:t>
            </a:r>
            <a:r>
              <a:rPr lang="en" sz="1800" dirty="0">
                <a:solidFill>
                  <a:srgbClr val="FF0000"/>
                </a:solidFill>
                <a:latin typeface="Times New Roman"/>
                <a:ea typeface="Times New Roman"/>
                <a:cs typeface="Times New Roman"/>
                <a:sym typeface="Times New Roman"/>
              </a:rPr>
              <a:t>13</a:t>
            </a:r>
            <a:r>
              <a:rPr lang="en" sz="1800" dirty="0">
                <a:solidFill>
                  <a:srgbClr val="000066"/>
                </a:solidFill>
                <a:latin typeface="Times New Roman"/>
                <a:ea typeface="Times New Roman"/>
                <a:cs typeface="Times New Roman"/>
                <a:sym typeface="Times New Roman"/>
              </a:rPr>
              <a:t>.</a:t>
            </a:r>
            <a:endParaRPr sz="1100" dirty="0">
              <a:latin typeface="Times New Roman"/>
              <a:ea typeface="Times New Roman"/>
              <a:cs typeface="Times New Roman"/>
              <a:sym typeface="Times New Roman"/>
            </a:endParaRPr>
          </a:p>
          <a:p>
            <a:pPr marL="330200" marR="0" lvl="0" indent="-254000" algn="just" rtl="0">
              <a:lnSpc>
                <a:spcPct val="100000"/>
              </a:lnSpc>
              <a:spcBef>
                <a:spcPts val="600"/>
              </a:spcBef>
              <a:spcAft>
                <a:spcPts val="0"/>
              </a:spcAft>
              <a:buClr>
                <a:srgbClr val="CC0000"/>
              </a:buClr>
              <a:buSzPts val="1800"/>
              <a:buFont typeface="Times New Roman"/>
              <a:buChar char="⮚"/>
            </a:pPr>
            <a:r>
              <a:rPr lang="en" sz="1800" dirty="0">
                <a:solidFill>
                  <a:srgbClr val="000066"/>
                </a:solidFill>
                <a:latin typeface="Times New Roman"/>
                <a:ea typeface="Times New Roman"/>
                <a:cs typeface="Times New Roman"/>
                <a:sym typeface="Times New Roman"/>
              </a:rPr>
              <a:t>The third four hexadecimal digits </a:t>
            </a:r>
            <a:r>
              <a:rPr lang="en" sz="1800" dirty="0" smtClean="0">
                <a:solidFill>
                  <a:srgbClr val="FF0000"/>
                </a:solidFill>
                <a:latin typeface="Times New Roman"/>
                <a:ea typeface="Times New Roman"/>
                <a:cs typeface="Times New Roman"/>
                <a:sym typeface="Times New Roman"/>
              </a:rPr>
              <a:t>001C</a:t>
            </a:r>
            <a:r>
              <a:rPr lang="en" sz="1800" dirty="0" smtClean="0">
                <a:solidFill>
                  <a:srgbClr val="000066"/>
                </a:solidFill>
                <a:latin typeface="Times New Roman"/>
                <a:ea typeface="Times New Roman"/>
                <a:cs typeface="Times New Roman"/>
                <a:sym typeface="Times New Roman"/>
              </a:rPr>
              <a:t>H </a:t>
            </a:r>
            <a:r>
              <a:rPr lang="en" sz="1800" dirty="0">
                <a:solidFill>
                  <a:srgbClr val="000066"/>
                </a:solidFill>
                <a:latin typeface="Times New Roman"/>
                <a:ea typeface="Times New Roman"/>
                <a:cs typeface="Times New Roman"/>
                <a:sym typeface="Times New Roman"/>
              </a:rPr>
              <a:t>define the length of the whole UDP packet as </a:t>
            </a:r>
            <a:r>
              <a:rPr lang="en" sz="1800" dirty="0">
                <a:solidFill>
                  <a:srgbClr val="FF0000"/>
                </a:solidFill>
                <a:latin typeface="Times New Roman"/>
                <a:ea typeface="Times New Roman"/>
                <a:cs typeface="Times New Roman"/>
                <a:sym typeface="Times New Roman"/>
              </a:rPr>
              <a:t>28</a:t>
            </a:r>
            <a:r>
              <a:rPr lang="en" sz="1800" dirty="0">
                <a:solidFill>
                  <a:srgbClr val="000066"/>
                </a:solidFill>
                <a:latin typeface="Times New Roman"/>
                <a:ea typeface="Times New Roman"/>
                <a:cs typeface="Times New Roman"/>
                <a:sym typeface="Times New Roman"/>
              </a:rPr>
              <a:t> bytes.</a:t>
            </a:r>
            <a:endParaRPr sz="1800" dirty="0">
              <a:solidFill>
                <a:srgbClr val="000066"/>
              </a:solidFill>
              <a:latin typeface="Times New Roman"/>
              <a:ea typeface="Times New Roman"/>
              <a:cs typeface="Times New Roman"/>
              <a:sym typeface="Times New Roman"/>
            </a:endParaRPr>
          </a:p>
          <a:p>
            <a:pPr marL="330200" marR="0" lvl="0" indent="-254000" algn="just" rtl="0">
              <a:lnSpc>
                <a:spcPct val="100000"/>
              </a:lnSpc>
              <a:spcBef>
                <a:spcPts val="600"/>
              </a:spcBef>
              <a:spcAft>
                <a:spcPts val="0"/>
              </a:spcAft>
              <a:buClr>
                <a:srgbClr val="CC0000"/>
              </a:buClr>
              <a:buSzPts val="1800"/>
              <a:buFont typeface="Times New Roman"/>
              <a:buChar char="⮚"/>
            </a:pPr>
            <a:r>
              <a:rPr lang="en" sz="1800" dirty="0">
                <a:solidFill>
                  <a:srgbClr val="000066"/>
                </a:solidFill>
                <a:latin typeface="Times New Roman"/>
                <a:ea typeface="Times New Roman"/>
                <a:cs typeface="Times New Roman"/>
                <a:sym typeface="Times New Roman"/>
              </a:rPr>
              <a:t>The length of the data is the length of the whole packet minus the length of the header, or </a:t>
            </a:r>
            <a:r>
              <a:rPr lang="en" sz="1800" dirty="0">
                <a:solidFill>
                  <a:srgbClr val="FF0000"/>
                </a:solidFill>
                <a:latin typeface="Times New Roman"/>
                <a:ea typeface="Times New Roman"/>
                <a:cs typeface="Times New Roman"/>
                <a:sym typeface="Times New Roman"/>
              </a:rPr>
              <a:t>28 − 8 = 20 bytes</a:t>
            </a:r>
            <a:r>
              <a:rPr lang="en" sz="1800" dirty="0">
                <a:solidFill>
                  <a:srgbClr val="000066"/>
                </a:solidFill>
                <a:latin typeface="Times New Roman"/>
                <a:ea typeface="Times New Roman"/>
                <a:cs typeface="Times New Roman"/>
                <a:sym typeface="Times New Roman"/>
              </a:rPr>
              <a:t>.</a:t>
            </a:r>
            <a:endParaRPr sz="1100" dirty="0">
              <a:latin typeface="Times New Roman"/>
              <a:ea typeface="Times New Roman"/>
              <a:cs typeface="Times New Roman"/>
              <a:sym typeface="Times New Roman"/>
            </a:endParaRPr>
          </a:p>
          <a:p>
            <a:pPr marL="330200" marR="0" lvl="0" indent="-254000" algn="just" rtl="0">
              <a:lnSpc>
                <a:spcPct val="100000"/>
              </a:lnSpc>
              <a:spcBef>
                <a:spcPts val="600"/>
              </a:spcBef>
              <a:spcAft>
                <a:spcPts val="0"/>
              </a:spcAft>
              <a:buClr>
                <a:srgbClr val="CC0000"/>
              </a:buClr>
              <a:buSzPts val="1800"/>
              <a:buFont typeface="Times New Roman"/>
              <a:buChar char="⮚"/>
            </a:pPr>
            <a:r>
              <a:rPr lang="en" sz="1800" dirty="0">
                <a:solidFill>
                  <a:srgbClr val="000066"/>
                </a:solidFill>
                <a:latin typeface="Times New Roman"/>
                <a:ea typeface="Times New Roman"/>
                <a:cs typeface="Times New Roman"/>
                <a:sym typeface="Times New Roman"/>
              </a:rPr>
              <a:t>Since the destination port number is </a:t>
            </a:r>
            <a:r>
              <a:rPr lang="en" sz="1800" dirty="0">
                <a:solidFill>
                  <a:srgbClr val="FF0000"/>
                </a:solidFill>
                <a:latin typeface="Times New Roman"/>
                <a:ea typeface="Times New Roman"/>
                <a:cs typeface="Times New Roman"/>
                <a:sym typeface="Times New Roman"/>
              </a:rPr>
              <a:t>13</a:t>
            </a:r>
            <a:r>
              <a:rPr lang="en" sz="1800" dirty="0">
                <a:solidFill>
                  <a:srgbClr val="000066"/>
                </a:solidFill>
                <a:latin typeface="Times New Roman"/>
                <a:ea typeface="Times New Roman"/>
                <a:cs typeface="Times New Roman"/>
                <a:sym typeface="Times New Roman"/>
              </a:rPr>
              <a:t> (well-known port), the packet is from the client to the server</a:t>
            </a:r>
            <a:r>
              <a:rPr lang="en" sz="1800" dirty="0" smtClean="0">
                <a:solidFill>
                  <a:srgbClr val="000066"/>
                </a:solidFill>
                <a:latin typeface="Times New Roman"/>
                <a:ea typeface="Times New Roman"/>
                <a:cs typeface="Times New Roman"/>
                <a:sym typeface="Times New Roman"/>
              </a:rPr>
              <a:t>.</a:t>
            </a:r>
            <a:endParaRPr sz="1100" dirty="0">
              <a:latin typeface="Times New Roman"/>
              <a:ea typeface="Times New Roman"/>
              <a:cs typeface="Times New Roman"/>
              <a:sym typeface="Times New Roman"/>
            </a:endParaRPr>
          </a:p>
        </p:txBody>
      </p:sp>
      <p:sp>
        <p:nvSpPr>
          <p:cNvPr id="8" name="Google Shape;542;p64"/>
          <p:cNvSpPr/>
          <p:nvPr/>
        </p:nvSpPr>
        <p:spPr>
          <a:xfrm>
            <a:off x="2143358" y="842281"/>
            <a:ext cx="2485792" cy="385275"/>
          </a:xfrm>
          <a:prstGeom prst="rect">
            <a:avLst/>
          </a:prstGeom>
          <a:solidFill>
            <a:schemeClr val="accent4">
              <a:lumMod val="20000"/>
              <a:lumOff val="80000"/>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000" dirty="0">
                <a:solidFill>
                  <a:schemeClr val="dk1"/>
                </a:solidFill>
                <a:latin typeface="Cambria"/>
                <a:ea typeface="Cambria"/>
                <a:cs typeface="Cambria"/>
                <a:sym typeface="Cambria"/>
              </a:rPr>
              <a:t>CB84000D001C001C</a:t>
            </a:r>
            <a:endParaRPr sz="1000" dirty="0"/>
          </a:p>
        </p:txBody>
      </p:sp>
      <p:sp>
        <p:nvSpPr>
          <p:cNvPr id="2" name="TextBox 1"/>
          <p:cNvSpPr txBox="1"/>
          <p:nvPr/>
        </p:nvSpPr>
        <p:spPr>
          <a:xfrm>
            <a:off x="953311" y="857711"/>
            <a:ext cx="1060315" cy="369332"/>
          </a:xfrm>
          <a:prstGeom prst="rect">
            <a:avLst/>
          </a:prstGeom>
          <a:noFill/>
        </p:spPr>
        <p:txBody>
          <a:bodyPr wrap="square" rtlCol="0">
            <a:spAutoFit/>
          </a:bodyPr>
          <a:lstStyle/>
          <a:p>
            <a:r>
              <a:rPr lang="en-US" sz="1800" dirty="0" smtClean="0"/>
              <a:t>Solution</a:t>
            </a:r>
            <a:endParaRPr lang="en-IN" sz="1800" dirty="0"/>
          </a:p>
        </p:txBody>
      </p:sp>
    </p:spTree>
    <p:extLst>
      <p:ext uri="{BB962C8B-B14F-4D97-AF65-F5344CB8AC3E}">
        <p14:creationId xmlns:p14="http://schemas.microsoft.com/office/powerpoint/2010/main" val="326164049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50" name="Google Shape;550;p65"/>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55</a:t>
            </a:fld>
            <a:endParaRPr sz="1100"/>
          </a:p>
        </p:txBody>
      </p:sp>
      <p:sp>
        <p:nvSpPr>
          <p:cNvPr id="547" name="Google Shape;547;p65"/>
          <p:cNvSpPr txBox="1">
            <a:spLocks noGrp="1"/>
          </p:cNvSpPr>
          <p:nvPr>
            <p:ph type="title" idx="4294967295"/>
          </p:nvPr>
        </p:nvSpPr>
        <p:spPr>
          <a:xfrm>
            <a:off x="580430" y="47021"/>
            <a:ext cx="7772400" cy="562415"/>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Clr>
                <a:schemeClr val="dk1"/>
              </a:buClr>
              <a:buSzPts val="3000"/>
              <a:buFont typeface="Times New Roman"/>
              <a:buNone/>
            </a:pPr>
            <a:r>
              <a:rPr lang="en" sz="2800" dirty="0">
                <a:latin typeface="Times New Roman"/>
                <a:ea typeface="Times New Roman"/>
                <a:cs typeface="Times New Roman"/>
                <a:sym typeface="Times New Roman"/>
              </a:rPr>
              <a:t>User Datagram Protocol [UDP</a:t>
            </a:r>
            <a:r>
              <a:rPr lang="en" sz="2800" dirty="0" smtClean="0">
                <a:latin typeface="Times New Roman"/>
                <a:ea typeface="Times New Roman"/>
                <a:cs typeface="Times New Roman"/>
                <a:sym typeface="Times New Roman"/>
              </a:rPr>
              <a:t>]</a:t>
            </a:r>
            <a:endParaRPr sz="2800" dirty="0">
              <a:latin typeface="Times New Roman"/>
              <a:ea typeface="Times New Roman"/>
              <a:cs typeface="Times New Roman"/>
              <a:sym typeface="Times New Roman"/>
            </a:endParaRPr>
          </a:p>
        </p:txBody>
      </p:sp>
      <p:sp>
        <p:nvSpPr>
          <p:cNvPr id="551" name="Google Shape;551;p65"/>
          <p:cNvSpPr txBox="1"/>
          <p:nvPr/>
        </p:nvSpPr>
        <p:spPr>
          <a:xfrm>
            <a:off x="628651" y="781843"/>
            <a:ext cx="8515349" cy="285749"/>
          </a:xfrm>
          <a:prstGeom prst="rect">
            <a:avLst/>
          </a:prstGeom>
          <a:noFill/>
          <a:ln>
            <a:noFill/>
          </a:ln>
        </p:spPr>
        <p:txBody>
          <a:bodyPr spcFirstLastPara="1" wrap="square" lIns="68575" tIns="34275" rIns="68575" bIns="34275" anchor="t" anchorCtr="0">
            <a:noAutofit/>
          </a:bodyPr>
          <a:lstStyle/>
          <a:p>
            <a:pPr marL="76200" marR="0" lvl="0" algn="l" rtl="0">
              <a:lnSpc>
                <a:spcPct val="80000"/>
              </a:lnSpc>
              <a:spcBef>
                <a:spcPts val="0"/>
              </a:spcBef>
              <a:spcAft>
                <a:spcPts val="0"/>
              </a:spcAft>
              <a:buClr>
                <a:srgbClr val="CC0000"/>
              </a:buClr>
              <a:buSzPts val="1800"/>
            </a:pPr>
            <a:r>
              <a:rPr lang="en" sz="2400" b="1" dirty="0">
                <a:solidFill>
                  <a:srgbClr val="C00000"/>
                </a:solidFill>
                <a:latin typeface="Times New Roman"/>
                <a:ea typeface="Times New Roman"/>
                <a:cs typeface="Times New Roman"/>
                <a:sym typeface="Times New Roman"/>
              </a:rPr>
              <a:t>UDP Services:</a:t>
            </a:r>
            <a:endParaRPr sz="2400" b="1" dirty="0">
              <a:solidFill>
                <a:srgbClr val="C00000"/>
              </a:solidFill>
              <a:latin typeface="Times New Roman"/>
              <a:ea typeface="Times New Roman"/>
              <a:cs typeface="Times New Roman"/>
              <a:sym typeface="Times New Roman"/>
            </a:endParaRPr>
          </a:p>
        </p:txBody>
      </p:sp>
      <p:sp>
        <p:nvSpPr>
          <p:cNvPr id="552" name="Google Shape;552;p65"/>
          <p:cNvSpPr txBox="1"/>
          <p:nvPr/>
        </p:nvSpPr>
        <p:spPr>
          <a:xfrm>
            <a:off x="463154" y="1214224"/>
            <a:ext cx="8885127" cy="3495466"/>
          </a:xfrm>
          <a:prstGeom prst="rect">
            <a:avLst/>
          </a:prstGeom>
          <a:noFill/>
          <a:ln>
            <a:noFill/>
          </a:ln>
        </p:spPr>
        <p:txBody>
          <a:bodyPr spcFirstLastPara="1" wrap="square" lIns="68575" tIns="34275" rIns="68575" bIns="34275" anchor="t" anchorCtr="0">
            <a:noAutofit/>
          </a:bodyPr>
          <a:lstStyle/>
          <a:p>
            <a:pPr marL="330200" marR="0" lvl="0" indent="-260350" algn="l" rtl="0">
              <a:lnSpc>
                <a:spcPct val="80000"/>
              </a:lnSpc>
              <a:spcBef>
                <a:spcPts val="0"/>
              </a:spcBef>
              <a:spcAft>
                <a:spcPts val="0"/>
              </a:spcAft>
              <a:buClr>
                <a:srgbClr val="CC0000"/>
              </a:buClr>
              <a:buSzPts val="1900"/>
              <a:buFont typeface="Times New Roman"/>
              <a:buChar char="⮚"/>
            </a:pPr>
            <a:r>
              <a:rPr lang="en" sz="2100" dirty="0">
                <a:solidFill>
                  <a:srgbClr val="000066"/>
                </a:solidFill>
                <a:latin typeface="Times New Roman"/>
                <a:ea typeface="Times New Roman"/>
                <a:cs typeface="Times New Roman"/>
                <a:sym typeface="Times New Roman"/>
              </a:rPr>
              <a:t>Process to </a:t>
            </a:r>
            <a:r>
              <a:rPr lang="en" sz="2100" dirty="0" smtClean="0">
                <a:solidFill>
                  <a:srgbClr val="000066"/>
                </a:solidFill>
                <a:latin typeface="Times New Roman"/>
                <a:ea typeface="Times New Roman"/>
                <a:cs typeface="Times New Roman"/>
                <a:sym typeface="Times New Roman"/>
              </a:rPr>
              <a:t>Process </a:t>
            </a:r>
            <a:r>
              <a:rPr lang="en" sz="2100" dirty="0">
                <a:solidFill>
                  <a:srgbClr val="000066"/>
                </a:solidFill>
                <a:latin typeface="Times New Roman"/>
                <a:ea typeface="Times New Roman"/>
                <a:cs typeface="Times New Roman"/>
                <a:sym typeface="Times New Roman"/>
              </a:rPr>
              <a:t>communication – using socket address</a:t>
            </a:r>
            <a:endParaRPr sz="2100" dirty="0">
              <a:latin typeface="Times New Roman"/>
              <a:ea typeface="Times New Roman"/>
              <a:cs typeface="Times New Roman"/>
              <a:sym typeface="Times New Roman"/>
            </a:endParaRPr>
          </a:p>
          <a:p>
            <a:pPr marL="330200" marR="0" lvl="0" indent="-260350" algn="l" rtl="0">
              <a:lnSpc>
                <a:spcPct val="80000"/>
              </a:lnSpc>
              <a:spcBef>
                <a:spcPts val="900"/>
              </a:spcBef>
              <a:spcAft>
                <a:spcPts val="0"/>
              </a:spcAft>
              <a:buClr>
                <a:srgbClr val="CC0000"/>
              </a:buClr>
              <a:buSzPts val="1900"/>
              <a:buFont typeface="Times New Roman"/>
              <a:buChar char="⮚"/>
            </a:pPr>
            <a:r>
              <a:rPr lang="en" sz="2100" dirty="0">
                <a:solidFill>
                  <a:srgbClr val="000066"/>
                </a:solidFill>
                <a:latin typeface="Times New Roman"/>
                <a:ea typeface="Times New Roman"/>
                <a:cs typeface="Times New Roman"/>
                <a:sym typeface="Times New Roman"/>
              </a:rPr>
              <a:t>Connectionless services</a:t>
            </a:r>
            <a:endParaRPr sz="2100" dirty="0">
              <a:latin typeface="Times New Roman"/>
              <a:ea typeface="Times New Roman"/>
              <a:cs typeface="Times New Roman"/>
              <a:sym typeface="Times New Roman"/>
            </a:endParaRPr>
          </a:p>
          <a:p>
            <a:pPr marL="330200" marR="0" lvl="0" indent="-260350" algn="l" rtl="0">
              <a:lnSpc>
                <a:spcPct val="80000"/>
              </a:lnSpc>
              <a:spcBef>
                <a:spcPts val="900"/>
              </a:spcBef>
              <a:spcAft>
                <a:spcPts val="0"/>
              </a:spcAft>
              <a:buClr>
                <a:srgbClr val="CC0000"/>
              </a:buClr>
              <a:buSzPts val="1900"/>
              <a:buFont typeface="Times New Roman"/>
              <a:buChar char="⮚"/>
            </a:pPr>
            <a:r>
              <a:rPr lang="en" sz="2100" dirty="0">
                <a:solidFill>
                  <a:srgbClr val="000066"/>
                </a:solidFill>
                <a:latin typeface="Times New Roman"/>
                <a:ea typeface="Times New Roman"/>
                <a:cs typeface="Times New Roman"/>
                <a:sym typeface="Times New Roman"/>
              </a:rPr>
              <a:t>Flow Control – Not present</a:t>
            </a:r>
            <a:endParaRPr sz="2100" dirty="0">
              <a:latin typeface="Times New Roman"/>
              <a:ea typeface="Times New Roman"/>
              <a:cs typeface="Times New Roman"/>
              <a:sym typeface="Times New Roman"/>
            </a:endParaRPr>
          </a:p>
          <a:p>
            <a:pPr marL="330200" marR="0" lvl="0" indent="-260350" algn="l" rtl="0">
              <a:lnSpc>
                <a:spcPct val="80000"/>
              </a:lnSpc>
              <a:spcBef>
                <a:spcPts val="900"/>
              </a:spcBef>
              <a:spcAft>
                <a:spcPts val="0"/>
              </a:spcAft>
              <a:buClr>
                <a:srgbClr val="CC0000"/>
              </a:buClr>
              <a:buSzPts val="1900"/>
              <a:buFont typeface="Times New Roman"/>
              <a:buChar char="⮚"/>
            </a:pPr>
            <a:r>
              <a:rPr lang="en" sz="2100" dirty="0">
                <a:solidFill>
                  <a:srgbClr val="000066"/>
                </a:solidFill>
                <a:latin typeface="Times New Roman"/>
                <a:ea typeface="Times New Roman"/>
                <a:cs typeface="Times New Roman"/>
                <a:sym typeface="Times New Roman"/>
              </a:rPr>
              <a:t>Error Control – Not present</a:t>
            </a:r>
            <a:endParaRPr sz="2100" dirty="0">
              <a:latin typeface="Times New Roman"/>
              <a:ea typeface="Times New Roman"/>
              <a:cs typeface="Times New Roman"/>
              <a:sym typeface="Times New Roman"/>
            </a:endParaRPr>
          </a:p>
          <a:p>
            <a:pPr marL="330200" marR="0" lvl="0" indent="-260350" algn="l" rtl="0">
              <a:lnSpc>
                <a:spcPct val="80000"/>
              </a:lnSpc>
              <a:spcBef>
                <a:spcPts val="900"/>
              </a:spcBef>
              <a:spcAft>
                <a:spcPts val="0"/>
              </a:spcAft>
              <a:buClr>
                <a:srgbClr val="CC0000"/>
              </a:buClr>
              <a:buSzPts val="1900"/>
              <a:buFont typeface="Times New Roman"/>
              <a:buChar char="⮚"/>
            </a:pPr>
            <a:r>
              <a:rPr lang="en" sz="2100" dirty="0">
                <a:solidFill>
                  <a:srgbClr val="000066"/>
                </a:solidFill>
                <a:latin typeface="Times New Roman"/>
                <a:ea typeface="Times New Roman"/>
                <a:cs typeface="Times New Roman"/>
                <a:sym typeface="Times New Roman"/>
              </a:rPr>
              <a:t>Checksum – based on pseudo header, UDP header, and data </a:t>
            </a:r>
            <a:r>
              <a:rPr lang="en" sz="1800" dirty="0">
                <a:solidFill>
                  <a:srgbClr val="000066"/>
                </a:solidFill>
                <a:latin typeface="Times New Roman"/>
                <a:ea typeface="Times New Roman"/>
                <a:cs typeface="Times New Roman"/>
                <a:sym typeface="Times New Roman"/>
              </a:rPr>
              <a:t>(Can be Optional)</a:t>
            </a:r>
            <a:endParaRPr sz="1800" dirty="0">
              <a:latin typeface="Times New Roman"/>
              <a:ea typeface="Times New Roman"/>
              <a:cs typeface="Times New Roman"/>
              <a:sym typeface="Times New Roman"/>
            </a:endParaRPr>
          </a:p>
          <a:p>
            <a:pPr marL="330200" marR="0" lvl="0" indent="-260350" algn="l" rtl="0">
              <a:lnSpc>
                <a:spcPct val="80000"/>
              </a:lnSpc>
              <a:spcBef>
                <a:spcPts val="900"/>
              </a:spcBef>
              <a:spcAft>
                <a:spcPts val="0"/>
              </a:spcAft>
              <a:buClr>
                <a:srgbClr val="CC0000"/>
              </a:buClr>
              <a:buSzPts val="1900"/>
              <a:buFont typeface="Times New Roman"/>
              <a:buChar char="⮚"/>
            </a:pPr>
            <a:r>
              <a:rPr lang="en" sz="2100" dirty="0">
                <a:solidFill>
                  <a:srgbClr val="000066"/>
                </a:solidFill>
                <a:latin typeface="Times New Roman"/>
                <a:ea typeface="Times New Roman"/>
                <a:cs typeface="Times New Roman"/>
                <a:sym typeface="Times New Roman"/>
              </a:rPr>
              <a:t>Congestion Control – Not present</a:t>
            </a:r>
            <a:endParaRPr sz="2100" dirty="0">
              <a:latin typeface="Times New Roman"/>
              <a:ea typeface="Times New Roman"/>
              <a:cs typeface="Times New Roman"/>
              <a:sym typeface="Times New Roman"/>
            </a:endParaRPr>
          </a:p>
          <a:p>
            <a:pPr marL="330200" marR="0" lvl="0" indent="-260350" algn="l" rtl="0">
              <a:lnSpc>
                <a:spcPct val="80000"/>
              </a:lnSpc>
              <a:spcBef>
                <a:spcPts val="900"/>
              </a:spcBef>
              <a:spcAft>
                <a:spcPts val="0"/>
              </a:spcAft>
              <a:buClr>
                <a:srgbClr val="CC0000"/>
              </a:buClr>
              <a:buSzPts val="1900"/>
              <a:buFont typeface="Times New Roman"/>
              <a:buChar char="⮚"/>
            </a:pPr>
            <a:r>
              <a:rPr lang="en" sz="2100" dirty="0">
                <a:solidFill>
                  <a:srgbClr val="000066"/>
                </a:solidFill>
                <a:latin typeface="Times New Roman"/>
                <a:ea typeface="Times New Roman"/>
                <a:cs typeface="Times New Roman"/>
                <a:sym typeface="Times New Roman"/>
              </a:rPr>
              <a:t>Encapsulation &amp; Decapsulation</a:t>
            </a:r>
            <a:endParaRPr sz="2100" dirty="0">
              <a:latin typeface="Times New Roman"/>
              <a:ea typeface="Times New Roman"/>
              <a:cs typeface="Times New Roman"/>
              <a:sym typeface="Times New Roman"/>
            </a:endParaRPr>
          </a:p>
          <a:p>
            <a:pPr marL="330200" marR="0" lvl="0" indent="-260350" algn="l" rtl="0">
              <a:lnSpc>
                <a:spcPct val="80000"/>
              </a:lnSpc>
              <a:spcBef>
                <a:spcPts val="900"/>
              </a:spcBef>
              <a:spcAft>
                <a:spcPts val="0"/>
              </a:spcAft>
              <a:buClr>
                <a:srgbClr val="CC0000"/>
              </a:buClr>
              <a:buSzPts val="1900"/>
              <a:buFont typeface="Times New Roman"/>
              <a:buChar char="⮚"/>
            </a:pPr>
            <a:r>
              <a:rPr lang="en" sz="2100" dirty="0">
                <a:solidFill>
                  <a:srgbClr val="000066"/>
                </a:solidFill>
                <a:latin typeface="Times New Roman"/>
                <a:ea typeface="Times New Roman"/>
                <a:cs typeface="Times New Roman"/>
                <a:sym typeface="Times New Roman"/>
              </a:rPr>
              <a:t>Queuing</a:t>
            </a:r>
            <a:endParaRPr sz="2100" dirty="0">
              <a:latin typeface="Times New Roman"/>
              <a:ea typeface="Times New Roman"/>
              <a:cs typeface="Times New Roman"/>
              <a:sym typeface="Times New Roman"/>
            </a:endParaRPr>
          </a:p>
          <a:p>
            <a:pPr marL="330200" marR="0" lvl="0" indent="-260350" algn="l" rtl="0">
              <a:lnSpc>
                <a:spcPct val="80000"/>
              </a:lnSpc>
              <a:spcBef>
                <a:spcPts val="900"/>
              </a:spcBef>
              <a:spcAft>
                <a:spcPts val="0"/>
              </a:spcAft>
              <a:buClr>
                <a:srgbClr val="CC0000"/>
              </a:buClr>
              <a:buSzPts val="1900"/>
              <a:buFont typeface="Times New Roman"/>
              <a:buChar char="⮚"/>
            </a:pPr>
            <a:r>
              <a:rPr lang="en" sz="2100" dirty="0">
                <a:solidFill>
                  <a:srgbClr val="000066"/>
                </a:solidFill>
                <a:latin typeface="Times New Roman"/>
                <a:ea typeface="Times New Roman"/>
                <a:cs typeface="Times New Roman"/>
                <a:sym typeface="Times New Roman"/>
              </a:rPr>
              <a:t>Multiplexing &amp; Demultiplexing</a:t>
            </a:r>
            <a:endParaRPr sz="2100" dirty="0">
              <a:latin typeface="Times New Roman"/>
              <a:ea typeface="Times New Roman"/>
              <a:cs typeface="Times New Roman"/>
              <a:sym typeface="Times New Roman"/>
            </a:endParaRPr>
          </a:p>
        </p:txBody>
      </p:sp>
      <p:pic>
        <p:nvPicPr>
          <p:cNvPr id="11" name="Google Shape;197;p30"/>
          <p:cNvPicPr preferRelativeResize="0"/>
          <p:nvPr/>
        </p:nvPicPr>
        <p:blipFill rotWithShape="1">
          <a:blip r:embed="rId3">
            <a:alphaModFix/>
          </a:blip>
          <a:srcRect/>
          <a:stretch/>
        </p:blipFill>
        <p:spPr>
          <a:xfrm>
            <a:off x="41822" y="47021"/>
            <a:ext cx="538608" cy="597579"/>
          </a:xfrm>
          <a:prstGeom prst="rect">
            <a:avLst/>
          </a:prstGeom>
          <a:noFill/>
          <a:ln>
            <a:noFill/>
          </a:ln>
        </p:spPr>
      </p:pic>
    </p:spTree>
    <p:extLst>
      <p:ext uri="{BB962C8B-B14F-4D97-AF65-F5344CB8AC3E}">
        <p14:creationId xmlns:p14="http://schemas.microsoft.com/office/powerpoint/2010/main" val="3455460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5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5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5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52">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52">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5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60" name="Google Shape;560;p66"/>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56</a:t>
            </a:fld>
            <a:endParaRPr sz="1100"/>
          </a:p>
        </p:txBody>
      </p:sp>
      <p:sp>
        <p:nvSpPr>
          <p:cNvPr id="557" name="Google Shape;557;p66"/>
          <p:cNvSpPr txBox="1">
            <a:spLocks noGrp="1"/>
          </p:cNvSpPr>
          <p:nvPr>
            <p:ph type="title" idx="4294967295"/>
          </p:nvPr>
        </p:nvSpPr>
        <p:spPr>
          <a:xfrm>
            <a:off x="580430" y="65776"/>
            <a:ext cx="7191970" cy="40005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Clr>
                <a:schemeClr val="dk1"/>
              </a:buClr>
              <a:buSzPts val="3000"/>
              <a:buFont typeface="Times New Roman"/>
              <a:buNone/>
            </a:pPr>
            <a:r>
              <a:rPr lang="en" sz="2800" dirty="0">
                <a:latin typeface="Times New Roman"/>
                <a:ea typeface="Times New Roman"/>
                <a:cs typeface="Times New Roman"/>
                <a:sym typeface="Times New Roman"/>
              </a:rPr>
              <a:t>User Datagram Protocol [UDP</a:t>
            </a:r>
            <a:r>
              <a:rPr lang="en" sz="2800" dirty="0" smtClean="0">
                <a:latin typeface="Times New Roman"/>
                <a:ea typeface="Times New Roman"/>
                <a:cs typeface="Times New Roman"/>
                <a:sym typeface="Times New Roman"/>
              </a:rPr>
              <a:t>]</a:t>
            </a:r>
            <a:endParaRPr sz="2800" dirty="0"/>
          </a:p>
        </p:txBody>
      </p:sp>
      <p:sp>
        <p:nvSpPr>
          <p:cNvPr id="561" name="Google Shape;561;p66"/>
          <p:cNvSpPr txBox="1"/>
          <p:nvPr/>
        </p:nvSpPr>
        <p:spPr>
          <a:xfrm>
            <a:off x="580430" y="569632"/>
            <a:ext cx="8515349" cy="285749"/>
          </a:xfrm>
          <a:prstGeom prst="rect">
            <a:avLst/>
          </a:prstGeom>
          <a:noFill/>
          <a:ln>
            <a:noFill/>
          </a:ln>
        </p:spPr>
        <p:txBody>
          <a:bodyPr spcFirstLastPara="1" wrap="square" lIns="68575" tIns="34275" rIns="68575" bIns="34275" anchor="t" anchorCtr="0">
            <a:noAutofit/>
          </a:bodyPr>
          <a:lstStyle/>
          <a:p>
            <a:pPr marL="76200" marR="0" lvl="0" algn="l" rtl="0">
              <a:lnSpc>
                <a:spcPct val="80000"/>
              </a:lnSpc>
              <a:spcBef>
                <a:spcPts val="0"/>
              </a:spcBef>
              <a:spcAft>
                <a:spcPts val="0"/>
              </a:spcAft>
              <a:buClr>
                <a:srgbClr val="CC0000"/>
              </a:buClr>
              <a:buSzPts val="1800"/>
            </a:pPr>
            <a:r>
              <a:rPr lang="en" sz="2000" b="1" dirty="0">
                <a:solidFill>
                  <a:srgbClr val="FF0000"/>
                </a:solidFill>
                <a:latin typeface="Times New Roman"/>
                <a:ea typeface="Times New Roman"/>
                <a:cs typeface="Times New Roman"/>
                <a:sym typeface="Times New Roman"/>
              </a:rPr>
              <a:t>UDP Applications:</a:t>
            </a:r>
            <a:endParaRPr sz="2000" b="1" dirty="0">
              <a:solidFill>
                <a:srgbClr val="000066"/>
              </a:solidFill>
              <a:latin typeface="Times New Roman"/>
              <a:ea typeface="Times New Roman"/>
              <a:cs typeface="Times New Roman"/>
              <a:sym typeface="Times New Roman"/>
            </a:endParaRPr>
          </a:p>
        </p:txBody>
      </p:sp>
      <p:sp>
        <p:nvSpPr>
          <p:cNvPr id="562" name="Google Shape;562;p66"/>
          <p:cNvSpPr txBox="1"/>
          <p:nvPr/>
        </p:nvSpPr>
        <p:spPr>
          <a:xfrm>
            <a:off x="441708" y="855381"/>
            <a:ext cx="8215909" cy="4185726"/>
          </a:xfrm>
          <a:prstGeom prst="rect">
            <a:avLst/>
          </a:prstGeom>
          <a:noFill/>
          <a:ln>
            <a:noFill/>
          </a:ln>
        </p:spPr>
        <p:txBody>
          <a:bodyPr spcFirstLastPara="1" wrap="square" lIns="68575" tIns="34275" rIns="68575" bIns="34275" anchor="t" anchorCtr="0">
            <a:noAutofit/>
          </a:bodyPr>
          <a:lstStyle/>
          <a:p>
            <a:pPr marL="330200" lvl="0" indent="-254000" algn="just">
              <a:spcBef>
                <a:spcPts val="600"/>
              </a:spcBef>
              <a:buClr>
                <a:srgbClr val="CC0000"/>
              </a:buClr>
              <a:buSzPts val="1800"/>
              <a:buFont typeface="Times New Roman"/>
              <a:buChar char="⮚"/>
            </a:pPr>
            <a:r>
              <a:rPr lang="en-US" sz="1700" dirty="0">
                <a:latin typeface="Times New Roman"/>
                <a:ea typeface="Times New Roman"/>
                <a:cs typeface="Times New Roman"/>
                <a:sym typeface="Times New Roman"/>
              </a:rPr>
              <a:t>UDP is suitable for a process that requires simple request-response</a:t>
            </a:r>
          </a:p>
          <a:p>
            <a:pPr marL="330200" lvl="0" indent="-254000" algn="just">
              <a:spcBef>
                <a:spcPts val="600"/>
              </a:spcBef>
              <a:buClr>
                <a:srgbClr val="CC0000"/>
              </a:buClr>
              <a:buSzPts val="1800"/>
              <a:buFont typeface="Times New Roman"/>
              <a:buChar char="⮚"/>
            </a:pPr>
            <a:r>
              <a:rPr lang="en-US" sz="1700" dirty="0">
                <a:latin typeface="Times New Roman"/>
                <a:ea typeface="Times New Roman"/>
                <a:cs typeface="Times New Roman"/>
                <a:sym typeface="Times New Roman"/>
              </a:rPr>
              <a:t>communication with little concern for flow and error control.</a:t>
            </a:r>
          </a:p>
          <a:p>
            <a:pPr marL="330200" lvl="0" indent="-254000" algn="just">
              <a:spcBef>
                <a:spcPts val="600"/>
              </a:spcBef>
              <a:buClr>
                <a:srgbClr val="CC0000"/>
              </a:buClr>
              <a:buSzPts val="1800"/>
              <a:buFont typeface="Times New Roman"/>
              <a:buChar char="⮚"/>
            </a:pPr>
            <a:r>
              <a:rPr lang="en-US" sz="1700" dirty="0" smtClean="0">
                <a:latin typeface="Times New Roman"/>
                <a:ea typeface="Times New Roman"/>
                <a:cs typeface="Times New Roman"/>
                <a:sym typeface="Times New Roman"/>
              </a:rPr>
              <a:t>UDP </a:t>
            </a:r>
            <a:r>
              <a:rPr lang="en-US" sz="1700" dirty="0">
                <a:latin typeface="Times New Roman"/>
                <a:ea typeface="Times New Roman"/>
                <a:cs typeface="Times New Roman"/>
                <a:sym typeface="Times New Roman"/>
              </a:rPr>
              <a:t>is suitable for a process with internal flow- and error-control</a:t>
            </a:r>
          </a:p>
          <a:p>
            <a:pPr marL="330200" lvl="0" indent="-254000" algn="just">
              <a:spcBef>
                <a:spcPts val="600"/>
              </a:spcBef>
              <a:buClr>
                <a:srgbClr val="CC0000"/>
              </a:buClr>
              <a:buSzPts val="1800"/>
              <a:buFont typeface="Times New Roman"/>
              <a:buChar char="⮚"/>
            </a:pPr>
            <a:r>
              <a:rPr lang="en-US" sz="1700" dirty="0">
                <a:latin typeface="Times New Roman"/>
                <a:ea typeface="Times New Roman"/>
                <a:cs typeface="Times New Roman"/>
                <a:sym typeface="Times New Roman"/>
              </a:rPr>
              <a:t>mechanisms. For example, the Trivial File Transfer Protocol (TFTP).</a:t>
            </a:r>
          </a:p>
          <a:p>
            <a:pPr marL="330200" lvl="0" indent="-254000" algn="just">
              <a:spcBef>
                <a:spcPts val="600"/>
              </a:spcBef>
              <a:buClr>
                <a:srgbClr val="CC0000"/>
              </a:buClr>
              <a:buSzPts val="1800"/>
              <a:buFont typeface="Times New Roman"/>
              <a:buChar char="⮚"/>
            </a:pPr>
            <a:r>
              <a:rPr lang="en-US" sz="1700" dirty="0" smtClean="0">
                <a:latin typeface="Times New Roman"/>
                <a:ea typeface="Times New Roman"/>
                <a:cs typeface="Times New Roman"/>
                <a:sym typeface="Times New Roman"/>
              </a:rPr>
              <a:t>UDP </a:t>
            </a:r>
            <a:r>
              <a:rPr lang="en-US" sz="1700" dirty="0">
                <a:latin typeface="Times New Roman"/>
                <a:ea typeface="Times New Roman"/>
                <a:cs typeface="Times New Roman"/>
                <a:sym typeface="Times New Roman"/>
              </a:rPr>
              <a:t>is a suitable transport protocol for multicasting.</a:t>
            </a:r>
          </a:p>
          <a:p>
            <a:pPr marL="330200" lvl="0" indent="-254000" algn="just">
              <a:spcBef>
                <a:spcPts val="600"/>
              </a:spcBef>
              <a:buClr>
                <a:srgbClr val="CC0000"/>
              </a:buClr>
              <a:buSzPts val="1800"/>
              <a:buFont typeface="Times New Roman"/>
              <a:buChar char="⮚"/>
            </a:pPr>
            <a:r>
              <a:rPr lang="en-US" sz="1700" dirty="0" smtClean="0">
                <a:latin typeface="Times New Roman"/>
                <a:ea typeface="Times New Roman"/>
                <a:cs typeface="Times New Roman"/>
                <a:sym typeface="Times New Roman"/>
              </a:rPr>
              <a:t>UDP </a:t>
            </a:r>
            <a:r>
              <a:rPr lang="en-US" sz="1700" dirty="0">
                <a:latin typeface="Times New Roman"/>
                <a:ea typeface="Times New Roman"/>
                <a:cs typeface="Times New Roman"/>
                <a:sym typeface="Times New Roman"/>
              </a:rPr>
              <a:t>is used for management processes such as SNMP.</a:t>
            </a:r>
          </a:p>
          <a:p>
            <a:pPr marL="330200" lvl="0" indent="-254000" algn="just">
              <a:spcBef>
                <a:spcPts val="600"/>
              </a:spcBef>
              <a:buClr>
                <a:srgbClr val="CC0000"/>
              </a:buClr>
              <a:buSzPts val="1800"/>
              <a:buFont typeface="Times New Roman"/>
              <a:buChar char="⮚"/>
            </a:pPr>
            <a:r>
              <a:rPr lang="en-US" sz="1700" dirty="0" smtClean="0">
                <a:latin typeface="Times New Roman"/>
                <a:ea typeface="Times New Roman"/>
                <a:cs typeface="Times New Roman"/>
                <a:sym typeface="Times New Roman"/>
              </a:rPr>
              <a:t>UDP </a:t>
            </a:r>
            <a:r>
              <a:rPr lang="en-US" sz="1700" dirty="0">
                <a:latin typeface="Times New Roman"/>
                <a:ea typeface="Times New Roman"/>
                <a:cs typeface="Times New Roman"/>
                <a:sym typeface="Times New Roman"/>
              </a:rPr>
              <a:t>is used for some route updating protocols such as Routing Information</a:t>
            </a:r>
          </a:p>
          <a:p>
            <a:pPr marL="330200" lvl="0" indent="-254000" algn="just">
              <a:spcBef>
                <a:spcPts val="600"/>
              </a:spcBef>
              <a:buClr>
                <a:srgbClr val="CC0000"/>
              </a:buClr>
              <a:buSzPts val="1800"/>
              <a:buFont typeface="Times New Roman"/>
              <a:buChar char="⮚"/>
            </a:pPr>
            <a:r>
              <a:rPr lang="en-US" sz="1700" dirty="0">
                <a:latin typeface="Times New Roman"/>
                <a:ea typeface="Times New Roman"/>
                <a:cs typeface="Times New Roman"/>
                <a:sym typeface="Times New Roman"/>
              </a:rPr>
              <a:t>Protocol (RIP).</a:t>
            </a:r>
          </a:p>
          <a:p>
            <a:pPr marL="330200" lvl="0" indent="-254000" algn="just">
              <a:spcBef>
                <a:spcPts val="600"/>
              </a:spcBef>
              <a:buClr>
                <a:srgbClr val="CC0000"/>
              </a:buClr>
              <a:buSzPts val="1800"/>
              <a:buFont typeface="Times New Roman"/>
              <a:buChar char="⮚"/>
            </a:pPr>
            <a:r>
              <a:rPr lang="en-US" sz="1700" dirty="0" smtClean="0">
                <a:latin typeface="Times New Roman"/>
                <a:ea typeface="Times New Roman"/>
                <a:cs typeface="Times New Roman"/>
                <a:sym typeface="Times New Roman"/>
              </a:rPr>
              <a:t>UDP </a:t>
            </a:r>
            <a:r>
              <a:rPr lang="en-US" sz="1700" dirty="0">
                <a:latin typeface="Times New Roman"/>
                <a:ea typeface="Times New Roman"/>
                <a:cs typeface="Times New Roman"/>
                <a:sym typeface="Times New Roman"/>
              </a:rPr>
              <a:t>is normally used for interactive real-time applications that cannot</a:t>
            </a:r>
          </a:p>
          <a:p>
            <a:pPr marL="330200" lvl="0" indent="-254000" algn="just">
              <a:spcBef>
                <a:spcPts val="600"/>
              </a:spcBef>
              <a:buClr>
                <a:srgbClr val="CC0000"/>
              </a:buClr>
              <a:buSzPts val="1800"/>
              <a:buFont typeface="Times New Roman"/>
              <a:buChar char="⮚"/>
            </a:pPr>
            <a:r>
              <a:rPr lang="en-US" sz="1700" dirty="0">
                <a:latin typeface="Times New Roman"/>
                <a:ea typeface="Times New Roman"/>
                <a:cs typeface="Times New Roman"/>
                <a:sym typeface="Times New Roman"/>
              </a:rPr>
              <a:t>tolerate uneven delay between sections of a received message. E.g.</a:t>
            </a:r>
          </a:p>
          <a:p>
            <a:pPr marL="330200" lvl="0" indent="-254000" algn="just">
              <a:spcBef>
                <a:spcPts val="600"/>
              </a:spcBef>
              <a:buClr>
                <a:srgbClr val="CC0000"/>
              </a:buClr>
              <a:buSzPts val="1800"/>
              <a:buFont typeface="Times New Roman"/>
              <a:buChar char="⮚"/>
            </a:pPr>
            <a:r>
              <a:rPr lang="en-US" sz="1700" dirty="0">
                <a:latin typeface="Times New Roman"/>
                <a:ea typeface="Times New Roman"/>
                <a:cs typeface="Times New Roman"/>
                <a:sym typeface="Times New Roman"/>
              </a:rPr>
              <a:t>multimedia applications.</a:t>
            </a:r>
          </a:p>
          <a:p>
            <a:pPr marL="330200" lvl="0" indent="-254000" algn="just">
              <a:spcBef>
                <a:spcPts val="600"/>
              </a:spcBef>
              <a:buClr>
                <a:srgbClr val="CC0000"/>
              </a:buClr>
              <a:buSzPts val="1800"/>
              <a:buFont typeface="Times New Roman"/>
              <a:buChar char="⮚"/>
            </a:pPr>
            <a:r>
              <a:rPr lang="en-US" sz="1700" dirty="0" smtClean="0">
                <a:latin typeface="Times New Roman"/>
                <a:ea typeface="Times New Roman"/>
                <a:cs typeface="Times New Roman"/>
                <a:sym typeface="Times New Roman"/>
              </a:rPr>
              <a:t>Client-server </a:t>
            </a:r>
            <a:r>
              <a:rPr lang="en-US" sz="1700" dirty="0">
                <a:latin typeface="Times New Roman"/>
                <a:ea typeface="Times New Roman"/>
                <a:cs typeface="Times New Roman"/>
                <a:sym typeface="Times New Roman"/>
              </a:rPr>
              <a:t>RPC is one area in which UDP is widely used.</a:t>
            </a:r>
            <a:endParaRPr sz="1700" dirty="0">
              <a:latin typeface="Times New Roman"/>
              <a:ea typeface="Times New Roman"/>
              <a:cs typeface="Times New Roman"/>
              <a:sym typeface="Times New Roman"/>
            </a:endParaRPr>
          </a:p>
        </p:txBody>
      </p:sp>
      <p:pic>
        <p:nvPicPr>
          <p:cNvPr id="11" name="Google Shape;197;p30"/>
          <p:cNvPicPr preferRelativeResize="0"/>
          <p:nvPr/>
        </p:nvPicPr>
        <p:blipFill rotWithShape="1">
          <a:blip r:embed="rId3">
            <a:alphaModFix/>
          </a:blip>
          <a:srcRect/>
          <a:stretch/>
        </p:blipFill>
        <p:spPr>
          <a:xfrm>
            <a:off x="41822" y="47021"/>
            <a:ext cx="538608" cy="597579"/>
          </a:xfrm>
          <a:prstGeom prst="rect">
            <a:avLst/>
          </a:prstGeom>
          <a:noFill/>
          <a:ln>
            <a:noFill/>
          </a:ln>
        </p:spPr>
      </p:pic>
    </p:spTree>
    <p:extLst>
      <p:ext uri="{BB962C8B-B14F-4D97-AF65-F5344CB8AC3E}">
        <p14:creationId xmlns:p14="http://schemas.microsoft.com/office/powerpoint/2010/main" val="2987953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6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6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6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6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62">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6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70" name="Google Shape;570;p67"/>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57</a:t>
            </a:fld>
            <a:endParaRPr sz="1100"/>
          </a:p>
        </p:txBody>
      </p:sp>
      <p:pic>
        <p:nvPicPr>
          <p:cNvPr id="11" name="Google Shape;197;p30"/>
          <p:cNvPicPr preferRelativeResize="0"/>
          <p:nvPr/>
        </p:nvPicPr>
        <p:blipFill rotWithShape="1">
          <a:blip r:embed="rId3">
            <a:alphaModFix/>
          </a:blip>
          <a:srcRect/>
          <a:stretch/>
        </p:blipFill>
        <p:spPr>
          <a:xfrm>
            <a:off x="41822" y="47021"/>
            <a:ext cx="538608" cy="597579"/>
          </a:xfrm>
          <a:prstGeom prst="rect">
            <a:avLst/>
          </a:prstGeom>
          <a:noFill/>
          <a:ln>
            <a:noFill/>
          </a:ln>
        </p:spPr>
      </p:pic>
      <p:sp>
        <p:nvSpPr>
          <p:cNvPr id="2" name="Rectangle 1"/>
          <p:cNvSpPr/>
          <p:nvPr/>
        </p:nvSpPr>
        <p:spPr>
          <a:xfrm>
            <a:off x="662098" y="191921"/>
            <a:ext cx="7441041" cy="523220"/>
          </a:xfrm>
          <a:prstGeom prst="rect">
            <a:avLst/>
          </a:prstGeom>
        </p:spPr>
        <p:txBody>
          <a:bodyPr wrap="square">
            <a:spAutoFit/>
          </a:bodyPr>
          <a:lstStyle/>
          <a:p>
            <a:pPr algn="ctr"/>
            <a:r>
              <a:rPr lang="en" sz="2800" dirty="0" smtClean="0">
                <a:latin typeface="Times New Roman"/>
                <a:ea typeface="Times New Roman"/>
                <a:cs typeface="Times New Roman"/>
                <a:sym typeface="Times New Roman"/>
              </a:rPr>
              <a:t>C</a:t>
            </a:r>
            <a:r>
              <a:rPr lang="en-IN" sz="2800" dirty="0" smtClean="0">
                <a:latin typeface="Times New Roman"/>
                <a:ea typeface="Times New Roman"/>
                <a:cs typeface="Times New Roman"/>
                <a:sym typeface="Times New Roman"/>
              </a:rPr>
              <a:t>o</a:t>
            </a:r>
            <a:r>
              <a:rPr lang="en" sz="2800" dirty="0" smtClean="0">
                <a:latin typeface="Times New Roman"/>
                <a:ea typeface="Times New Roman"/>
                <a:cs typeface="Times New Roman"/>
                <a:sym typeface="Times New Roman"/>
              </a:rPr>
              <a:t>mparison of TCP and UDP</a:t>
            </a:r>
            <a:endParaRPr lang="en-IN" sz="2800" dirty="0"/>
          </a:p>
        </p:txBody>
      </p:sp>
      <p:graphicFrame>
        <p:nvGraphicFramePr>
          <p:cNvPr id="3" name="Table 2"/>
          <p:cNvGraphicFramePr>
            <a:graphicFrameLocks noGrp="1"/>
          </p:cNvGraphicFramePr>
          <p:nvPr>
            <p:extLst>
              <p:ext uri="{D42A27DB-BD31-4B8C-83A1-F6EECF244321}">
                <p14:modId xmlns:p14="http://schemas.microsoft.com/office/powerpoint/2010/main" val="4144143767"/>
              </p:ext>
            </p:extLst>
          </p:nvPr>
        </p:nvGraphicFramePr>
        <p:xfrm>
          <a:off x="335004" y="644600"/>
          <a:ext cx="8180346" cy="4221654"/>
        </p:xfrm>
        <a:graphic>
          <a:graphicData uri="http://schemas.openxmlformats.org/drawingml/2006/table">
            <a:tbl>
              <a:tblPr>
                <a:tableStyleId>{9E5A1745-1E19-4107-8031-1968570258C2}</a:tableStyleId>
              </a:tblPr>
              <a:tblGrid>
                <a:gridCol w="1280522"/>
                <a:gridCol w="3667328"/>
                <a:gridCol w="3232496"/>
              </a:tblGrid>
              <a:tr h="157196">
                <a:tc>
                  <a:txBody>
                    <a:bodyPr/>
                    <a:lstStyle/>
                    <a:p>
                      <a:pPr algn="ctr" fontAlgn="base"/>
                      <a:r>
                        <a:rPr lang="en-IN" sz="1600" dirty="0">
                          <a:effectLst/>
                          <a:latin typeface="Times New Roman" panose="02020603050405020304" pitchFamily="18" charset="0"/>
                          <a:cs typeface="Times New Roman" panose="02020603050405020304" pitchFamily="18" charset="0"/>
                        </a:rPr>
                        <a:t>Basis        </a:t>
                      </a:r>
                      <a:endParaRPr lang="en-IN" sz="1600" b="1" dirty="0">
                        <a:effectLst/>
                        <a:latin typeface="Times New Roman" panose="02020603050405020304" pitchFamily="18" charset="0"/>
                        <a:cs typeface="Times New Roman" panose="02020603050405020304" pitchFamily="18" charset="0"/>
                      </a:endParaRPr>
                    </a:p>
                  </a:txBody>
                  <a:tcPr marL="9703" marR="9703" marT="24259" marB="24259" anchor="ctr">
                    <a:solidFill>
                      <a:schemeClr val="accent4">
                        <a:lumMod val="20000"/>
                        <a:lumOff val="80000"/>
                      </a:schemeClr>
                    </a:solidFill>
                  </a:tcPr>
                </a:tc>
                <a:tc>
                  <a:txBody>
                    <a:bodyPr/>
                    <a:lstStyle/>
                    <a:p>
                      <a:pPr algn="ctr" fontAlgn="base"/>
                      <a:r>
                        <a:rPr lang="en-IN" sz="1600" dirty="0">
                          <a:effectLst/>
                          <a:latin typeface="Times New Roman" panose="02020603050405020304" pitchFamily="18" charset="0"/>
                          <a:cs typeface="Times New Roman" panose="02020603050405020304" pitchFamily="18" charset="0"/>
                        </a:rPr>
                        <a:t>Transmission Control Protocol (TCP)       </a:t>
                      </a:r>
                      <a:endParaRPr lang="en-IN" sz="1600" b="1" dirty="0">
                        <a:effectLst/>
                        <a:latin typeface="Times New Roman" panose="02020603050405020304" pitchFamily="18" charset="0"/>
                        <a:cs typeface="Times New Roman" panose="02020603050405020304" pitchFamily="18" charset="0"/>
                      </a:endParaRPr>
                    </a:p>
                  </a:txBody>
                  <a:tcPr marL="24259" marR="24259" marT="24259" marB="24259" anchor="ctr">
                    <a:solidFill>
                      <a:schemeClr val="accent4">
                        <a:lumMod val="20000"/>
                        <a:lumOff val="80000"/>
                      </a:schemeClr>
                    </a:solidFill>
                  </a:tcPr>
                </a:tc>
                <a:tc>
                  <a:txBody>
                    <a:bodyPr/>
                    <a:lstStyle/>
                    <a:p>
                      <a:pPr algn="ctr" fontAlgn="base"/>
                      <a:r>
                        <a:rPr lang="en-IN" sz="1600" dirty="0">
                          <a:effectLst/>
                          <a:latin typeface="Times New Roman" panose="02020603050405020304" pitchFamily="18" charset="0"/>
                          <a:cs typeface="Times New Roman" panose="02020603050405020304" pitchFamily="18" charset="0"/>
                        </a:rPr>
                        <a:t>User Datagram Protocol (UDP)</a:t>
                      </a:r>
                      <a:endParaRPr lang="en-IN" sz="1600" b="1" dirty="0">
                        <a:effectLst/>
                        <a:latin typeface="Times New Roman" panose="02020603050405020304" pitchFamily="18" charset="0"/>
                        <a:cs typeface="Times New Roman" panose="02020603050405020304" pitchFamily="18" charset="0"/>
                      </a:endParaRPr>
                    </a:p>
                  </a:txBody>
                  <a:tcPr marL="24259" marR="24259" marT="24259" marB="24259" anchor="ctr">
                    <a:solidFill>
                      <a:schemeClr val="accent4">
                        <a:lumMod val="20000"/>
                        <a:lumOff val="80000"/>
                      </a:schemeClr>
                    </a:solidFill>
                  </a:tcPr>
                </a:tc>
              </a:tr>
              <a:tr h="456064">
                <a:tc>
                  <a:txBody>
                    <a:bodyPr/>
                    <a:lstStyle/>
                    <a:p>
                      <a:pPr algn="ctr" fontAlgn="ctr"/>
                      <a:r>
                        <a:rPr lang="en-IN" sz="1600">
                          <a:effectLst/>
                          <a:latin typeface="Times New Roman" panose="02020603050405020304" pitchFamily="18" charset="0"/>
                          <a:cs typeface="Times New Roman" panose="02020603050405020304" pitchFamily="18" charset="0"/>
                        </a:rPr>
                        <a:t>Type of Service</a:t>
                      </a:r>
                      <a:endParaRPr lang="en-IN" sz="1600" b="0">
                        <a:effectLst/>
                        <a:latin typeface="Times New Roman" panose="02020603050405020304" pitchFamily="18" charset="0"/>
                        <a:cs typeface="Times New Roman" panose="02020603050405020304" pitchFamily="18" charset="0"/>
                      </a:endParaRPr>
                    </a:p>
                  </a:txBody>
                  <a:tcPr marL="24259" marR="24259" marT="33962" marB="33962" anchor="ctr"/>
                </a:tc>
                <a:tc>
                  <a:txBody>
                    <a:bodyPr/>
                    <a:lstStyle/>
                    <a:p>
                      <a:pPr algn="l" fontAlgn="base"/>
                      <a:r>
                        <a:rPr lang="en-US" sz="1600" u="sng" dirty="0">
                          <a:effectLst/>
                          <a:latin typeface="Times New Roman" panose="02020603050405020304" pitchFamily="18" charset="0"/>
                          <a:cs typeface="Times New Roman" panose="02020603050405020304" pitchFamily="18" charset="0"/>
                          <a:hlinkClick r:id="rId4"/>
                        </a:rPr>
                        <a:t>TCP</a:t>
                      </a:r>
                      <a:r>
                        <a:rPr lang="en-US" sz="1600" dirty="0">
                          <a:effectLst/>
                          <a:latin typeface="Times New Roman" panose="02020603050405020304" pitchFamily="18" charset="0"/>
                          <a:cs typeface="Times New Roman" panose="02020603050405020304" pitchFamily="18" charset="0"/>
                        </a:rPr>
                        <a:t> is a connection-oriented protocol. Connection </a:t>
                      </a:r>
                      <a:r>
                        <a:rPr lang="en-US" sz="1600" dirty="0" smtClean="0">
                          <a:effectLst/>
                          <a:latin typeface="Times New Roman" panose="02020603050405020304" pitchFamily="18" charset="0"/>
                          <a:cs typeface="Times New Roman" panose="02020603050405020304" pitchFamily="18" charset="0"/>
                        </a:rPr>
                        <a:t>orientation </a:t>
                      </a:r>
                      <a:r>
                        <a:rPr lang="en-US" sz="1600" dirty="0">
                          <a:effectLst/>
                          <a:latin typeface="Times New Roman" panose="02020603050405020304" pitchFamily="18" charset="0"/>
                          <a:cs typeface="Times New Roman" panose="02020603050405020304" pitchFamily="18" charset="0"/>
                        </a:rPr>
                        <a:t>means that the communicating devices should establish a connection before transmitting data and should close the connection after transmitting the data.</a:t>
                      </a:r>
                      <a:endParaRPr lang="en-US" sz="1600" b="0" dirty="0">
                        <a:effectLst/>
                        <a:latin typeface="Times New Roman" panose="02020603050405020304" pitchFamily="18" charset="0"/>
                        <a:cs typeface="Times New Roman" panose="02020603050405020304" pitchFamily="18" charset="0"/>
                      </a:endParaRPr>
                    </a:p>
                  </a:txBody>
                  <a:tcPr marL="24259" marR="24259" marT="33962" marB="33962" anchor="ctr"/>
                </a:tc>
                <a:tc>
                  <a:txBody>
                    <a:bodyPr/>
                    <a:lstStyle/>
                    <a:p>
                      <a:pPr algn="l" fontAlgn="base"/>
                      <a:r>
                        <a:rPr lang="en-US" sz="1600" u="sng" dirty="0">
                          <a:effectLst/>
                          <a:latin typeface="Times New Roman" panose="02020603050405020304" pitchFamily="18" charset="0"/>
                          <a:cs typeface="Times New Roman" panose="02020603050405020304" pitchFamily="18" charset="0"/>
                          <a:hlinkClick r:id="rId5"/>
                        </a:rPr>
                        <a:t>UDP </a:t>
                      </a:r>
                      <a:r>
                        <a:rPr lang="en-US" sz="1600" dirty="0">
                          <a:effectLst/>
                          <a:latin typeface="Times New Roman" panose="02020603050405020304" pitchFamily="18" charset="0"/>
                          <a:cs typeface="Times New Roman" panose="02020603050405020304" pitchFamily="18" charset="0"/>
                        </a:rPr>
                        <a:t>is the Datagram-oriented protocol. This is because </a:t>
                      </a:r>
                    </a:p>
                    <a:p>
                      <a:pPr algn="l" fontAlgn="base"/>
                      <a:r>
                        <a:rPr lang="en-US" sz="1600" dirty="0">
                          <a:effectLst/>
                          <a:latin typeface="Times New Roman" panose="02020603050405020304" pitchFamily="18" charset="0"/>
                          <a:cs typeface="Times New Roman" panose="02020603050405020304" pitchFamily="18" charset="0"/>
                        </a:rPr>
                        <a:t>there is no overhead for opening a connection, maintaining a connection, or terminating a connection. UDP is efficient for broadcast and multicast types of network transmission.</a:t>
                      </a:r>
                      <a:endParaRPr lang="en-US" sz="1600" b="0" dirty="0">
                        <a:effectLst/>
                        <a:latin typeface="Times New Roman" panose="02020603050405020304" pitchFamily="18" charset="0"/>
                        <a:cs typeface="Times New Roman" panose="02020603050405020304" pitchFamily="18" charset="0"/>
                      </a:endParaRPr>
                    </a:p>
                  </a:txBody>
                  <a:tcPr marL="24259" marR="24259" marT="33962" marB="33962" anchor="ctr"/>
                </a:tc>
              </a:tr>
              <a:tr h="213477">
                <a:tc>
                  <a:txBody>
                    <a:bodyPr/>
                    <a:lstStyle/>
                    <a:p>
                      <a:pPr algn="ctr" fontAlgn="ctr"/>
                      <a:r>
                        <a:rPr lang="en-IN" sz="1600">
                          <a:effectLst/>
                          <a:latin typeface="Times New Roman" panose="02020603050405020304" pitchFamily="18" charset="0"/>
                          <a:cs typeface="Times New Roman" panose="02020603050405020304" pitchFamily="18" charset="0"/>
                        </a:rPr>
                        <a:t>Reliability</a:t>
                      </a:r>
                      <a:endParaRPr lang="en-IN" sz="1600" b="0">
                        <a:effectLst/>
                        <a:latin typeface="Times New Roman" panose="02020603050405020304" pitchFamily="18" charset="0"/>
                        <a:cs typeface="Times New Roman" panose="02020603050405020304" pitchFamily="18" charset="0"/>
                      </a:endParaRPr>
                    </a:p>
                  </a:txBody>
                  <a:tcPr marL="24259" marR="24259" marT="33962" marB="33962" anchor="ctr"/>
                </a:tc>
                <a:tc>
                  <a:txBody>
                    <a:bodyPr/>
                    <a:lstStyle/>
                    <a:p>
                      <a:pPr algn="l" fontAlgn="ctr"/>
                      <a:r>
                        <a:rPr lang="en-US" sz="1600" dirty="0">
                          <a:effectLst/>
                          <a:latin typeface="Times New Roman" panose="02020603050405020304" pitchFamily="18" charset="0"/>
                          <a:cs typeface="Times New Roman" panose="02020603050405020304" pitchFamily="18" charset="0"/>
                        </a:rPr>
                        <a:t>TCP is reliable as it guarantees the delivery of data to the destination router.</a:t>
                      </a:r>
                      <a:endParaRPr lang="en-US" sz="1600" b="0" dirty="0">
                        <a:effectLst/>
                        <a:latin typeface="Times New Roman" panose="02020603050405020304" pitchFamily="18" charset="0"/>
                        <a:cs typeface="Times New Roman" panose="02020603050405020304" pitchFamily="18" charset="0"/>
                      </a:endParaRPr>
                    </a:p>
                  </a:txBody>
                  <a:tcPr marL="24259" marR="24259" marT="33962" marB="33962" anchor="ctr"/>
                </a:tc>
                <a:tc>
                  <a:txBody>
                    <a:bodyPr/>
                    <a:lstStyle/>
                    <a:p>
                      <a:pPr algn="l" fontAlgn="ctr"/>
                      <a:r>
                        <a:rPr lang="en-US" sz="1600" dirty="0">
                          <a:effectLst/>
                          <a:latin typeface="Times New Roman" panose="02020603050405020304" pitchFamily="18" charset="0"/>
                          <a:cs typeface="Times New Roman" panose="02020603050405020304" pitchFamily="18" charset="0"/>
                        </a:rPr>
                        <a:t>The delivery of data to the destination cannot be guaranteed in UDP.</a:t>
                      </a:r>
                      <a:endParaRPr lang="en-US" sz="1600" b="0" dirty="0">
                        <a:effectLst/>
                        <a:latin typeface="Times New Roman" panose="02020603050405020304" pitchFamily="18" charset="0"/>
                        <a:cs typeface="Times New Roman" panose="02020603050405020304" pitchFamily="18" charset="0"/>
                      </a:endParaRPr>
                    </a:p>
                  </a:txBody>
                  <a:tcPr marL="24259" marR="24259" marT="33962" marB="33962" anchor="ctr"/>
                </a:tc>
              </a:tr>
              <a:tr h="928913">
                <a:tc>
                  <a:txBody>
                    <a:bodyPr/>
                    <a:lstStyle/>
                    <a:p>
                      <a:pPr algn="ctr" fontAlgn="ctr"/>
                      <a:r>
                        <a:rPr lang="en-IN" sz="1600" dirty="0">
                          <a:effectLst/>
                          <a:latin typeface="Times New Roman" panose="02020603050405020304" pitchFamily="18" charset="0"/>
                          <a:cs typeface="Times New Roman" panose="02020603050405020304" pitchFamily="18" charset="0"/>
                        </a:rPr>
                        <a:t>Error checking mechanism                               </a:t>
                      </a:r>
                      <a:endParaRPr lang="en-IN" sz="1600" b="0" dirty="0">
                        <a:effectLst/>
                        <a:latin typeface="Times New Roman" panose="02020603050405020304" pitchFamily="18" charset="0"/>
                        <a:cs typeface="Times New Roman" panose="02020603050405020304" pitchFamily="18" charset="0"/>
                      </a:endParaRPr>
                    </a:p>
                  </a:txBody>
                  <a:tcPr marL="24259" marR="24259" marT="33962" marB="33962" anchor="ctr"/>
                </a:tc>
                <a:tc>
                  <a:txBody>
                    <a:bodyPr/>
                    <a:lstStyle/>
                    <a:p>
                      <a:pPr algn="l" fontAlgn="base"/>
                      <a:r>
                        <a:rPr lang="en-US" sz="1600" dirty="0">
                          <a:effectLst/>
                          <a:latin typeface="Times New Roman" panose="02020603050405020304" pitchFamily="18" charset="0"/>
                          <a:cs typeface="Times New Roman" panose="02020603050405020304" pitchFamily="18" charset="0"/>
                        </a:rPr>
                        <a:t>TCP provides extensive error-checking mechanisms. </a:t>
                      </a:r>
                      <a:r>
                        <a:rPr lang="en-US" sz="1600" dirty="0" smtClean="0">
                          <a:effectLst/>
                          <a:latin typeface="Times New Roman" panose="02020603050405020304" pitchFamily="18" charset="0"/>
                          <a:cs typeface="Times New Roman" panose="02020603050405020304" pitchFamily="18" charset="0"/>
                        </a:rPr>
                        <a:t>It </a:t>
                      </a:r>
                      <a:r>
                        <a:rPr lang="en-US" sz="1600" dirty="0">
                          <a:effectLst/>
                          <a:latin typeface="Times New Roman" panose="02020603050405020304" pitchFamily="18" charset="0"/>
                          <a:cs typeface="Times New Roman" panose="02020603050405020304" pitchFamily="18" charset="0"/>
                        </a:rPr>
                        <a:t>is because it provides flow control and acknowledgment of data.</a:t>
                      </a:r>
                      <a:endParaRPr lang="en-US" sz="1600" b="0" dirty="0">
                        <a:effectLst/>
                        <a:latin typeface="Times New Roman" panose="02020603050405020304" pitchFamily="18" charset="0"/>
                        <a:cs typeface="Times New Roman" panose="02020603050405020304" pitchFamily="18" charset="0"/>
                      </a:endParaRPr>
                    </a:p>
                  </a:txBody>
                  <a:tcPr marL="24259" marR="24259" marT="33962" marB="33962" anchor="ctr"/>
                </a:tc>
                <a:tc>
                  <a:txBody>
                    <a:bodyPr/>
                    <a:lstStyle/>
                    <a:p>
                      <a:pPr algn="l" fontAlgn="ctr"/>
                      <a:r>
                        <a:rPr lang="en-US" sz="1600" dirty="0">
                          <a:effectLst/>
                          <a:latin typeface="Times New Roman" panose="02020603050405020304" pitchFamily="18" charset="0"/>
                          <a:cs typeface="Times New Roman" panose="02020603050405020304" pitchFamily="18" charset="0"/>
                        </a:rPr>
                        <a:t>UDP has only the basic error-checking mechanism using checksums.</a:t>
                      </a:r>
                      <a:endParaRPr lang="en-US" sz="1600" b="0" dirty="0">
                        <a:effectLst/>
                        <a:latin typeface="Times New Roman" panose="02020603050405020304" pitchFamily="18" charset="0"/>
                        <a:cs typeface="Times New Roman" panose="02020603050405020304" pitchFamily="18" charset="0"/>
                      </a:endParaRPr>
                    </a:p>
                  </a:txBody>
                  <a:tcPr marL="24259" marR="24259" marT="33962" marB="33962" anchor="ctr"/>
                </a:tc>
              </a:tr>
              <a:tr h="196914">
                <a:tc>
                  <a:txBody>
                    <a:bodyPr/>
                    <a:lstStyle/>
                    <a:p>
                      <a:pPr marL="0" algn="l" defTabSz="685800" rtl="0" eaLnBrk="1" fontAlgn="base" latinLnBrk="0" hangingPunct="1"/>
                      <a:r>
                        <a:rPr lang="en-IN" sz="1600" kern="1200" dirty="0">
                          <a:solidFill>
                            <a:srgbClr val="000000"/>
                          </a:solidFill>
                          <a:effectLst/>
                          <a:latin typeface="Times New Roman" panose="02020603050405020304" pitchFamily="18" charset="0"/>
                          <a:ea typeface="Arial"/>
                          <a:cs typeface="Times New Roman" panose="02020603050405020304" pitchFamily="18" charset="0"/>
                        </a:rPr>
                        <a:t>Acknowledgment</a:t>
                      </a:r>
                    </a:p>
                  </a:txBody>
                  <a:tcPr marL="24259" marR="24259" marT="33962" marB="33962" anchor="ctr"/>
                </a:tc>
                <a:tc>
                  <a:txBody>
                    <a:bodyPr/>
                    <a:lstStyle/>
                    <a:p>
                      <a:pPr marL="0" algn="l" defTabSz="685800" rtl="0" eaLnBrk="1" fontAlgn="base" latinLnBrk="0" hangingPunct="1"/>
                      <a:r>
                        <a:rPr lang="en-US" sz="1600" kern="1200" dirty="0">
                          <a:solidFill>
                            <a:srgbClr val="000000"/>
                          </a:solidFill>
                          <a:effectLst/>
                          <a:latin typeface="Times New Roman" panose="02020603050405020304" pitchFamily="18" charset="0"/>
                          <a:ea typeface="Arial"/>
                          <a:cs typeface="Times New Roman" panose="02020603050405020304" pitchFamily="18" charset="0"/>
                        </a:rPr>
                        <a:t>An acknowledgment segment is present.</a:t>
                      </a:r>
                    </a:p>
                  </a:txBody>
                  <a:tcPr marL="24259" marR="24259" marT="33962" marB="33962" anchor="ctr"/>
                </a:tc>
                <a:tc>
                  <a:txBody>
                    <a:bodyPr/>
                    <a:lstStyle/>
                    <a:p>
                      <a:pPr marL="0" algn="l" defTabSz="685800" rtl="0" eaLnBrk="1" fontAlgn="base" latinLnBrk="0" hangingPunct="1"/>
                      <a:r>
                        <a:rPr lang="en-IN" sz="1600" kern="1200" dirty="0">
                          <a:solidFill>
                            <a:srgbClr val="000000"/>
                          </a:solidFill>
                          <a:effectLst/>
                          <a:latin typeface="Times New Roman" panose="02020603050405020304" pitchFamily="18" charset="0"/>
                          <a:ea typeface="Arial"/>
                          <a:cs typeface="Times New Roman" panose="02020603050405020304" pitchFamily="18" charset="0"/>
                        </a:rPr>
                        <a:t>No acknowledgment segment.</a:t>
                      </a:r>
                    </a:p>
                  </a:txBody>
                  <a:tcPr marL="24259" marR="24259" marT="33962" marB="33962" anchor="ctr"/>
                </a:tc>
              </a:tr>
            </a:tbl>
          </a:graphicData>
        </a:graphic>
      </p:graphicFrame>
    </p:spTree>
    <p:extLst>
      <p:ext uri="{BB962C8B-B14F-4D97-AF65-F5344CB8AC3E}">
        <p14:creationId xmlns:p14="http://schemas.microsoft.com/office/powerpoint/2010/main" val="325294860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70" name="Google Shape;570;p67"/>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58</a:t>
            </a:fld>
            <a:endParaRPr sz="1100"/>
          </a:p>
        </p:txBody>
      </p:sp>
      <p:pic>
        <p:nvPicPr>
          <p:cNvPr id="11" name="Google Shape;197;p30"/>
          <p:cNvPicPr preferRelativeResize="0"/>
          <p:nvPr/>
        </p:nvPicPr>
        <p:blipFill rotWithShape="1">
          <a:blip r:embed="rId3">
            <a:alphaModFix/>
          </a:blip>
          <a:srcRect/>
          <a:stretch/>
        </p:blipFill>
        <p:spPr>
          <a:xfrm>
            <a:off x="41822" y="47021"/>
            <a:ext cx="538608" cy="597579"/>
          </a:xfrm>
          <a:prstGeom prst="rect">
            <a:avLst/>
          </a:prstGeom>
          <a:noFill/>
          <a:ln>
            <a:noFill/>
          </a:ln>
        </p:spPr>
      </p:pic>
      <p:sp>
        <p:nvSpPr>
          <p:cNvPr id="2" name="Rectangle 1"/>
          <p:cNvSpPr/>
          <p:nvPr/>
        </p:nvSpPr>
        <p:spPr>
          <a:xfrm>
            <a:off x="580430" y="47021"/>
            <a:ext cx="7441041" cy="523220"/>
          </a:xfrm>
          <a:prstGeom prst="rect">
            <a:avLst/>
          </a:prstGeom>
        </p:spPr>
        <p:txBody>
          <a:bodyPr wrap="square">
            <a:spAutoFit/>
          </a:bodyPr>
          <a:lstStyle/>
          <a:p>
            <a:pPr algn="ctr"/>
            <a:r>
              <a:rPr lang="en" sz="2800" dirty="0">
                <a:latin typeface="Times New Roman"/>
                <a:ea typeface="Times New Roman"/>
                <a:cs typeface="Times New Roman"/>
                <a:sym typeface="Times New Roman"/>
              </a:rPr>
              <a:t>C</a:t>
            </a:r>
            <a:r>
              <a:rPr lang="en-IN" sz="2800" dirty="0">
                <a:latin typeface="Times New Roman"/>
                <a:ea typeface="Times New Roman"/>
                <a:cs typeface="Times New Roman"/>
                <a:sym typeface="Times New Roman"/>
              </a:rPr>
              <a:t>o</a:t>
            </a:r>
            <a:r>
              <a:rPr lang="en" sz="2800" dirty="0">
                <a:latin typeface="Times New Roman"/>
                <a:ea typeface="Times New Roman"/>
                <a:cs typeface="Times New Roman"/>
                <a:sym typeface="Times New Roman"/>
              </a:rPr>
              <a:t>mparison of TCP and UDP</a:t>
            </a:r>
            <a:endParaRPr lang="en-IN" sz="2800" dirty="0"/>
          </a:p>
        </p:txBody>
      </p:sp>
      <p:graphicFrame>
        <p:nvGraphicFramePr>
          <p:cNvPr id="3" name="Table 2"/>
          <p:cNvGraphicFramePr>
            <a:graphicFrameLocks noGrp="1"/>
          </p:cNvGraphicFramePr>
          <p:nvPr>
            <p:extLst>
              <p:ext uri="{D42A27DB-BD31-4B8C-83A1-F6EECF244321}">
                <p14:modId xmlns:p14="http://schemas.microsoft.com/office/powerpoint/2010/main" val="557980429"/>
              </p:ext>
            </p:extLst>
          </p:nvPr>
        </p:nvGraphicFramePr>
        <p:xfrm>
          <a:off x="681553" y="570241"/>
          <a:ext cx="7937152" cy="4233557"/>
        </p:xfrm>
        <a:graphic>
          <a:graphicData uri="http://schemas.openxmlformats.org/drawingml/2006/table">
            <a:tbl>
              <a:tblPr>
                <a:tableStyleId>{9E5A1745-1E19-4107-8031-1968570258C2}</a:tableStyleId>
              </a:tblPr>
              <a:tblGrid>
                <a:gridCol w="1176430"/>
                <a:gridCol w="3560323"/>
                <a:gridCol w="3200399"/>
              </a:tblGrid>
              <a:tr h="412253">
                <a:tc>
                  <a:txBody>
                    <a:bodyPr/>
                    <a:lstStyle/>
                    <a:p>
                      <a:pPr algn="ctr" fontAlgn="base"/>
                      <a:r>
                        <a:rPr lang="en-IN" sz="1600" dirty="0">
                          <a:effectLst/>
                          <a:latin typeface="Times New Roman" panose="02020603050405020304" pitchFamily="18" charset="0"/>
                          <a:cs typeface="Times New Roman" panose="02020603050405020304" pitchFamily="18" charset="0"/>
                        </a:rPr>
                        <a:t>Basis        </a:t>
                      </a:r>
                      <a:endParaRPr lang="en-IN" sz="1600" b="1" dirty="0">
                        <a:effectLst/>
                        <a:latin typeface="Times New Roman" panose="02020603050405020304" pitchFamily="18" charset="0"/>
                        <a:cs typeface="Times New Roman" panose="02020603050405020304" pitchFamily="18" charset="0"/>
                      </a:endParaRPr>
                    </a:p>
                  </a:txBody>
                  <a:tcPr marL="9703" marR="9703" marT="24259" marB="24259" anchor="ctr">
                    <a:solidFill>
                      <a:schemeClr val="accent4">
                        <a:lumMod val="20000"/>
                        <a:lumOff val="80000"/>
                      </a:schemeClr>
                    </a:solidFill>
                  </a:tcPr>
                </a:tc>
                <a:tc>
                  <a:txBody>
                    <a:bodyPr/>
                    <a:lstStyle/>
                    <a:p>
                      <a:pPr algn="l" fontAlgn="base"/>
                      <a:r>
                        <a:rPr lang="en-IN" sz="1600" dirty="0">
                          <a:effectLst/>
                          <a:latin typeface="Times New Roman" panose="02020603050405020304" pitchFamily="18" charset="0"/>
                          <a:cs typeface="Times New Roman" panose="02020603050405020304" pitchFamily="18" charset="0"/>
                        </a:rPr>
                        <a:t>Transmission </a:t>
                      </a:r>
                      <a:r>
                        <a:rPr lang="en-IN" sz="1600" dirty="0" smtClean="0">
                          <a:effectLst/>
                          <a:latin typeface="Times New Roman" panose="02020603050405020304" pitchFamily="18" charset="0"/>
                          <a:cs typeface="Times New Roman" panose="02020603050405020304" pitchFamily="18" charset="0"/>
                        </a:rPr>
                        <a:t>Control Protocol(TCP</a:t>
                      </a:r>
                      <a:r>
                        <a:rPr lang="en-IN" sz="1600" dirty="0">
                          <a:effectLst/>
                          <a:latin typeface="Times New Roman" panose="02020603050405020304" pitchFamily="18" charset="0"/>
                          <a:cs typeface="Times New Roman" panose="02020603050405020304" pitchFamily="18" charset="0"/>
                        </a:rPr>
                        <a:t>)       </a:t>
                      </a:r>
                      <a:endParaRPr lang="en-IN" sz="1600" b="1" dirty="0">
                        <a:effectLst/>
                        <a:latin typeface="Times New Roman" panose="02020603050405020304" pitchFamily="18" charset="0"/>
                        <a:cs typeface="Times New Roman" panose="02020603050405020304" pitchFamily="18" charset="0"/>
                      </a:endParaRPr>
                    </a:p>
                  </a:txBody>
                  <a:tcPr marL="24259" marR="24259" marT="24259" marB="24259" anchor="ctr">
                    <a:solidFill>
                      <a:schemeClr val="accent4">
                        <a:lumMod val="20000"/>
                        <a:lumOff val="80000"/>
                      </a:schemeClr>
                    </a:solidFill>
                  </a:tcPr>
                </a:tc>
                <a:tc>
                  <a:txBody>
                    <a:bodyPr/>
                    <a:lstStyle/>
                    <a:p>
                      <a:pPr algn="ctr" fontAlgn="base"/>
                      <a:r>
                        <a:rPr lang="en-IN" sz="1600" dirty="0">
                          <a:effectLst/>
                          <a:latin typeface="Times New Roman" panose="02020603050405020304" pitchFamily="18" charset="0"/>
                          <a:cs typeface="Times New Roman" panose="02020603050405020304" pitchFamily="18" charset="0"/>
                        </a:rPr>
                        <a:t>User Datagram Protocol (UDP)</a:t>
                      </a:r>
                      <a:endParaRPr lang="en-IN" sz="1600" b="1" dirty="0">
                        <a:effectLst/>
                        <a:latin typeface="Times New Roman" panose="02020603050405020304" pitchFamily="18" charset="0"/>
                        <a:cs typeface="Times New Roman" panose="02020603050405020304" pitchFamily="18" charset="0"/>
                      </a:endParaRPr>
                    </a:p>
                  </a:txBody>
                  <a:tcPr marL="24259" marR="24259" marT="24259" marB="24259" anchor="ctr">
                    <a:solidFill>
                      <a:schemeClr val="accent4">
                        <a:lumMod val="20000"/>
                        <a:lumOff val="80000"/>
                      </a:schemeClr>
                    </a:solidFill>
                  </a:tcPr>
                </a:tc>
              </a:tr>
              <a:tr h="310512">
                <a:tc>
                  <a:txBody>
                    <a:bodyPr/>
                    <a:lstStyle/>
                    <a:p>
                      <a:pPr algn="ctr" fontAlgn="ctr"/>
                      <a:r>
                        <a:rPr lang="en-IN" sz="1600" dirty="0">
                          <a:effectLst/>
                          <a:latin typeface="Times New Roman" panose="02020603050405020304" pitchFamily="18" charset="0"/>
                          <a:cs typeface="Times New Roman" panose="02020603050405020304" pitchFamily="18" charset="0"/>
                        </a:rPr>
                        <a:t>Sequence</a:t>
                      </a:r>
                      <a:endParaRPr lang="en-IN" sz="1600" b="0" dirty="0">
                        <a:effectLst/>
                        <a:latin typeface="Times New Roman" panose="02020603050405020304" pitchFamily="18" charset="0"/>
                        <a:cs typeface="Times New Roman" panose="02020603050405020304" pitchFamily="18" charset="0"/>
                      </a:endParaRPr>
                    </a:p>
                  </a:txBody>
                  <a:tcPr marL="24259" marR="24259" marT="33962" marB="33962" anchor="ctr"/>
                </a:tc>
                <a:tc>
                  <a:txBody>
                    <a:bodyPr/>
                    <a:lstStyle/>
                    <a:p>
                      <a:pPr algn="l" fontAlgn="base"/>
                      <a:r>
                        <a:rPr lang="en-US" sz="1600" dirty="0">
                          <a:effectLst/>
                          <a:latin typeface="Times New Roman" panose="02020603050405020304" pitchFamily="18" charset="0"/>
                          <a:cs typeface="Times New Roman" panose="02020603050405020304" pitchFamily="18" charset="0"/>
                        </a:rPr>
                        <a:t>Sequencing of data is a feature of Transmission Control </a:t>
                      </a:r>
                    </a:p>
                    <a:p>
                      <a:pPr algn="l" fontAlgn="base"/>
                      <a:r>
                        <a:rPr lang="en-US" sz="1600" dirty="0">
                          <a:effectLst/>
                          <a:latin typeface="Times New Roman" panose="02020603050405020304" pitchFamily="18" charset="0"/>
                          <a:cs typeface="Times New Roman" panose="02020603050405020304" pitchFamily="18" charset="0"/>
                        </a:rPr>
                        <a:t>Protocol (TCP). this means that packets arrive in order at the receiver.</a:t>
                      </a:r>
                      <a:endParaRPr lang="en-US" sz="1600" b="0" dirty="0">
                        <a:effectLst/>
                        <a:latin typeface="Times New Roman" panose="02020603050405020304" pitchFamily="18" charset="0"/>
                        <a:cs typeface="Times New Roman" panose="02020603050405020304" pitchFamily="18" charset="0"/>
                      </a:endParaRPr>
                    </a:p>
                  </a:txBody>
                  <a:tcPr marL="24259" marR="24259" marT="33962" marB="33962" anchor="ctr"/>
                </a:tc>
                <a:tc>
                  <a:txBody>
                    <a:bodyPr/>
                    <a:lstStyle/>
                    <a:p>
                      <a:pPr algn="l" fontAlgn="ctr"/>
                      <a:r>
                        <a:rPr lang="en-US" sz="1600" dirty="0">
                          <a:effectLst/>
                          <a:latin typeface="Times New Roman" panose="02020603050405020304" pitchFamily="18" charset="0"/>
                          <a:cs typeface="Times New Roman" panose="02020603050405020304" pitchFamily="18" charset="0"/>
                        </a:rPr>
                        <a:t>There is no sequencing of data in UDP. If the order is required, it has to be managed by the application layer.</a:t>
                      </a:r>
                      <a:endParaRPr lang="en-US" sz="1600" b="0" dirty="0">
                        <a:effectLst/>
                        <a:latin typeface="Times New Roman" panose="02020603050405020304" pitchFamily="18" charset="0"/>
                        <a:cs typeface="Times New Roman" panose="02020603050405020304" pitchFamily="18" charset="0"/>
                      </a:endParaRPr>
                    </a:p>
                  </a:txBody>
                  <a:tcPr marL="24259" marR="24259" marT="33962" marB="33962" anchor="ctr"/>
                </a:tc>
              </a:tr>
              <a:tr h="164959">
                <a:tc>
                  <a:txBody>
                    <a:bodyPr/>
                    <a:lstStyle/>
                    <a:p>
                      <a:pPr algn="ctr" fontAlgn="ctr"/>
                      <a:r>
                        <a:rPr lang="en-IN" sz="1600">
                          <a:effectLst/>
                          <a:latin typeface="Times New Roman" panose="02020603050405020304" pitchFamily="18" charset="0"/>
                          <a:cs typeface="Times New Roman" panose="02020603050405020304" pitchFamily="18" charset="0"/>
                        </a:rPr>
                        <a:t>Speed</a:t>
                      </a:r>
                      <a:endParaRPr lang="en-IN" sz="1600" b="0">
                        <a:effectLst/>
                        <a:latin typeface="Times New Roman" panose="02020603050405020304" pitchFamily="18" charset="0"/>
                        <a:cs typeface="Times New Roman" panose="02020603050405020304" pitchFamily="18" charset="0"/>
                      </a:endParaRPr>
                    </a:p>
                  </a:txBody>
                  <a:tcPr marL="24259" marR="24259" marT="33962" marB="33962" anchor="ctr"/>
                </a:tc>
                <a:tc>
                  <a:txBody>
                    <a:bodyPr/>
                    <a:lstStyle/>
                    <a:p>
                      <a:pPr algn="l" fontAlgn="ctr"/>
                      <a:r>
                        <a:rPr lang="en-US" sz="1600" dirty="0">
                          <a:effectLst/>
                          <a:latin typeface="Times New Roman" panose="02020603050405020304" pitchFamily="18" charset="0"/>
                          <a:cs typeface="Times New Roman" panose="02020603050405020304" pitchFamily="18" charset="0"/>
                        </a:rPr>
                        <a:t>TCP is comparatively slower than UDP.</a:t>
                      </a:r>
                      <a:endParaRPr lang="en-US" sz="1600" b="0" dirty="0">
                        <a:effectLst/>
                        <a:latin typeface="Times New Roman" panose="02020603050405020304" pitchFamily="18" charset="0"/>
                        <a:cs typeface="Times New Roman" panose="02020603050405020304" pitchFamily="18" charset="0"/>
                      </a:endParaRPr>
                    </a:p>
                  </a:txBody>
                  <a:tcPr marL="24259" marR="24259" marT="33962" marB="33962" anchor="ctr"/>
                </a:tc>
                <a:tc>
                  <a:txBody>
                    <a:bodyPr/>
                    <a:lstStyle/>
                    <a:p>
                      <a:pPr algn="l" fontAlgn="ctr"/>
                      <a:r>
                        <a:rPr lang="en-US" sz="1600" dirty="0">
                          <a:effectLst/>
                          <a:latin typeface="Times New Roman" panose="02020603050405020304" pitchFamily="18" charset="0"/>
                          <a:cs typeface="Times New Roman" panose="02020603050405020304" pitchFamily="18" charset="0"/>
                        </a:rPr>
                        <a:t>UDP is faster, simpler, and more efficient than TCP.</a:t>
                      </a:r>
                      <a:endParaRPr lang="en-US" sz="1600" b="0" dirty="0">
                        <a:effectLst/>
                        <a:latin typeface="Times New Roman" panose="02020603050405020304" pitchFamily="18" charset="0"/>
                        <a:cs typeface="Times New Roman" panose="02020603050405020304" pitchFamily="18" charset="0"/>
                      </a:endParaRPr>
                    </a:p>
                  </a:txBody>
                  <a:tcPr marL="24259" marR="24259" marT="33962" marB="33962" anchor="ctr"/>
                </a:tc>
              </a:tr>
              <a:tr h="213477">
                <a:tc>
                  <a:txBody>
                    <a:bodyPr/>
                    <a:lstStyle/>
                    <a:p>
                      <a:pPr algn="ctr" fontAlgn="ctr"/>
                      <a:r>
                        <a:rPr lang="en-IN" sz="1600">
                          <a:effectLst/>
                          <a:latin typeface="Times New Roman" panose="02020603050405020304" pitchFamily="18" charset="0"/>
                          <a:cs typeface="Times New Roman" panose="02020603050405020304" pitchFamily="18" charset="0"/>
                        </a:rPr>
                        <a:t>Retransmission</a:t>
                      </a:r>
                      <a:endParaRPr lang="en-IN" sz="1600" b="0">
                        <a:effectLst/>
                        <a:latin typeface="Times New Roman" panose="02020603050405020304" pitchFamily="18" charset="0"/>
                        <a:cs typeface="Times New Roman" panose="02020603050405020304" pitchFamily="18" charset="0"/>
                      </a:endParaRPr>
                    </a:p>
                  </a:txBody>
                  <a:tcPr marL="24259" marR="24259" marT="33962" marB="33962" anchor="ctr"/>
                </a:tc>
                <a:tc>
                  <a:txBody>
                    <a:bodyPr/>
                    <a:lstStyle/>
                    <a:p>
                      <a:pPr algn="l" fontAlgn="ctr"/>
                      <a:r>
                        <a:rPr lang="en-US" sz="1600" dirty="0">
                          <a:effectLst/>
                          <a:latin typeface="Times New Roman" panose="02020603050405020304" pitchFamily="18" charset="0"/>
                          <a:cs typeface="Times New Roman" panose="02020603050405020304" pitchFamily="18" charset="0"/>
                        </a:rPr>
                        <a:t>Retransmission of lost packets is possible in TCP, but not in UDP.</a:t>
                      </a:r>
                      <a:endParaRPr lang="en-US" sz="1600" b="0" dirty="0">
                        <a:effectLst/>
                        <a:latin typeface="Times New Roman" panose="02020603050405020304" pitchFamily="18" charset="0"/>
                        <a:cs typeface="Times New Roman" panose="02020603050405020304" pitchFamily="18" charset="0"/>
                      </a:endParaRPr>
                    </a:p>
                  </a:txBody>
                  <a:tcPr marL="24259" marR="24259" marT="33962" marB="33962" anchor="ctr"/>
                </a:tc>
                <a:tc>
                  <a:txBody>
                    <a:bodyPr/>
                    <a:lstStyle/>
                    <a:p>
                      <a:pPr algn="l" fontAlgn="ctr"/>
                      <a:r>
                        <a:rPr lang="en-US" sz="1600" dirty="0">
                          <a:effectLst/>
                          <a:latin typeface="Times New Roman" panose="02020603050405020304" pitchFamily="18" charset="0"/>
                          <a:cs typeface="Times New Roman" panose="02020603050405020304" pitchFamily="18" charset="0"/>
                        </a:rPr>
                        <a:t>There is no retransmission of lost packets in the User Datagram Protocol (UDP).</a:t>
                      </a:r>
                      <a:endParaRPr lang="en-US" sz="1600" b="0" dirty="0">
                        <a:effectLst/>
                        <a:latin typeface="Times New Roman" panose="02020603050405020304" pitchFamily="18" charset="0"/>
                        <a:cs typeface="Times New Roman" panose="02020603050405020304" pitchFamily="18" charset="0"/>
                      </a:endParaRPr>
                    </a:p>
                  </a:txBody>
                  <a:tcPr marL="24259" marR="24259" marT="33962" marB="33962" anchor="ctr"/>
                </a:tc>
              </a:tr>
              <a:tr h="164959">
                <a:tc>
                  <a:txBody>
                    <a:bodyPr/>
                    <a:lstStyle/>
                    <a:p>
                      <a:pPr algn="ctr" fontAlgn="ctr"/>
                      <a:r>
                        <a:rPr lang="en-IN" sz="1600">
                          <a:effectLst/>
                          <a:latin typeface="Times New Roman" panose="02020603050405020304" pitchFamily="18" charset="0"/>
                          <a:cs typeface="Times New Roman" panose="02020603050405020304" pitchFamily="18" charset="0"/>
                        </a:rPr>
                        <a:t>Header Length</a:t>
                      </a:r>
                      <a:endParaRPr lang="en-IN" sz="1600" b="0">
                        <a:effectLst/>
                        <a:latin typeface="Times New Roman" panose="02020603050405020304" pitchFamily="18" charset="0"/>
                        <a:cs typeface="Times New Roman" panose="02020603050405020304" pitchFamily="18" charset="0"/>
                      </a:endParaRPr>
                    </a:p>
                  </a:txBody>
                  <a:tcPr marL="24259" marR="24259" marT="33962" marB="33962" anchor="ctr"/>
                </a:tc>
                <a:tc>
                  <a:txBody>
                    <a:bodyPr/>
                    <a:lstStyle/>
                    <a:p>
                      <a:pPr algn="l" fontAlgn="ctr"/>
                      <a:r>
                        <a:rPr lang="en-US" sz="1600" dirty="0">
                          <a:effectLst/>
                          <a:latin typeface="Times New Roman" panose="02020603050405020304" pitchFamily="18" charset="0"/>
                          <a:cs typeface="Times New Roman" panose="02020603050405020304" pitchFamily="18" charset="0"/>
                        </a:rPr>
                        <a:t>TCP has a (20-60) bytes variable length header.</a:t>
                      </a:r>
                      <a:endParaRPr lang="en-US" sz="1600" b="0" dirty="0">
                        <a:effectLst/>
                        <a:latin typeface="Times New Roman" panose="02020603050405020304" pitchFamily="18" charset="0"/>
                        <a:cs typeface="Times New Roman" panose="02020603050405020304" pitchFamily="18" charset="0"/>
                      </a:endParaRPr>
                    </a:p>
                  </a:txBody>
                  <a:tcPr marL="24259" marR="24259" marT="33962" marB="33962" anchor="ctr"/>
                </a:tc>
                <a:tc>
                  <a:txBody>
                    <a:bodyPr/>
                    <a:lstStyle/>
                    <a:p>
                      <a:pPr algn="l" fontAlgn="ctr"/>
                      <a:r>
                        <a:rPr lang="en-US" sz="1600" dirty="0">
                          <a:effectLst/>
                          <a:latin typeface="Times New Roman" panose="02020603050405020304" pitchFamily="18" charset="0"/>
                          <a:cs typeface="Times New Roman" panose="02020603050405020304" pitchFamily="18" charset="0"/>
                        </a:rPr>
                        <a:t>UDP has an 8 bytes fixed-length header.</a:t>
                      </a:r>
                      <a:endParaRPr lang="en-US" sz="1600" b="0" dirty="0">
                        <a:effectLst/>
                        <a:latin typeface="Times New Roman" panose="02020603050405020304" pitchFamily="18" charset="0"/>
                        <a:cs typeface="Times New Roman" panose="02020603050405020304" pitchFamily="18" charset="0"/>
                      </a:endParaRPr>
                    </a:p>
                  </a:txBody>
                  <a:tcPr marL="24259" marR="24259" marT="33962" marB="33962" anchor="ctr"/>
                </a:tc>
              </a:tr>
              <a:tr h="116442">
                <a:tc>
                  <a:txBody>
                    <a:bodyPr/>
                    <a:lstStyle/>
                    <a:p>
                      <a:pPr algn="ctr" fontAlgn="ctr"/>
                      <a:r>
                        <a:rPr lang="en-IN" sz="1600">
                          <a:effectLst/>
                          <a:latin typeface="Times New Roman" panose="02020603050405020304" pitchFamily="18" charset="0"/>
                          <a:cs typeface="Times New Roman" panose="02020603050405020304" pitchFamily="18" charset="0"/>
                        </a:rPr>
                        <a:t>Weight</a:t>
                      </a:r>
                      <a:endParaRPr lang="en-IN" sz="1600" b="0">
                        <a:effectLst/>
                        <a:latin typeface="Times New Roman" panose="02020603050405020304" pitchFamily="18" charset="0"/>
                        <a:cs typeface="Times New Roman" panose="02020603050405020304" pitchFamily="18" charset="0"/>
                      </a:endParaRPr>
                    </a:p>
                  </a:txBody>
                  <a:tcPr marL="24259" marR="24259" marT="33962" marB="33962" anchor="ctr"/>
                </a:tc>
                <a:tc>
                  <a:txBody>
                    <a:bodyPr/>
                    <a:lstStyle/>
                    <a:p>
                      <a:pPr algn="l" fontAlgn="ctr"/>
                      <a:r>
                        <a:rPr lang="en-IN" sz="1600" dirty="0">
                          <a:effectLst/>
                          <a:latin typeface="Times New Roman" panose="02020603050405020304" pitchFamily="18" charset="0"/>
                          <a:cs typeface="Times New Roman" panose="02020603050405020304" pitchFamily="18" charset="0"/>
                        </a:rPr>
                        <a:t>TCP is heavy-weight.</a:t>
                      </a:r>
                      <a:endParaRPr lang="en-IN" sz="1600" b="0" dirty="0">
                        <a:effectLst/>
                        <a:latin typeface="Times New Roman" panose="02020603050405020304" pitchFamily="18" charset="0"/>
                        <a:cs typeface="Times New Roman" panose="02020603050405020304" pitchFamily="18" charset="0"/>
                      </a:endParaRPr>
                    </a:p>
                  </a:txBody>
                  <a:tcPr marL="24259" marR="24259" marT="33962" marB="33962" anchor="ctr"/>
                </a:tc>
                <a:tc>
                  <a:txBody>
                    <a:bodyPr/>
                    <a:lstStyle/>
                    <a:p>
                      <a:pPr algn="l" fontAlgn="ctr"/>
                      <a:r>
                        <a:rPr lang="en-IN" sz="1600" dirty="0">
                          <a:effectLst/>
                          <a:latin typeface="Times New Roman" panose="02020603050405020304" pitchFamily="18" charset="0"/>
                          <a:cs typeface="Times New Roman" panose="02020603050405020304" pitchFamily="18" charset="0"/>
                        </a:rPr>
                        <a:t>UDP is lightweight.</a:t>
                      </a:r>
                      <a:endParaRPr lang="en-IN" sz="1600" b="0" dirty="0">
                        <a:effectLst/>
                        <a:latin typeface="Times New Roman" panose="02020603050405020304" pitchFamily="18" charset="0"/>
                        <a:cs typeface="Times New Roman" panose="02020603050405020304" pitchFamily="18" charset="0"/>
                      </a:endParaRPr>
                    </a:p>
                  </a:txBody>
                  <a:tcPr marL="24259" marR="24259" marT="33962" marB="33962" anchor="ctr"/>
                </a:tc>
              </a:tr>
              <a:tr h="164959">
                <a:tc>
                  <a:txBody>
                    <a:bodyPr/>
                    <a:lstStyle/>
                    <a:p>
                      <a:pPr algn="ctr" fontAlgn="ctr"/>
                      <a:r>
                        <a:rPr lang="en-IN" sz="1600">
                          <a:effectLst/>
                          <a:latin typeface="Times New Roman" panose="02020603050405020304" pitchFamily="18" charset="0"/>
                          <a:cs typeface="Times New Roman" panose="02020603050405020304" pitchFamily="18" charset="0"/>
                        </a:rPr>
                        <a:t>Handshaking Techniques</a:t>
                      </a:r>
                      <a:endParaRPr lang="en-IN" sz="1600" b="0">
                        <a:effectLst/>
                        <a:latin typeface="Times New Roman" panose="02020603050405020304" pitchFamily="18" charset="0"/>
                        <a:cs typeface="Times New Roman" panose="02020603050405020304" pitchFamily="18" charset="0"/>
                      </a:endParaRPr>
                    </a:p>
                  </a:txBody>
                  <a:tcPr marL="24259" marR="24259" marT="33962" marB="33962" anchor="ctr"/>
                </a:tc>
                <a:tc>
                  <a:txBody>
                    <a:bodyPr/>
                    <a:lstStyle/>
                    <a:p>
                      <a:pPr algn="l" fontAlgn="ctr"/>
                      <a:r>
                        <a:rPr lang="en-US" sz="1600" dirty="0">
                          <a:effectLst/>
                          <a:latin typeface="Times New Roman" panose="02020603050405020304" pitchFamily="18" charset="0"/>
                          <a:cs typeface="Times New Roman" panose="02020603050405020304" pitchFamily="18" charset="0"/>
                        </a:rPr>
                        <a:t>Uses handshakes such as SYN, ACK, SYN-ACK</a:t>
                      </a:r>
                      <a:endParaRPr lang="en-US" sz="1600" b="0" dirty="0">
                        <a:effectLst/>
                        <a:latin typeface="Times New Roman" panose="02020603050405020304" pitchFamily="18" charset="0"/>
                        <a:cs typeface="Times New Roman" panose="02020603050405020304" pitchFamily="18" charset="0"/>
                      </a:endParaRPr>
                    </a:p>
                  </a:txBody>
                  <a:tcPr marL="24259" marR="24259" marT="33962" marB="33962" anchor="ctr"/>
                </a:tc>
                <a:tc>
                  <a:txBody>
                    <a:bodyPr/>
                    <a:lstStyle/>
                    <a:p>
                      <a:pPr algn="l" fontAlgn="ctr"/>
                      <a:r>
                        <a:rPr lang="en-US" sz="1600" dirty="0">
                          <a:effectLst/>
                          <a:latin typeface="Times New Roman" panose="02020603050405020304" pitchFamily="18" charset="0"/>
                          <a:cs typeface="Times New Roman" panose="02020603050405020304" pitchFamily="18" charset="0"/>
                        </a:rPr>
                        <a:t>It’s a connectionless protocol i.e. No handshake</a:t>
                      </a:r>
                      <a:endParaRPr lang="en-US" sz="1600" b="0" dirty="0">
                        <a:effectLst/>
                        <a:latin typeface="Times New Roman" panose="02020603050405020304" pitchFamily="18" charset="0"/>
                        <a:cs typeface="Times New Roman" panose="02020603050405020304" pitchFamily="18" charset="0"/>
                      </a:endParaRPr>
                    </a:p>
                  </a:txBody>
                  <a:tcPr marL="24259" marR="24259" marT="33962" marB="33962" anchor="ctr"/>
                </a:tc>
              </a:tr>
            </a:tbl>
          </a:graphicData>
        </a:graphic>
      </p:graphicFrame>
    </p:spTree>
    <p:extLst>
      <p:ext uri="{BB962C8B-B14F-4D97-AF65-F5344CB8AC3E}">
        <p14:creationId xmlns:p14="http://schemas.microsoft.com/office/powerpoint/2010/main" val="83134298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70" name="Google Shape;570;p67"/>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59</a:t>
            </a:fld>
            <a:endParaRPr sz="1100"/>
          </a:p>
        </p:txBody>
      </p:sp>
      <p:pic>
        <p:nvPicPr>
          <p:cNvPr id="11" name="Google Shape;197;p30"/>
          <p:cNvPicPr preferRelativeResize="0"/>
          <p:nvPr/>
        </p:nvPicPr>
        <p:blipFill rotWithShape="1">
          <a:blip r:embed="rId3">
            <a:alphaModFix/>
          </a:blip>
          <a:srcRect/>
          <a:stretch/>
        </p:blipFill>
        <p:spPr>
          <a:xfrm>
            <a:off x="41822" y="47021"/>
            <a:ext cx="538608" cy="597579"/>
          </a:xfrm>
          <a:prstGeom prst="rect">
            <a:avLst/>
          </a:prstGeom>
          <a:noFill/>
          <a:ln>
            <a:noFill/>
          </a:ln>
        </p:spPr>
      </p:pic>
      <p:sp>
        <p:nvSpPr>
          <p:cNvPr id="2" name="Rectangle 1"/>
          <p:cNvSpPr/>
          <p:nvPr/>
        </p:nvSpPr>
        <p:spPr>
          <a:xfrm>
            <a:off x="580430" y="47021"/>
            <a:ext cx="7441041" cy="523220"/>
          </a:xfrm>
          <a:prstGeom prst="rect">
            <a:avLst/>
          </a:prstGeom>
        </p:spPr>
        <p:txBody>
          <a:bodyPr wrap="square">
            <a:spAutoFit/>
          </a:bodyPr>
          <a:lstStyle/>
          <a:p>
            <a:pPr algn="ctr"/>
            <a:r>
              <a:rPr lang="en" sz="2800" dirty="0">
                <a:latin typeface="Times New Roman"/>
                <a:ea typeface="Times New Roman"/>
                <a:cs typeface="Times New Roman"/>
                <a:sym typeface="Times New Roman"/>
              </a:rPr>
              <a:t>C</a:t>
            </a:r>
            <a:r>
              <a:rPr lang="en-IN" sz="2800" dirty="0">
                <a:latin typeface="Times New Roman"/>
                <a:ea typeface="Times New Roman"/>
                <a:cs typeface="Times New Roman"/>
                <a:sym typeface="Times New Roman"/>
              </a:rPr>
              <a:t>o</a:t>
            </a:r>
            <a:r>
              <a:rPr lang="en" sz="2800" dirty="0">
                <a:latin typeface="Times New Roman"/>
                <a:ea typeface="Times New Roman"/>
                <a:cs typeface="Times New Roman"/>
                <a:sym typeface="Times New Roman"/>
              </a:rPr>
              <a:t>mparison of TCP and UDP</a:t>
            </a:r>
            <a:endParaRPr lang="en-IN" sz="2800" dirty="0"/>
          </a:p>
        </p:txBody>
      </p:sp>
      <p:graphicFrame>
        <p:nvGraphicFramePr>
          <p:cNvPr id="3" name="Table 2"/>
          <p:cNvGraphicFramePr>
            <a:graphicFrameLocks noGrp="1"/>
          </p:cNvGraphicFramePr>
          <p:nvPr>
            <p:extLst>
              <p:ext uri="{D42A27DB-BD31-4B8C-83A1-F6EECF244321}">
                <p14:modId xmlns:p14="http://schemas.microsoft.com/office/powerpoint/2010/main" val="1689990593"/>
              </p:ext>
            </p:extLst>
          </p:nvPr>
        </p:nvGraphicFramePr>
        <p:xfrm>
          <a:off x="580430" y="760281"/>
          <a:ext cx="8053884" cy="3869822"/>
        </p:xfrm>
        <a:graphic>
          <a:graphicData uri="http://schemas.openxmlformats.org/drawingml/2006/table">
            <a:tbl>
              <a:tblPr>
                <a:tableStyleId>{9E5A1745-1E19-4107-8031-1968570258C2}</a:tableStyleId>
              </a:tblPr>
              <a:tblGrid>
                <a:gridCol w="1345647"/>
                <a:gridCol w="3657600"/>
                <a:gridCol w="3050637"/>
              </a:tblGrid>
              <a:tr h="157196">
                <a:tc>
                  <a:txBody>
                    <a:bodyPr/>
                    <a:lstStyle/>
                    <a:p>
                      <a:pPr algn="ctr" fontAlgn="base"/>
                      <a:r>
                        <a:rPr lang="en-IN" sz="1600" dirty="0">
                          <a:effectLst/>
                          <a:latin typeface="Times New Roman" panose="02020603050405020304" pitchFamily="18" charset="0"/>
                          <a:cs typeface="Times New Roman" panose="02020603050405020304" pitchFamily="18" charset="0"/>
                        </a:rPr>
                        <a:t>Basis        </a:t>
                      </a:r>
                      <a:endParaRPr lang="en-IN" sz="1600" b="1" dirty="0">
                        <a:effectLst/>
                        <a:latin typeface="Times New Roman" panose="02020603050405020304" pitchFamily="18" charset="0"/>
                        <a:cs typeface="Times New Roman" panose="02020603050405020304" pitchFamily="18" charset="0"/>
                      </a:endParaRPr>
                    </a:p>
                  </a:txBody>
                  <a:tcPr marL="9703" marR="9703" marT="24259" marB="24259" anchor="ctr">
                    <a:solidFill>
                      <a:schemeClr val="accent4">
                        <a:lumMod val="20000"/>
                        <a:lumOff val="80000"/>
                      </a:schemeClr>
                    </a:solidFill>
                  </a:tcPr>
                </a:tc>
                <a:tc>
                  <a:txBody>
                    <a:bodyPr/>
                    <a:lstStyle/>
                    <a:p>
                      <a:pPr algn="ctr" fontAlgn="base"/>
                      <a:r>
                        <a:rPr lang="en-IN" sz="1600" dirty="0">
                          <a:effectLst/>
                          <a:latin typeface="Times New Roman" panose="02020603050405020304" pitchFamily="18" charset="0"/>
                          <a:cs typeface="Times New Roman" panose="02020603050405020304" pitchFamily="18" charset="0"/>
                        </a:rPr>
                        <a:t>Transmission Control Protocol (TCP)       </a:t>
                      </a:r>
                      <a:endParaRPr lang="en-IN" sz="1600" b="1" dirty="0">
                        <a:effectLst/>
                        <a:latin typeface="Times New Roman" panose="02020603050405020304" pitchFamily="18" charset="0"/>
                        <a:cs typeface="Times New Roman" panose="02020603050405020304" pitchFamily="18" charset="0"/>
                      </a:endParaRPr>
                    </a:p>
                  </a:txBody>
                  <a:tcPr marL="24259" marR="24259" marT="24259" marB="24259" anchor="ctr">
                    <a:solidFill>
                      <a:schemeClr val="accent4">
                        <a:lumMod val="20000"/>
                        <a:lumOff val="80000"/>
                      </a:schemeClr>
                    </a:solidFill>
                  </a:tcPr>
                </a:tc>
                <a:tc>
                  <a:txBody>
                    <a:bodyPr/>
                    <a:lstStyle/>
                    <a:p>
                      <a:pPr algn="ctr" fontAlgn="base"/>
                      <a:r>
                        <a:rPr lang="en-IN" sz="1600" dirty="0">
                          <a:effectLst/>
                          <a:latin typeface="Times New Roman" panose="02020603050405020304" pitchFamily="18" charset="0"/>
                          <a:cs typeface="Times New Roman" panose="02020603050405020304" pitchFamily="18" charset="0"/>
                        </a:rPr>
                        <a:t>User Datagram Protocol (UDP)</a:t>
                      </a:r>
                      <a:endParaRPr lang="en-IN" sz="1600" b="1" dirty="0">
                        <a:effectLst/>
                        <a:latin typeface="Times New Roman" panose="02020603050405020304" pitchFamily="18" charset="0"/>
                        <a:cs typeface="Times New Roman" panose="02020603050405020304" pitchFamily="18" charset="0"/>
                      </a:endParaRPr>
                    </a:p>
                  </a:txBody>
                  <a:tcPr marL="24259" marR="24259" marT="24259" marB="24259" anchor="ctr">
                    <a:solidFill>
                      <a:schemeClr val="accent4">
                        <a:lumMod val="20000"/>
                        <a:lumOff val="80000"/>
                      </a:schemeClr>
                    </a:solidFill>
                  </a:tcPr>
                </a:tc>
              </a:tr>
              <a:tr h="310512">
                <a:tc>
                  <a:txBody>
                    <a:bodyPr/>
                    <a:lstStyle/>
                    <a:p>
                      <a:pPr algn="ctr" fontAlgn="ctr"/>
                      <a:r>
                        <a:rPr lang="en-IN" sz="1600" dirty="0">
                          <a:effectLst/>
                          <a:latin typeface="Times New Roman" panose="02020603050405020304" pitchFamily="18" charset="0"/>
                          <a:cs typeface="Times New Roman" panose="02020603050405020304" pitchFamily="18" charset="0"/>
                        </a:rPr>
                        <a:t>Broadcasting</a:t>
                      </a:r>
                      <a:endParaRPr lang="en-IN" sz="1600" b="0" dirty="0">
                        <a:effectLst/>
                        <a:latin typeface="Times New Roman" panose="02020603050405020304" pitchFamily="18" charset="0"/>
                        <a:cs typeface="Times New Roman" panose="02020603050405020304" pitchFamily="18" charset="0"/>
                      </a:endParaRPr>
                    </a:p>
                  </a:txBody>
                  <a:tcPr marL="24259" marR="24259" marT="33962" marB="33962" anchor="ctr"/>
                </a:tc>
                <a:tc>
                  <a:txBody>
                    <a:bodyPr/>
                    <a:lstStyle/>
                    <a:p>
                      <a:pPr algn="ctr" fontAlgn="ctr"/>
                      <a:r>
                        <a:rPr lang="en-IN" sz="1600" dirty="0">
                          <a:effectLst/>
                          <a:latin typeface="Times New Roman" panose="02020603050405020304" pitchFamily="18" charset="0"/>
                          <a:cs typeface="Times New Roman" panose="02020603050405020304" pitchFamily="18" charset="0"/>
                        </a:rPr>
                        <a:t>TCP doesn’t support Broadcasting.</a:t>
                      </a:r>
                      <a:endParaRPr lang="en-IN" sz="1600" b="0" dirty="0">
                        <a:effectLst/>
                        <a:latin typeface="Times New Roman" panose="02020603050405020304" pitchFamily="18" charset="0"/>
                        <a:cs typeface="Times New Roman" panose="02020603050405020304" pitchFamily="18" charset="0"/>
                      </a:endParaRPr>
                    </a:p>
                  </a:txBody>
                  <a:tcPr marL="24259" marR="24259" marT="33962" marB="33962" anchor="ctr"/>
                </a:tc>
                <a:tc>
                  <a:txBody>
                    <a:bodyPr/>
                    <a:lstStyle/>
                    <a:p>
                      <a:pPr algn="ctr" fontAlgn="ctr"/>
                      <a:r>
                        <a:rPr lang="en-IN" sz="1600" dirty="0">
                          <a:effectLst/>
                          <a:latin typeface="Times New Roman" panose="02020603050405020304" pitchFamily="18" charset="0"/>
                          <a:cs typeface="Times New Roman" panose="02020603050405020304" pitchFamily="18" charset="0"/>
                        </a:rPr>
                        <a:t>UDP supports Broadcasting.</a:t>
                      </a:r>
                      <a:endParaRPr lang="en-IN" sz="1600" b="0" dirty="0">
                        <a:effectLst/>
                        <a:latin typeface="Times New Roman" panose="02020603050405020304" pitchFamily="18" charset="0"/>
                        <a:cs typeface="Times New Roman" panose="02020603050405020304" pitchFamily="18" charset="0"/>
                      </a:endParaRPr>
                    </a:p>
                  </a:txBody>
                  <a:tcPr marL="24259" marR="24259" marT="33962" marB="33962" anchor="ctr"/>
                </a:tc>
              </a:tr>
              <a:tr h="116442">
                <a:tc>
                  <a:txBody>
                    <a:bodyPr/>
                    <a:lstStyle/>
                    <a:p>
                      <a:pPr marL="0" algn="ctr" defTabSz="685800" rtl="0" eaLnBrk="1" fontAlgn="ctr" latinLnBrk="0" hangingPunct="1"/>
                      <a:r>
                        <a:rPr lang="en-IN" sz="1600" kern="1200" dirty="0">
                          <a:solidFill>
                            <a:srgbClr val="000000"/>
                          </a:solidFill>
                          <a:effectLst/>
                          <a:latin typeface="Times New Roman" panose="02020603050405020304" pitchFamily="18" charset="0"/>
                          <a:ea typeface="Arial"/>
                          <a:cs typeface="Times New Roman" panose="02020603050405020304" pitchFamily="18" charset="0"/>
                        </a:rPr>
                        <a:t>Broadcasting</a:t>
                      </a:r>
                    </a:p>
                  </a:txBody>
                  <a:tcPr marL="24259" marR="24259" marT="33962" marB="33962" anchor="ctr"/>
                </a:tc>
                <a:tc>
                  <a:txBody>
                    <a:bodyPr/>
                    <a:lstStyle/>
                    <a:p>
                      <a:pPr marL="0" algn="ctr" defTabSz="685800" rtl="0" eaLnBrk="1" fontAlgn="ctr" latinLnBrk="0" hangingPunct="1"/>
                      <a:r>
                        <a:rPr lang="en-IN" sz="1600" kern="1200" dirty="0">
                          <a:solidFill>
                            <a:srgbClr val="000000"/>
                          </a:solidFill>
                          <a:effectLst/>
                          <a:latin typeface="Times New Roman" panose="02020603050405020304" pitchFamily="18" charset="0"/>
                          <a:ea typeface="Arial"/>
                          <a:cs typeface="Times New Roman" panose="02020603050405020304" pitchFamily="18" charset="0"/>
                        </a:rPr>
                        <a:t>TCP doesn’t support Broadcasting.</a:t>
                      </a:r>
                    </a:p>
                  </a:txBody>
                  <a:tcPr marL="24259" marR="24259" marT="33962" marB="33962" anchor="ctr"/>
                </a:tc>
                <a:tc>
                  <a:txBody>
                    <a:bodyPr/>
                    <a:lstStyle/>
                    <a:p>
                      <a:pPr marL="0" algn="ctr" defTabSz="685800" rtl="0" eaLnBrk="1" fontAlgn="ctr" latinLnBrk="0" hangingPunct="1"/>
                      <a:r>
                        <a:rPr lang="en-IN" sz="1600" kern="1200" dirty="0">
                          <a:solidFill>
                            <a:srgbClr val="000000"/>
                          </a:solidFill>
                          <a:effectLst/>
                          <a:latin typeface="Times New Roman" panose="02020603050405020304" pitchFamily="18" charset="0"/>
                          <a:ea typeface="Arial"/>
                          <a:cs typeface="Times New Roman" panose="02020603050405020304" pitchFamily="18" charset="0"/>
                        </a:rPr>
                        <a:t>UDP supports Broadcasting.</a:t>
                      </a:r>
                    </a:p>
                  </a:txBody>
                  <a:tcPr marL="24259" marR="24259" marT="33962" marB="33962" anchor="ctr"/>
                </a:tc>
              </a:tr>
              <a:tr h="164959">
                <a:tc>
                  <a:txBody>
                    <a:bodyPr/>
                    <a:lstStyle/>
                    <a:p>
                      <a:pPr marL="0" algn="ctr" defTabSz="685800" rtl="0" eaLnBrk="1" fontAlgn="ctr" latinLnBrk="0" hangingPunct="1"/>
                      <a:r>
                        <a:rPr lang="en-IN" sz="1600" kern="1200">
                          <a:solidFill>
                            <a:srgbClr val="000000"/>
                          </a:solidFill>
                          <a:effectLst/>
                          <a:latin typeface="Times New Roman" panose="02020603050405020304" pitchFamily="18" charset="0"/>
                          <a:ea typeface="Arial"/>
                          <a:cs typeface="Times New Roman" panose="02020603050405020304" pitchFamily="18" charset="0"/>
                        </a:rPr>
                        <a:t>Protocols</a:t>
                      </a:r>
                    </a:p>
                  </a:txBody>
                  <a:tcPr marL="24259" marR="24259" marT="33962" marB="33962" anchor="ctr"/>
                </a:tc>
                <a:tc>
                  <a:txBody>
                    <a:bodyPr/>
                    <a:lstStyle/>
                    <a:p>
                      <a:pPr marL="0" algn="ctr" defTabSz="685800" rtl="0" eaLnBrk="1" fontAlgn="ctr" latinLnBrk="0" hangingPunct="1"/>
                      <a:r>
                        <a:rPr lang="en-US" sz="1600" kern="1200">
                          <a:solidFill>
                            <a:srgbClr val="000000"/>
                          </a:solidFill>
                          <a:effectLst/>
                          <a:latin typeface="Times New Roman" panose="02020603050405020304" pitchFamily="18" charset="0"/>
                          <a:ea typeface="Arial"/>
                          <a:cs typeface="Times New Roman" panose="02020603050405020304" pitchFamily="18" charset="0"/>
                        </a:rPr>
                        <a:t>TCP is used by </a:t>
                      </a:r>
                      <a:r>
                        <a:rPr lang="en-US" sz="1600" kern="1200">
                          <a:solidFill>
                            <a:srgbClr val="000000"/>
                          </a:solidFill>
                          <a:effectLst/>
                          <a:latin typeface="Times New Roman" panose="02020603050405020304" pitchFamily="18" charset="0"/>
                          <a:ea typeface="Arial"/>
                          <a:cs typeface="Times New Roman" panose="02020603050405020304" pitchFamily="18" charset="0"/>
                          <a:hlinkClick r:id="rId4"/>
                        </a:rPr>
                        <a:t>HTTP, HTTPs</a:t>
                      </a:r>
                      <a:r>
                        <a:rPr lang="en-US" sz="1600" kern="1200">
                          <a:solidFill>
                            <a:srgbClr val="000000"/>
                          </a:solidFill>
                          <a:effectLst/>
                          <a:latin typeface="Times New Roman" panose="02020603050405020304" pitchFamily="18" charset="0"/>
                          <a:ea typeface="Arial"/>
                          <a:cs typeface="Times New Roman" panose="02020603050405020304" pitchFamily="18" charset="0"/>
                        </a:rPr>
                        <a:t>,</a:t>
                      </a:r>
                      <a:r>
                        <a:rPr lang="en-US" sz="1600" kern="1200">
                          <a:solidFill>
                            <a:srgbClr val="000000"/>
                          </a:solidFill>
                          <a:effectLst/>
                          <a:latin typeface="Times New Roman" panose="02020603050405020304" pitchFamily="18" charset="0"/>
                          <a:ea typeface="Arial"/>
                          <a:cs typeface="Times New Roman" panose="02020603050405020304" pitchFamily="18" charset="0"/>
                          <a:hlinkClick r:id="rId5"/>
                        </a:rPr>
                        <a:t> FTP</a:t>
                      </a:r>
                      <a:r>
                        <a:rPr lang="en-US" sz="1600" kern="1200">
                          <a:solidFill>
                            <a:srgbClr val="000000"/>
                          </a:solidFill>
                          <a:effectLst/>
                          <a:latin typeface="Times New Roman" panose="02020603050405020304" pitchFamily="18" charset="0"/>
                          <a:ea typeface="Arial"/>
                          <a:cs typeface="Times New Roman" panose="02020603050405020304" pitchFamily="18" charset="0"/>
                        </a:rPr>
                        <a:t>, </a:t>
                      </a:r>
                      <a:r>
                        <a:rPr lang="en-US" sz="1600" kern="1200">
                          <a:solidFill>
                            <a:srgbClr val="000000"/>
                          </a:solidFill>
                          <a:effectLst/>
                          <a:latin typeface="Times New Roman" panose="02020603050405020304" pitchFamily="18" charset="0"/>
                          <a:ea typeface="Arial"/>
                          <a:cs typeface="Times New Roman" panose="02020603050405020304" pitchFamily="18" charset="0"/>
                          <a:hlinkClick r:id="rId6"/>
                        </a:rPr>
                        <a:t>SMTP</a:t>
                      </a:r>
                      <a:r>
                        <a:rPr lang="en-US" sz="1600" kern="1200">
                          <a:solidFill>
                            <a:srgbClr val="000000"/>
                          </a:solidFill>
                          <a:effectLst/>
                          <a:latin typeface="Times New Roman" panose="02020603050405020304" pitchFamily="18" charset="0"/>
                          <a:ea typeface="Arial"/>
                          <a:cs typeface="Times New Roman" panose="02020603050405020304" pitchFamily="18" charset="0"/>
                        </a:rPr>
                        <a:t> and </a:t>
                      </a:r>
                      <a:r>
                        <a:rPr lang="en-US" sz="1600" kern="1200">
                          <a:solidFill>
                            <a:srgbClr val="000000"/>
                          </a:solidFill>
                          <a:effectLst/>
                          <a:latin typeface="Times New Roman" panose="02020603050405020304" pitchFamily="18" charset="0"/>
                          <a:ea typeface="Arial"/>
                          <a:cs typeface="Times New Roman" panose="02020603050405020304" pitchFamily="18" charset="0"/>
                          <a:hlinkClick r:id="rId7"/>
                        </a:rPr>
                        <a:t>Telnet</a:t>
                      </a:r>
                      <a:r>
                        <a:rPr lang="en-US" sz="1600" kern="1200">
                          <a:solidFill>
                            <a:srgbClr val="000000"/>
                          </a:solidFill>
                          <a:effectLst/>
                          <a:latin typeface="Times New Roman" panose="02020603050405020304" pitchFamily="18" charset="0"/>
                          <a:ea typeface="Arial"/>
                          <a:cs typeface="Times New Roman" panose="02020603050405020304" pitchFamily="18" charset="0"/>
                        </a:rPr>
                        <a:t>.</a:t>
                      </a:r>
                    </a:p>
                  </a:txBody>
                  <a:tcPr marL="24259" marR="24259" marT="33962" marB="33962" anchor="ctr"/>
                </a:tc>
                <a:tc>
                  <a:txBody>
                    <a:bodyPr/>
                    <a:lstStyle/>
                    <a:p>
                      <a:pPr marL="0" algn="ctr" defTabSz="685800" rtl="0" eaLnBrk="1" fontAlgn="ctr" latinLnBrk="0" hangingPunct="1"/>
                      <a:r>
                        <a:rPr lang="en-US" sz="1600" kern="1200" dirty="0">
                          <a:solidFill>
                            <a:srgbClr val="000000"/>
                          </a:solidFill>
                          <a:effectLst/>
                          <a:latin typeface="Times New Roman" panose="02020603050405020304" pitchFamily="18" charset="0"/>
                          <a:ea typeface="Arial"/>
                          <a:cs typeface="Times New Roman" panose="02020603050405020304" pitchFamily="18" charset="0"/>
                        </a:rPr>
                        <a:t>UDP is used by </a:t>
                      </a:r>
                      <a:r>
                        <a:rPr lang="en-US" sz="1600" kern="1200" dirty="0">
                          <a:solidFill>
                            <a:srgbClr val="000000"/>
                          </a:solidFill>
                          <a:effectLst/>
                          <a:latin typeface="Times New Roman" panose="02020603050405020304" pitchFamily="18" charset="0"/>
                          <a:ea typeface="Arial"/>
                          <a:cs typeface="Times New Roman" panose="02020603050405020304" pitchFamily="18" charset="0"/>
                          <a:hlinkClick r:id="rId8"/>
                        </a:rPr>
                        <a:t>DNS</a:t>
                      </a:r>
                      <a:r>
                        <a:rPr lang="en-US" sz="1600" kern="1200" dirty="0">
                          <a:solidFill>
                            <a:srgbClr val="000000"/>
                          </a:solidFill>
                          <a:effectLst/>
                          <a:latin typeface="Times New Roman" panose="02020603050405020304" pitchFamily="18" charset="0"/>
                          <a:ea typeface="Arial"/>
                          <a:cs typeface="Times New Roman" panose="02020603050405020304" pitchFamily="18" charset="0"/>
                        </a:rPr>
                        <a:t>, </a:t>
                      </a:r>
                      <a:r>
                        <a:rPr lang="en-US" sz="1600" kern="1200" dirty="0">
                          <a:solidFill>
                            <a:srgbClr val="000000"/>
                          </a:solidFill>
                          <a:effectLst/>
                          <a:latin typeface="Times New Roman" panose="02020603050405020304" pitchFamily="18" charset="0"/>
                          <a:ea typeface="Arial"/>
                          <a:cs typeface="Times New Roman" panose="02020603050405020304" pitchFamily="18" charset="0"/>
                          <a:hlinkClick r:id="rId9"/>
                        </a:rPr>
                        <a:t>DHCP</a:t>
                      </a:r>
                      <a:r>
                        <a:rPr lang="en-US" sz="1600" kern="1200" dirty="0">
                          <a:solidFill>
                            <a:srgbClr val="000000"/>
                          </a:solidFill>
                          <a:effectLst/>
                          <a:latin typeface="Times New Roman" panose="02020603050405020304" pitchFamily="18" charset="0"/>
                          <a:ea typeface="Arial"/>
                          <a:cs typeface="Times New Roman" panose="02020603050405020304" pitchFamily="18" charset="0"/>
                        </a:rPr>
                        <a:t>, TFTP, </a:t>
                      </a:r>
                      <a:r>
                        <a:rPr lang="en-US" sz="1600" kern="1200" dirty="0">
                          <a:solidFill>
                            <a:srgbClr val="000000"/>
                          </a:solidFill>
                          <a:effectLst/>
                          <a:latin typeface="Times New Roman" panose="02020603050405020304" pitchFamily="18" charset="0"/>
                          <a:ea typeface="Arial"/>
                          <a:cs typeface="Times New Roman" panose="02020603050405020304" pitchFamily="18" charset="0"/>
                          <a:hlinkClick r:id="rId10"/>
                        </a:rPr>
                        <a:t>SNMP</a:t>
                      </a:r>
                      <a:r>
                        <a:rPr lang="en-US" sz="1600" kern="1200" dirty="0">
                          <a:solidFill>
                            <a:srgbClr val="000000"/>
                          </a:solidFill>
                          <a:effectLst/>
                          <a:latin typeface="Times New Roman" panose="02020603050405020304" pitchFamily="18" charset="0"/>
                          <a:ea typeface="Arial"/>
                          <a:cs typeface="Times New Roman" panose="02020603050405020304" pitchFamily="18" charset="0"/>
                        </a:rPr>
                        <a:t>, </a:t>
                      </a:r>
                      <a:r>
                        <a:rPr lang="en-US" sz="1600" kern="1200" dirty="0">
                          <a:solidFill>
                            <a:srgbClr val="000000"/>
                          </a:solidFill>
                          <a:effectLst/>
                          <a:latin typeface="Times New Roman" panose="02020603050405020304" pitchFamily="18" charset="0"/>
                          <a:ea typeface="Arial"/>
                          <a:cs typeface="Times New Roman" panose="02020603050405020304" pitchFamily="18" charset="0"/>
                          <a:hlinkClick r:id="rId11"/>
                        </a:rPr>
                        <a:t>RIP</a:t>
                      </a:r>
                      <a:r>
                        <a:rPr lang="en-US" sz="1600" kern="1200" dirty="0">
                          <a:solidFill>
                            <a:srgbClr val="000000"/>
                          </a:solidFill>
                          <a:effectLst/>
                          <a:latin typeface="Times New Roman" panose="02020603050405020304" pitchFamily="18" charset="0"/>
                          <a:ea typeface="Arial"/>
                          <a:cs typeface="Times New Roman" panose="02020603050405020304" pitchFamily="18" charset="0"/>
                        </a:rPr>
                        <a:t>, and </a:t>
                      </a:r>
                      <a:r>
                        <a:rPr lang="en-US" sz="1600" kern="1200" dirty="0">
                          <a:solidFill>
                            <a:srgbClr val="000000"/>
                          </a:solidFill>
                          <a:effectLst/>
                          <a:latin typeface="Times New Roman" panose="02020603050405020304" pitchFamily="18" charset="0"/>
                          <a:ea typeface="Arial"/>
                          <a:cs typeface="Times New Roman" panose="02020603050405020304" pitchFamily="18" charset="0"/>
                          <a:hlinkClick r:id="rId12"/>
                        </a:rPr>
                        <a:t>VoIP</a:t>
                      </a:r>
                      <a:r>
                        <a:rPr lang="en-US" sz="1600" kern="1200" dirty="0">
                          <a:solidFill>
                            <a:srgbClr val="000000"/>
                          </a:solidFill>
                          <a:effectLst/>
                          <a:latin typeface="Times New Roman" panose="02020603050405020304" pitchFamily="18" charset="0"/>
                          <a:ea typeface="Arial"/>
                          <a:cs typeface="Times New Roman" panose="02020603050405020304" pitchFamily="18" charset="0"/>
                        </a:rPr>
                        <a:t>.</a:t>
                      </a:r>
                    </a:p>
                  </a:txBody>
                  <a:tcPr marL="24259" marR="24259" marT="33962" marB="33962" anchor="ctr"/>
                </a:tc>
              </a:tr>
              <a:tr h="116442">
                <a:tc>
                  <a:txBody>
                    <a:bodyPr/>
                    <a:lstStyle/>
                    <a:p>
                      <a:pPr marL="0" algn="ctr" defTabSz="685800" rtl="0" eaLnBrk="1" fontAlgn="ctr" latinLnBrk="0" hangingPunct="1"/>
                      <a:r>
                        <a:rPr lang="en-IN" sz="1600" kern="1200">
                          <a:solidFill>
                            <a:srgbClr val="000000"/>
                          </a:solidFill>
                          <a:effectLst/>
                          <a:latin typeface="Times New Roman" panose="02020603050405020304" pitchFamily="18" charset="0"/>
                          <a:ea typeface="Arial"/>
                          <a:cs typeface="Times New Roman" panose="02020603050405020304" pitchFamily="18" charset="0"/>
                        </a:rPr>
                        <a:t>Stream Type</a:t>
                      </a:r>
                    </a:p>
                  </a:txBody>
                  <a:tcPr marL="24259" marR="24259" marT="33962" marB="33962" anchor="ctr"/>
                </a:tc>
                <a:tc>
                  <a:txBody>
                    <a:bodyPr/>
                    <a:lstStyle/>
                    <a:p>
                      <a:pPr marL="0" algn="ctr" defTabSz="685800" rtl="0" eaLnBrk="1" fontAlgn="ctr" latinLnBrk="0" hangingPunct="1"/>
                      <a:r>
                        <a:rPr lang="en-US" sz="1600" kern="1200">
                          <a:solidFill>
                            <a:srgbClr val="000000"/>
                          </a:solidFill>
                          <a:effectLst/>
                          <a:latin typeface="Times New Roman" panose="02020603050405020304" pitchFamily="18" charset="0"/>
                          <a:ea typeface="Arial"/>
                          <a:cs typeface="Times New Roman" panose="02020603050405020304" pitchFamily="18" charset="0"/>
                        </a:rPr>
                        <a:t>The TCP connection is a byte stream.</a:t>
                      </a:r>
                    </a:p>
                  </a:txBody>
                  <a:tcPr marL="24259" marR="24259" marT="33962" marB="33962" anchor="ctr"/>
                </a:tc>
                <a:tc>
                  <a:txBody>
                    <a:bodyPr/>
                    <a:lstStyle/>
                    <a:p>
                      <a:pPr marL="0" algn="ctr" defTabSz="685800" rtl="0" eaLnBrk="1" fontAlgn="ctr" latinLnBrk="0" hangingPunct="1"/>
                      <a:r>
                        <a:rPr lang="en-US" sz="1600" kern="1200" dirty="0">
                          <a:solidFill>
                            <a:srgbClr val="000000"/>
                          </a:solidFill>
                          <a:effectLst/>
                          <a:latin typeface="Times New Roman" panose="02020603050405020304" pitchFamily="18" charset="0"/>
                          <a:ea typeface="Arial"/>
                          <a:cs typeface="Times New Roman" panose="02020603050405020304" pitchFamily="18" charset="0"/>
                        </a:rPr>
                        <a:t>UDP connection is a message stream.</a:t>
                      </a:r>
                    </a:p>
                  </a:txBody>
                  <a:tcPr marL="24259" marR="24259" marT="33962" marB="33962" anchor="ctr"/>
                </a:tc>
              </a:tr>
              <a:tr h="116442">
                <a:tc>
                  <a:txBody>
                    <a:bodyPr/>
                    <a:lstStyle/>
                    <a:p>
                      <a:pPr marL="0" algn="ctr" defTabSz="685800" rtl="0" eaLnBrk="1" fontAlgn="ctr" latinLnBrk="0" hangingPunct="1"/>
                      <a:r>
                        <a:rPr lang="en-IN" sz="1600" kern="1200">
                          <a:solidFill>
                            <a:srgbClr val="000000"/>
                          </a:solidFill>
                          <a:effectLst/>
                          <a:latin typeface="Times New Roman" panose="02020603050405020304" pitchFamily="18" charset="0"/>
                          <a:ea typeface="Arial"/>
                          <a:cs typeface="Times New Roman" panose="02020603050405020304" pitchFamily="18" charset="0"/>
                        </a:rPr>
                        <a:t>Overhead</a:t>
                      </a:r>
                    </a:p>
                  </a:txBody>
                  <a:tcPr marL="24259" marR="24259" marT="33962" marB="33962" anchor="ctr"/>
                </a:tc>
                <a:tc>
                  <a:txBody>
                    <a:bodyPr/>
                    <a:lstStyle/>
                    <a:p>
                      <a:pPr marL="0" algn="ctr" defTabSz="685800" rtl="0" eaLnBrk="1" fontAlgn="ctr" latinLnBrk="0" hangingPunct="1"/>
                      <a:r>
                        <a:rPr lang="en-US" sz="1600" kern="1200">
                          <a:solidFill>
                            <a:srgbClr val="000000"/>
                          </a:solidFill>
                          <a:effectLst/>
                          <a:latin typeface="Times New Roman" panose="02020603050405020304" pitchFamily="18" charset="0"/>
                          <a:ea typeface="Arial"/>
                          <a:cs typeface="Times New Roman" panose="02020603050405020304" pitchFamily="18" charset="0"/>
                        </a:rPr>
                        <a:t>Low but higher than UDP.</a:t>
                      </a:r>
                    </a:p>
                  </a:txBody>
                  <a:tcPr marL="24259" marR="24259" marT="33962" marB="33962" anchor="ctr"/>
                </a:tc>
                <a:tc>
                  <a:txBody>
                    <a:bodyPr/>
                    <a:lstStyle/>
                    <a:p>
                      <a:pPr marL="0" algn="ctr" defTabSz="685800" rtl="0" eaLnBrk="1" fontAlgn="ctr" latinLnBrk="0" hangingPunct="1"/>
                      <a:r>
                        <a:rPr lang="en-IN" sz="1600" kern="1200" dirty="0">
                          <a:solidFill>
                            <a:srgbClr val="000000"/>
                          </a:solidFill>
                          <a:effectLst/>
                          <a:latin typeface="Times New Roman" panose="02020603050405020304" pitchFamily="18" charset="0"/>
                          <a:ea typeface="Arial"/>
                          <a:cs typeface="Times New Roman" panose="02020603050405020304" pitchFamily="18" charset="0"/>
                        </a:rPr>
                        <a:t>Very low.</a:t>
                      </a:r>
                    </a:p>
                  </a:txBody>
                  <a:tcPr marL="24259" marR="24259" marT="33962" marB="33962" anchor="ctr"/>
                </a:tc>
              </a:tr>
              <a:tr h="359029">
                <a:tc>
                  <a:txBody>
                    <a:bodyPr/>
                    <a:lstStyle/>
                    <a:p>
                      <a:pPr marL="0" algn="ctr" defTabSz="685800" rtl="0" eaLnBrk="1" fontAlgn="ctr" latinLnBrk="0" hangingPunct="1"/>
                      <a:r>
                        <a:rPr lang="en-IN" sz="1600" kern="1200" dirty="0">
                          <a:solidFill>
                            <a:srgbClr val="000000"/>
                          </a:solidFill>
                          <a:effectLst/>
                          <a:latin typeface="Times New Roman" panose="02020603050405020304" pitchFamily="18" charset="0"/>
                          <a:ea typeface="Arial"/>
                          <a:cs typeface="Times New Roman" panose="02020603050405020304" pitchFamily="18" charset="0"/>
                        </a:rPr>
                        <a:t>Applications</a:t>
                      </a:r>
                    </a:p>
                  </a:txBody>
                  <a:tcPr marL="24259" marR="24259" marT="33962" marB="33962" anchor="ctr"/>
                </a:tc>
                <a:tc>
                  <a:txBody>
                    <a:bodyPr/>
                    <a:lstStyle/>
                    <a:p>
                      <a:pPr marL="0" algn="ctr" defTabSz="685800" rtl="0" eaLnBrk="1" fontAlgn="ctr" latinLnBrk="0" hangingPunct="1"/>
                      <a:r>
                        <a:rPr lang="en-US" sz="1600" kern="1200" dirty="0">
                          <a:solidFill>
                            <a:srgbClr val="000000"/>
                          </a:solidFill>
                          <a:effectLst/>
                          <a:latin typeface="Times New Roman" panose="02020603050405020304" pitchFamily="18" charset="0"/>
                          <a:ea typeface="Arial"/>
                          <a:cs typeface="Times New Roman" panose="02020603050405020304" pitchFamily="18" charset="0"/>
                        </a:rPr>
                        <a:t>This protocol is primarily utilized in situations when a safe and trustworthy communication procedure is necessary, such as in email, on the web surfing, and in military services.</a:t>
                      </a:r>
                    </a:p>
                  </a:txBody>
                  <a:tcPr marL="24259" marR="24259" marT="33962" marB="33962" anchor="ctr"/>
                </a:tc>
                <a:tc>
                  <a:txBody>
                    <a:bodyPr/>
                    <a:lstStyle/>
                    <a:p>
                      <a:pPr marL="0" algn="ctr" defTabSz="685800" rtl="0" eaLnBrk="1" fontAlgn="ctr" latinLnBrk="0" hangingPunct="1"/>
                      <a:r>
                        <a:rPr lang="en-US" sz="1600" kern="1200" dirty="0">
                          <a:solidFill>
                            <a:srgbClr val="000000"/>
                          </a:solidFill>
                          <a:effectLst/>
                          <a:latin typeface="Times New Roman" panose="02020603050405020304" pitchFamily="18" charset="0"/>
                          <a:ea typeface="Arial"/>
                          <a:cs typeface="Times New Roman" panose="02020603050405020304" pitchFamily="18" charset="0"/>
                        </a:rPr>
                        <a:t>This protocol is used in situations where quick communication is necessary but where dependability is not a concern, such as VoIP, game streaming, video, and music streaming, etc.</a:t>
                      </a:r>
                    </a:p>
                  </a:txBody>
                  <a:tcPr marL="24259" marR="24259" marT="33962" marB="33962" anchor="ctr"/>
                </a:tc>
              </a:tr>
            </a:tbl>
          </a:graphicData>
        </a:graphic>
      </p:graphicFrame>
    </p:spTree>
    <p:extLst>
      <p:ext uri="{BB962C8B-B14F-4D97-AF65-F5344CB8AC3E}">
        <p14:creationId xmlns:p14="http://schemas.microsoft.com/office/powerpoint/2010/main" val="18037589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30" name="Google Shape;230;p33"/>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6</a:t>
            </a:fld>
            <a:endParaRPr sz="1100"/>
          </a:p>
        </p:txBody>
      </p:sp>
      <p:sp>
        <p:nvSpPr>
          <p:cNvPr id="227" name="Google Shape;227;p33"/>
          <p:cNvSpPr txBox="1">
            <a:spLocks noGrp="1"/>
          </p:cNvSpPr>
          <p:nvPr>
            <p:ph type="title" idx="4294967295"/>
          </p:nvPr>
        </p:nvSpPr>
        <p:spPr>
          <a:xfrm>
            <a:off x="708144" y="175862"/>
            <a:ext cx="7452704" cy="453762"/>
          </a:xfrm>
          <a:prstGeom prst="rect">
            <a:avLst/>
          </a:prstGeom>
          <a:noFill/>
          <a:ln>
            <a:noFill/>
          </a:ln>
        </p:spPr>
        <p:txBody>
          <a:bodyPr spcFirstLastPara="1" wrap="square" lIns="68575" tIns="34275" rIns="68575" bIns="34275" anchor="ctr" anchorCtr="0">
            <a:normAutofit/>
          </a:bodyPr>
          <a:lstStyle/>
          <a:p>
            <a:pPr algn="ctr" fontAlgn="base"/>
            <a:r>
              <a:rPr lang="en-US" sz="2800" dirty="0">
                <a:solidFill>
                  <a:srgbClr val="273239"/>
                </a:solidFill>
                <a:latin typeface="Times New Roman" panose="02020603050405020304" pitchFamily="18" charset="0"/>
                <a:cs typeface="Times New Roman" panose="02020603050405020304" pitchFamily="18" charset="0"/>
              </a:rPr>
              <a:t>Responsibilities of a Transport Layer</a:t>
            </a:r>
          </a:p>
        </p:txBody>
      </p:sp>
      <p:pic>
        <p:nvPicPr>
          <p:cNvPr id="11" name="Google Shape;197;p30"/>
          <p:cNvPicPr preferRelativeResize="0"/>
          <p:nvPr/>
        </p:nvPicPr>
        <p:blipFill rotWithShape="1">
          <a:blip r:embed="rId3">
            <a:alphaModFix/>
          </a:blip>
          <a:srcRect/>
          <a:stretch/>
        </p:blipFill>
        <p:spPr>
          <a:xfrm>
            <a:off x="41822" y="19520"/>
            <a:ext cx="666322" cy="702655"/>
          </a:xfrm>
          <a:prstGeom prst="rect">
            <a:avLst/>
          </a:prstGeom>
          <a:noFill/>
          <a:ln>
            <a:noFill/>
          </a:ln>
        </p:spPr>
      </p:pic>
      <p:sp>
        <p:nvSpPr>
          <p:cNvPr id="2" name="Rectangle 1"/>
          <p:cNvSpPr/>
          <p:nvPr/>
        </p:nvSpPr>
        <p:spPr>
          <a:xfrm>
            <a:off x="708144" y="802130"/>
            <a:ext cx="6875188" cy="3970318"/>
          </a:xfrm>
          <a:prstGeom prst="rect">
            <a:avLst/>
          </a:prstGeom>
        </p:spPr>
        <p:txBody>
          <a:bodyPr wrap="square">
            <a:spAutoFit/>
          </a:bodyPr>
          <a:lstStyle/>
          <a:p>
            <a:pPr algn="just" fontAlgn="base">
              <a:lnSpc>
                <a:spcPct val="150000"/>
              </a:lnSpc>
              <a:buFont typeface="Arial" panose="020B0604020202020204" pitchFamily="34" charset="0"/>
              <a:buChar char="•"/>
            </a:pPr>
            <a:r>
              <a:rPr lang="en-US" sz="2400" dirty="0" smtClean="0">
                <a:solidFill>
                  <a:srgbClr val="273239"/>
                </a:solidFill>
                <a:latin typeface="Times New Roman" panose="02020603050405020304" pitchFamily="18" charset="0"/>
                <a:cs typeface="Times New Roman" panose="02020603050405020304" pitchFamily="18" charset="0"/>
              </a:rPr>
              <a:t>The </a:t>
            </a:r>
            <a:r>
              <a:rPr lang="en-US" sz="2400" dirty="0">
                <a:solidFill>
                  <a:srgbClr val="273239"/>
                </a:solidFill>
                <a:latin typeface="Times New Roman" panose="02020603050405020304" pitchFamily="18" charset="0"/>
                <a:cs typeface="Times New Roman" panose="02020603050405020304" pitchFamily="18" charset="0"/>
              </a:rPr>
              <a:t>Process to Process Delivery</a:t>
            </a:r>
          </a:p>
          <a:p>
            <a:pPr algn="just" fontAlgn="base">
              <a:lnSpc>
                <a:spcPct val="150000"/>
              </a:lnSpc>
              <a:buFont typeface="Arial" panose="020B0604020202020204" pitchFamily="34" charset="0"/>
              <a:buChar char="•"/>
            </a:pPr>
            <a:r>
              <a:rPr lang="en-US" sz="2400" dirty="0">
                <a:solidFill>
                  <a:srgbClr val="273239"/>
                </a:solidFill>
                <a:latin typeface="Times New Roman" panose="02020603050405020304" pitchFamily="18" charset="0"/>
                <a:cs typeface="Times New Roman" panose="02020603050405020304" pitchFamily="18" charset="0"/>
              </a:rPr>
              <a:t>End-to-End Connection between Hosts</a:t>
            </a:r>
          </a:p>
          <a:p>
            <a:pPr algn="just" fontAlgn="base">
              <a:lnSpc>
                <a:spcPct val="150000"/>
              </a:lnSpc>
              <a:buFont typeface="Arial" panose="020B0604020202020204" pitchFamily="34" charset="0"/>
              <a:buChar char="•"/>
            </a:pPr>
            <a:r>
              <a:rPr lang="en-US" sz="2400" dirty="0">
                <a:solidFill>
                  <a:srgbClr val="273239"/>
                </a:solidFill>
                <a:latin typeface="Times New Roman" panose="02020603050405020304" pitchFamily="18" charset="0"/>
                <a:cs typeface="Times New Roman" panose="02020603050405020304" pitchFamily="18" charset="0"/>
              </a:rPr>
              <a:t>Multiplexing and </a:t>
            </a:r>
            <a:r>
              <a:rPr lang="en-US" sz="2400" dirty="0" err="1">
                <a:solidFill>
                  <a:srgbClr val="273239"/>
                </a:solidFill>
                <a:latin typeface="Times New Roman" panose="02020603050405020304" pitchFamily="18" charset="0"/>
                <a:cs typeface="Times New Roman" panose="02020603050405020304" pitchFamily="18" charset="0"/>
              </a:rPr>
              <a:t>Demultiplexing</a:t>
            </a:r>
            <a:endParaRPr lang="en-US" sz="2400" dirty="0">
              <a:solidFill>
                <a:srgbClr val="273239"/>
              </a:solidFill>
              <a:latin typeface="Times New Roman" panose="02020603050405020304" pitchFamily="18" charset="0"/>
              <a:cs typeface="Times New Roman" panose="02020603050405020304" pitchFamily="18" charset="0"/>
            </a:endParaRPr>
          </a:p>
          <a:p>
            <a:pPr algn="just" fontAlgn="base">
              <a:lnSpc>
                <a:spcPct val="150000"/>
              </a:lnSpc>
              <a:buFont typeface="Arial" panose="020B0604020202020204" pitchFamily="34" charset="0"/>
              <a:buChar char="•"/>
            </a:pPr>
            <a:r>
              <a:rPr lang="en-US" sz="2400" dirty="0">
                <a:solidFill>
                  <a:srgbClr val="273239"/>
                </a:solidFill>
                <a:latin typeface="Times New Roman" panose="02020603050405020304" pitchFamily="18" charset="0"/>
                <a:cs typeface="Times New Roman" panose="02020603050405020304" pitchFamily="18" charset="0"/>
              </a:rPr>
              <a:t>Congestion Control</a:t>
            </a:r>
          </a:p>
          <a:p>
            <a:pPr algn="just" fontAlgn="base">
              <a:lnSpc>
                <a:spcPct val="150000"/>
              </a:lnSpc>
              <a:buFont typeface="Arial" panose="020B0604020202020204" pitchFamily="34" charset="0"/>
              <a:buChar char="•"/>
            </a:pPr>
            <a:r>
              <a:rPr lang="en-US" sz="2400" dirty="0">
                <a:solidFill>
                  <a:srgbClr val="273239"/>
                </a:solidFill>
                <a:latin typeface="Times New Roman" panose="02020603050405020304" pitchFamily="18" charset="0"/>
                <a:cs typeface="Times New Roman" panose="02020603050405020304" pitchFamily="18" charset="0"/>
              </a:rPr>
              <a:t>Data integrity and Error </a:t>
            </a:r>
            <a:r>
              <a:rPr lang="en-US" sz="2400" dirty="0" smtClean="0">
                <a:solidFill>
                  <a:srgbClr val="273239"/>
                </a:solidFill>
                <a:latin typeface="Times New Roman" panose="02020603050405020304" pitchFamily="18" charset="0"/>
                <a:cs typeface="Times New Roman" panose="02020603050405020304" pitchFamily="18" charset="0"/>
              </a:rPr>
              <a:t>correction</a:t>
            </a:r>
          </a:p>
          <a:p>
            <a:pPr algn="just" fontAlgn="base">
              <a:lnSpc>
                <a:spcPct val="150000"/>
              </a:lnSpc>
              <a:buFont typeface="Arial" panose="020B0604020202020204" pitchFamily="34" charset="0"/>
              <a:buChar char="•"/>
            </a:pPr>
            <a:r>
              <a:rPr lang="en-US" sz="2400" dirty="0">
                <a:solidFill>
                  <a:srgbClr val="273239"/>
                </a:solidFill>
                <a:latin typeface="Times New Roman" panose="02020603050405020304" pitchFamily="18" charset="0"/>
                <a:cs typeface="Times New Roman" panose="02020603050405020304" pitchFamily="18" charset="0"/>
              </a:rPr>
              <a:t>Reliable delivery</a:t>
            </a:r>
          </a:p>
          <a:p>
            <a:pPr algn="just" fontAlgn="base">
              <a:lnSpc>
                <a:spcPct val="150000"/>
              </a:lnSpc>
              <a:buFont typeface="Arial" panose="020B0604020202020204" pitchFamily="34" charset="0"/>
              <a:buChar char="•"/>
            </a:pPr>
            <a:r>
              <a:rPr lang="en-US" sz="2400" dirty="0" smtClean="0">
                <a:solidFill>
                  <a:srgbClr val="273239"/>
                </a:solidFill>
                <a:latin typeface="Times New Roman" panose="02020603050405020304" pitchFamily="18" charset="0"/>
                <a:cs typeface="Times New Roman" panose="02020603050405020304" pitchFamily="18" charset="0"/>
              </a:rPr>
              <a:t>Flow </a:t>
            </a:r>
            <a:r>
              <a:rPr lang="en-US" sz="2400" dirty="0">
                <a:solidFill>
                  <a:srgbClr val="273239"/>
                </a:solidFill>
                <a:latin typeface="Times New Roman" panose="02020603050405020304" pitchFamily="18" charset="0"/>
                <a:cs typeface="Times New Roman" panose="02020603050405020304" pitchFamily="18" charset="0"/>
              </a:rPr>
              <a:t>control</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70" name="Google Shape;570;p67"/>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60</a:t>
            </a:fld>
            <a:endParaRPr sz="1100"/>
          </a:p>
        </p:txBody>
      </p:sp>
      <p:sp>
        <p:nvSpPr>
          <p:cNvPr id="567" name="Google Shape;567;p67"/>
          <p:cNvSpPr txBox="1">
            <a:spLocks noGrp="1"/>
          </p:cNvSpPr>
          <p:nvPr>
            <p:ph type="title" idx="4294967295"/>
          </p:nvPr>
        </p:nvSpPr>
        <p:spPr>
          <a:xfrm>
            <a:off x="817123" y="47021"/>
            <a:ext cx="6974732" cy="466928"/>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Clr>
                <a:schemeClr val="dk1"/>
              </a:buClr>
              <a:buSzPts val="3000"/>
              <a:buFont typeface="Times New Roman"/>
              <a:buNone/>
            </a:pPr>
            <a:r>
              <a:rPr lang="en" sz="2800" dirty="0">
                <a:latin typeface="Times New Roman"/>
                <a:ea typeface="Times New Roman"/>
                <a:cs typeface="Times New Roman"/>
                <a:sym typeface="Times New Roman"/>
              </a:rPr>
              <a:t>Real-Time Transport Protocol [RTP]</a:t>
            </a:r>
            <a:endParaRPr sz="2800" dirty="0">
              <a:latin typeface="Times New Roman"/>
              <a:ea typeface="Times New Roman"/>
              <a:cs typeface="Times New Roman"/>
              <a:sym typeface="Times New Roman"/>
            </a:endParaRPr>
          </a:p>
        </p:txBody>
      </p:sp>
      <p:pic>
        <p:nvPicPr>
          <p:cNvPr id="11" name="Google Shape;197;p30"/>
          <p:cNvPicPr preferRelativeResize="0"/>
          <p:nvPr/>
        </p:nvPicPr>
        <p:blipFill rotWithShape="1">
          <a:blip r:embed="rId3">
            <a:alphaModFix/>
          </a:blip>
          <a:srcRect/>
          <a:stretch/>
        </p:blipFill>
        <p:spPr>
          <a:xfrm>
            <a:off x="41822" y="47021"/>
            <a:ext cx="538608" cy="597579"/>
          </a:xfrm>
          <a:prstGeom prst="rect">
            <a:avLst/>
          </a:prstGeom>
          <a:noFill/>
          <a:ln>
            <a:noFill/>
          </a:ln>
        </p:spPr>
      </p:pic>
      <p:sp>
        <p:nvSpPr>
          <p:cNvPr id="2" name="Rectangle 1"/>
          <p:cNvSpPr/>
          <p:nvPr/>
        </p:nvSpPr>
        <p:spPr>
          <a:xfrm>
            <a:off x="580429" y="752995"/>
            <a:ext cx="7934921" cy="3400931"/>
          </a:xfrm>
          <a:prstGeom prst="rect">
            <a:avLst/>
          </a:prstGeom>
        </p:spPr>
        <p:txBody>
          <a:bodyPr wrap="square">
            <a:spAutoFit/>
          </a:bodyPr>
          <a:lstStyle/>
          <a:p>
            <a:pPr marL="342900" indent="-342900">
              <a:spcBef>
                <a:spcPts val="600"/>
              </a:spcBef>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Real-time Transport Protocol (RTP) is a network standard designed for transmitting audio or video data that is optimized for consistent delivery of live data</a:t>
            </a:r>
            <a:r>
              <a:rPr lang="en-US" sz="2000" dirty="0" smtClean="0">
                <a:solidFill>
                  <a:schemeClr val="tx1"/>
                </a:solidFill>
                <a:latin typeface="Times New Roman" panose="02020603050405020304" pitchFamily="18" charset="0"/>
                <a:cs typeface="Times New Roman" panose="02020603050405020304" pitchFamily="18" charset="0"/>
              </a:rPr>
              <a:t>.</a:t>
            </a:r>
          </a:p>
          <a:p>
            <a:pPr marL="342900" indent="-342900">
              <a:spcBef>
                <a:spcPts val="600"/>
              </a:spcBef>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It is used in internet telephony, Voice over IP and video telecommunication. It can be used for one-on-one calls (unicast) or in one-to-many conferences (multicast). </a:t>
            </a:r>
            <a:endParaRPr lang="en-US" sz="2000" dirty="0" smtClean="0">
              <a:solidFill>
                <a:schemeClr val="tx1"/>
              </a:solidFill>
              <a:latin typeface="Times New Roman" panose="02020603050405020304" pitchFamily="18" charset="0"/>
              <a:cs typeface="Times New Roman" panose="02020603050405020304" pitchFamily="18" charset="0"/>
            </a:endParaRPr>
          </a:p>
          <a:p>
            <a:pPr marL="342900" indent="-342900">
              <a:spcBef>
                <a:spcPts val="600"/>
              </a:spcBef>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RTP must be used with UDP. It does not have any delivery mechanism like multicasting or port numbers. </a:t>
            </a:r>
            <a:endParaRPr lang="en-US" sz="2000" dirty="0" smtClean="0">
              <a:solidFill>
                <a:schemeClr val="tx1"/>
              </a:solidFill>
              <a:latin typeface="Times New Roman" panose="02020603050405020304" pitchFamily="18" charset="0"/>
              <a:cs typeface="Times New Roman" panose="02020603050405020304" pitchFamily="18" charset="0"/>
            </a:endParaRPr>
          </a:p>
          <a:p>
            <a:pPr marL="342900" indent="-342900">
              <a:spcBef>
                <a:spcPts val="600"/>
              </a:spcBef>
              <a:buFont typeface="Arial" panose="020B0604020202020204" pitchFamily="34" charset="0"/>
              <a:buChar char="•"/>
            </a:pPr>
            <a:r>
              <a:rPr lang="en-US" sz="2000" dirty="0" smtClean="0">
                <a:solidFill>
                  <a:schemeClr val="tx1"/>
                </a:solidFill>
                <a:latin typeface="Times New Roman" panose="02020603050405020304" pitchFamily="18" charset="0"/>
                <a:cs typeface="Times New Roman" panose="02020603050405020304" pitchFamily="18" charset="0"/>
              </a:rPr>
              <a:t>RTP </a:t>
            </a:r>
            <a:r>
              <a:rPr lang="en-US" sz="2000" dirty="0">
                <a:solidFill>
                  <a:schemeClr val="tx1"/>
                </a:solidFill>
                <a:latin typeface="Times New Roman" panose="02020603050405020304" pitchFamily="18" charset="0"/>
                <a:cs typeface="Times New Roman" panose="02020603050405020304" pitchFamily="18" charset="0"/>
              </a:rPr>
              <a:t>supports different formats of files like MPEG and MJPEG. It is very sensitive to packet delays and less sensitive to packet loss.</a:t>
            </a:r>
            <a:endParaRPr lang="en-IN"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391266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70" name="Google Shape;570;p67"/>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61</a:t>
            </a:fld>
            <a:endParaRPr sz="1100"/>
          </a:p>
        </p:txBody>
      </p:sp>
      <p:sp>
        <p:nvSpPr>
          <p:cNvPr id="567" name="Google Shape;567;p67"/>
          <p:cNvSpPr txBox="1">
            <a:spLocks noGrp="1"/>
          </p:cNvSpPr>
          <p:nvPr>
            <p:ph type="title" idx="4294967295"/>
          </p:nvPr>
        </p:nvSpPr>
        <p:spPr>
          <a:xfrm>
            <a:off x="817123" y="47021"/>
            <a:ext cx="6974732" cy="466928"/>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Clr>
                <a:schemeClr val="dk1"/>
              </a:buClr>
              <a:buSzPts val="3000"/>
              <a:buFont typeface="Times New Roman"/>
              <a:buNone/>
            </a:pPr>
            <a:r>
              <a:rPr lang="en" sz="2800" dirty="0">
                <a:latin typeface="Times New Roman"/>
                <a:ea typeface="Times New Roman"/>
                <a:cs typeface="Times New Roman"/>
                <a:sym typeface="Times New Roman"/>
              </a:rPr>
              <a:t>Real-Time Transport Protocol [RTP]</a:t>
            </a:r>
            <a:endParaRPr sz="2800" dirty="0">
              <a:latin typeface="Times New Roman"/>
              <a:ea typeface="Times New Roman"/>
              <a:cs typeface="Times New Roman"/>
              <a:sym typeface="Times New Roman"/>
            </a:endParaRPr>
          </a:p>
        </p:txBody>
      </p:sp>
      <p:sp>
        <p:nvSpPr>
          <p:cNvPr id="7" name="Google Shape;571;p67"/>
          <p:cNvSpPr txBox="1"/>
          <p:nvPr/>
        </p:nvSpPr>
        <p:spPr>
          <a:xfrm>
            <a:off x="441129" y="647174"/>
            <a:ext cx="8074221" cy="4026182"/>
          </a:xfrm>
          <a:prstGeom prst="rect">
            <a:avLst/>
          </a:prstGeom>
          <a:noFill/>
          <a:ln>
            <a:noFill/>
          </a:ln>
        </p:spPr>
        <p:txBody>
          <a:bodyPr spcFirstLastPara="1" wrap="square" lIns="68575" tIns="34275" rIns="68575" bIns="34275" anchor="t" anchorCtr="0">
            <a:noAutofit/>
          </a:bodyPr>
          <a:lstStyle/>
          <a:p>
            <a:pPr marL="330200" marR="0" lvl="0" indent="-254000" algn="just" rtl="0">
              <a:lnSpc>
                <a:spcPct val="100000"/>
              </a:lnSpc>
              <a:spcBef>
                <a:spcPts val="900"/>
              </a:spcBef>
              <a:spcAft>
                <a:spcPts val="0"/>
              </a:spcAft>
              <a:buClr>
                <a:srgbClr val="CC0000"/>
              </a:buClr>
              <a:buSzPts val="1800"/>
              <a:buFont typeface="Times New Roman"/>
              <a:buChar char="⮚"/>
            </a:pPr>
            <a:r>
              <a:rPr lang="en" sz="2000" b="1" dirty="0" smtClean="0">
                <a:solidFill>
                  <a:srgbClr val="C00000"/>
                </a:solidFill>
                <a:latin typeface="Times New Roman"/>
                <a:ea typeface="Times New Roman"/>
                <a:cs typeface="Times New Roman"/>
                <a:sym typeface="Times New Roman"/>
              </a:rPr>
              <a:t>Multimedia </a:t>
            </a:r>
            <a:r>
              <a:rPr lang="en" sz="2000" b="1" dirty="0">
                <a:solidFill>
                  <a:srgbClr val="C00000"/>
                </a:solidFill>
                <a:latin typeface="Times New Roman"/>
                <a:ea typeface="Times New Roman"/>
                <a:cs typeface="Times New Roman"/>
                <a:sym typeface="Times New Roman"/>
              </a:rPr>
              <a:t>A</a:t>
            </a:r>
            <a:r>
              <a:rPr lang="en" sz="2000" b="1" dirty="0" smtClean="0">
                <a:solidFill>
                  <a:srgbClr val="C00000"/>
                </a:solidFill>
                <a:latin typeface="Times New Roman"/>
                <a:ea typeface="Times New Roman"/>
                <a:cs typeface="Times New Roman"/>
                <a:sym typeface="Times New Roman"/>
              </a:rPr>
              <a:t>pplications </a:t>
            </a:r>
            <a:r>
              <a:rPr lang="en" sz="2000" dirty="0">
                <a:solidFill>
                  <a:srgbClr val="000066"/>
                </a:solidFill>
                <a:latin typeface="Times New Roman"/>
                <a:ea typeface="Times New Roman"/>
                <a:cs typeface="Times New Roman"/>
                <a:sym typeface="Times New Roman"/>
              </a:rPr>
              <a:t>such as </a:t>
            </a:r>
            <a:r>
              <a:rPr lang="en" sz="2000" b="1" dirty="0">
                <a:solidFill>
                  <a:srgbClr val="000066"/>
                </a:solidFill>
                <a:latin typeface="Times New Roman"/>
                <a:ea typeface="Times New Roman"/>
                <a:cs typeface="Times New Roman"/>
                <a:sym typeface="Times New Roman"/>
              </a:rPr>
              <a:t>Internet radio, Internet telephony, music-on-demand, </a:t>
            </a:r>
            <a:r>
              <a:rPr lang="en" sz="2000" b="1" dirty="0" smtClean="0">
                <a:solidFill>
                  <a:srgbClr val="000066"/>
                </a:solidFill>
                <a:latin typeface="Times New Roman"/>
                <a:ea typeface="Times New Roman"/>
                <a:cs typeface="Times New Roman"/>
                <a:sym typeface="Times New Roman"/>
              </a:rPr>
              <a:t>video conferencing</a:t>
            </a:r>
            <a:r>
              <a:rPr lang="en" sz="2000" b="1" dirty="0">
                <a:solidFill>
                  <a:srgbClr val="000066"/>
                </a:solidFill>
                <a:latin typeface="Times New Roman"/>
                <a:ea typeface="Times New Roman"/>
                <a:cs typeface="Times New Roman"/>
                <a:sym typeface="Times New Roman"/>
              </a:rPr>
              <a:t>, video-on-demand, </a:t>
            </a:r>
            <a:r>
              <a:rPr lang="en" sz="2000" dirty="0">
                <a:solidFill>
                  <a:srgbClr val="000066"/>
                </a:solidFill>
                <a:latin typeface="Times New Roman"/>
                <a:ea typeface="Times New Roman"/>
                <a:cs typeface="Times New Roman"/>
                <a:sym typeface="Times New Roman"/>
              </a:rPr>
              <a:t>and other are reinventing more or less the same </a:t>
            </a:r>
            <a:r>
              <a:rPr lang="en" sz="2000" b="1" dirty="0">
                <a:solidFill>
                  <a:srgbClr val="000066"/>
                </a:solidFill>
                <a:latin typeface="Times New Roman"/>
                <a:ea typeface="Times New Roman"/>
                <a:cs typeface="Times New Roman"/>
                <a:sym typeface="Times New Roman"/>
              </a:rPr>
              <a:t>real-time transport protocol.</a:t>
            </a:r>
            <a:endParaRPr sz="2000" b="1" dirty="0">
              <a:latin typeface="Times New Roman"/>
              <a:ea typeface="Times New Roman"/>
              <a:cs typeface="Times New Roman"/>
              <a:sym typeface="Times New Roman"/>
            </a:endParaRPr>
          </a:p>
          <a:p>
            <a:pPr marL="330200" marR="0" lvl="0" indent="-254000" algn="just" rtl="0">
              <a:lnSpc>
                <a:spcPct val="100000"/>
              </a:lnSpc>
              <a:spcBef>
                <a:spcPts val="900"/>
              </a:spcBef>
              <a:spcAft>
                <a:spcPts val="0"/>
              </a:spcAft>
              <a:buClr>
                <a:srgbClr val="CC0000"/>
              </a:buClr>
              <a:buSzPts val="1800"/>
              <a:buFont typeface="Times New Roman"/>
              <a:buChar char="⮚"/>
            </a:pPr>
            <a:r>
              <a:rPr lang="en" sz="2000" dirty="0">
                <a:solidFill>
                  <a:srgbClr val="000066"/>
                </a:solidFill>
                <a:latin typeface="Times New Roman"/>
                <a:ea typeface="Times New Roman"/>
                <a:cs typeface="Times New Roman"/>
                <a:sym typeface="Times New Roman"/>
              </a:rPr>
              <a:t>Thus generic real-time transport protocol for multiple applications would be a good idea. i.e. RTP (Real-time Transport Protocol).</a:t>
            </a:r>
            <a:endParaRPr sz="2000" dirty="0">
              <a:latin typeface="Times New Roman"/>
              <a:ea typeface="Times New Roman"/>
              <a:cs typeface="Times New Roman"/>
              <a:sym typeface="Times New Roman"/>
            </a:endParaRPr>
          </a:p>
          <a:p>
            <a:pPr marL="330200" marR="0" lvl="0" indent="-254000" algn="just" rtl="0">
              <a:lnSpc>
                <a:spcPct val="100000"/>
              </a:lnSpc>
              <a:spcBef>
                <a:spcPts val="900"/>
              </a:spcBef>
              <a:spcAft>
                <a:spcPts val="0"/>
              </a:spcAft>
              <a:buClr>
                <a:srgbClr val="CC0000"/>
              </a:buClr>
              <a:buSzPts val="1800"/>
              <a:buFont typeface="Times New Roman"/>
              <a:buChar char="⮚"/>
            </a:pPr>
            <a:r>
              <a:rPr lang="en" sz="2000" b="1" dirty="0">
                <a:solidFill>
                  <a:srgbClr val="000066"/>
                </a:solidFill>
                <a:latin typeface="Times New Roman"/>
                <a:ea typeface="Times New Roman"/>
                <a:cs typeface="Times New Roman"/>
                <a:sym typeface="Times New Roman"/>
              </a:rPr>
              <a:t>Aspects of real-time </a:t>
            </a:r>
            <a:r>
              <a:rPr lang="en" sz="2000" b="1" dirty="0" smtClean="0">
                <a:solidFill>
                  <a:srgbClr val="000066"/>
                </a:solidFill>
                <a:latin typeface="Times New Roman"/>
                <a:ea typeface="Times New Roman"/>
                <a:cs typeface="Times New Roman"/>
                <a:sym typeface="Times New Roman"/>
              </a:rPr>
              <a:t>transport:</a:t>
            </a:r>
            <a:endParaRPr sz="2000" b="1" dirty="0">
              <a:latin typeface="Times New Roman"/>
              <a:ea typeface="Times New Roman"/>
              <a:cs typeface="Times New Roman"/>
              <a:sym typeface="Times New Roman"/>
            </a:endParaRPr>
          </a:p>
          <a:p>
            <a:pPr marL="635000" marR="0" lvl="1" indent="-222250" algn="just" rtl="0">
              <a:lnSpc>
                <a:spcPct val="100000"/>
              </a:lnSpc>
              <a:spcBef>
                <a:spcPts val="800"/>
              </a:spcBef>
              <a:spcAft>
                <a:spcPts val="0"/>
              </a:spcAft>
              <a:buClr>
                <a:srgbClr val="CC0000"/>
              </a:buClr>
              <a:buSzPts val="1500"/>
              <a:buFont typeface="Times New Roman"/>
              <a:buChar char="⮚"/>
            </a:pPr>
            <a:r>
              <a:rPr lang="en" sz="2000" b="1" dirty="0" smtClean="0">
                <a:solidFill>
                  <a:schemeClr val="tx1"/>
                </a:solidFill>
                <a:latin typeface="Times New Roman"/>
                <a:ea typeface="Times New Roman"/>
                <a:cs typeface="Times New Roman"/>
                <a:sym typeface="Times New Roman"/>
              </a:rPr>
              <a:t>Transporting </a:t>
            </a:r>
            <a:r>
              <a:rPr lang="en" sz="2000" b="1" dirty="0">
                <a:solidFill>
                  <a:srgbClr val="C00000"/>
                </a:solidFill>
                <a:latin typeface="Times New Roman"/>
                <a:ea typeface="Times New Roman"/>
                <a:cs typeface="Times New Roman"/>
                <a:sym typeface="Times New Roman"/>
              </a:rPr>
              <a:t>A</a:t>
            </a:r>
            <a:r>
              <a:rPr lang="en" sz="2000" b="1" dirty="0" smtClean="0">
                <a:solidFill>
                  <a:srgbClr val="C00000"/>
                </a:solidFill>
                <a:latin typeface="Times New Roman"/>
                <a:ea typeface="Times New Roman"/>
                <a:cs typeface="Times New Roman"/>
                <a:sym typeface="Times New Roman"/>
              </a:rPr>
              <a:t>udio </a:t>
            </a:r>
            <a:r>
              <a:rPr lang="en" sz="2000" b="1" dirty="0">
                <a:solidFill>
                  <a:srgbClr val="C00000"/>
                </a:solidFill>
                <a:latin typeface="Times New Roman"/>
                <a:ea typeface="Times New Roman"/>
                <a:cs typeface="Times New Roman"/>
                <a:sym typeface="Times New Roman"/>
              </a:rPr>
              <a:t>and </a:t>
            </a:r>
            <a:r>
              <a:rPr lang="en" sz="2000" b="1" dirty="0" smtClean="0">
                <a:solidFill>
                  <a:srgbClr val="C00000"/>
                </a:solidFill>
                <a:latin typeface="Times New Roman"/>
                <a:ea typeface="Times New Roman"/>
                <a:cs typeface="Times New Roman"/>
                <a:sym typeface="Times New Roman"/>
              </a:rPr>
              <a:t>Video </a:t>
            </a:r>
            <a:r>
              <a:rPr lang="en" sz="2000" b="1" dirty="0">
                <a:solidFill>
                  <a:schemeClr val="tx1"/>
                </a:solidFill>
                <a:latin typeface="Times New Roman"/>
                <a:ea typeface="Times New Roman"/>
                <a:cs typeface="Times New Roman"/>
                <a:sym typeface="Times New Roman"/>
              </a:rPr>
              <a:t>data in packets.</a:t>
            </a:r>
            <a:endParaRPr sz="2000" b="1" dirty="0">
              <a:solidFill>
                <a:schemeClr val="tx1"/>
              </a:solidFill>
              <a:latin typeface="Times New Roman"/>
              <a:ea typeface="Times New Roman"/>
              <a:cs typeface="Times New Roman"/>
              <a:sym typeface="Times New Roman"/>
            </a:endParaRPr>
          </a:p>
          <a:p>
            <a:pPr marL="635000" marR="0" lvl="1" indent="-222250" algn="just" rtl="0">
              <a:lnSpc>
                <a:spcPct val="100000"/>
              </a:lnSpc>
              <a:spcBef>
                <a:spcPts val="800"/>
              </a:spcBef>
              <a:spcAft>
                <a:spcPts val="0"/>
              </a:spcAft>
              <a:buClr>
                <a:srgbClr val="CC0000"/>
              </a:buClr>
              <a:buSzPts val="1500"/>
              <a:buFont typeface="Times New Roman"/>
              <a:buChar char="⮚"/>
            </a:pPr>
            <a:r>
              <a:rPr lang="en" sz="2000" b="1" dirty="0">
                <a:solidFill>
                  <a:schemeClr val="tx1"/>
                </a:solidFill>
                <a:latin typeface="Times New Roman"/>
                <a:ea typeface="Times New Roman"/>
                <a:cs typeface="Times New Roman"/>
                <a:sym typeface="Times New Roman"/>
              </a:rPr>
              <a:t> </a:t>
            </a:r>
            <a:r>
              <a:rPr lang="en" sz="2000" b="1" dirty="0" smtClean="0">
                <a:solidFill>
                  <a:schemeClr val="tx1"/>
                </a:solidFill>
                <a:latin typeface="Times New Roman"/>
                <a:ea typeface="Times New Roman"/>
                <a:cs typeface="Times New Roman"/>
                <a:sym typeface="Times New Roman"/>
              </a:rPr>
              <a:t>Processing </a:t>
            </a:r>
            <a:r>
              <a:rPr lang="en" sz="2000" b="1" dirty="0">
                <a:solidFill>
                  <a:schemeClr val="tx1"/>
                </a:solidFill>
                <a:latin typeface="Times New Roman"/>
                <a:ea typeface="Times New Roman"/>
                <a:cs typeface="Times New Roman"/>
                <a:sym typeface="Times New Roman"/>
              </a:rPr>
              <a:t>that takes place, mostly at the receiver, to play out the audio and video at the right time.</a:t>
            </a:r>
            <a:endParaRPr sz="2000" b="1" dirty="0">
              <a:solidFill>
                <a:schemeClr val="tx1"/>
              </a:solidFill>
              <a:latin typeface="Times New Roman"/>
              <a:ea typeface="Times New Roman"/>
              <a:cs typeface="Times New Roman"/>
              <a:sym typeface="Times New Roman"/>
            </a:endParaRPr>
          </a:p>
          <a:p>
            <a:pPr marL="330200" marR="0" lvl="0" indent="-139700" algn="just" rtl="0">
              <a:lnSpc>
                <a:spcPct val="100000"/>
              </a:lnSpc>
              <a:spcBef>
                <a:spcPts val="900"/>
              </a:spcBef>
              <a:spcAft>
                <a:spcPts val="0"/>
              </a:spcAft>
              <a:buClr>
                <a:srgbClr val="CC0000"/>
              </a:buClr>
              <a:buSzPts val="1800"/>
              <a:buFont typeface="Noto Sans Symbols"/>
              <a:buNone/>
            </a:pPr>
            <a:endParaRPr sz="2200" dirty="0">
              <a:solidFill>
                <a:srgbClr val="000066"/>
              </a:solidFill>
              <a:latin typeface="Times New Roman"/>
              <a:ea typeface="Times New Roman"/>
              <a:cs typeface="Times New Roman"/>
              <a:sym typeface="Times New Roman"/>
            </a:endParaRPr>
          </a:p>
        </p:txBody>
      </p:sp>
      <p:pic>
        <p:nvPicPr>
          <p:cNvPr id="11" name="Google Shape;197;p30"/>
          <p:cNvPicPr preferRelativeResize="0"/>
          <p:nvPr/>
        </p:nvPicPr>
        <p:blipFill rotWithShape="1">
          <a:blip r:embed="rId3">
            <a:alphaModFix/>
          </a:blip>
          <a:srcRect/>
          <a:stretch/>
        </p:blipFill>
        <p:spPr>
          <a:xfrm>
            <a:off x="41822" y="47021"/>
            <a:ext cx="538608" cy="597579"/>
          </a:xfrm>
          <a:prstGeom prst="rect">
            <a:avLst/>
          </a:prstGeom>
          <a:noFill/>
          <a:ln>
            <a:noFill/>
          </a:ln>
        </p:spPr>
      </p:pic>
    </p:spTree>
    <p:extLst>
      <p:ext uri="{BB962C8B-B14F-4D97-AF65-F5344CB8AC3E}">
        <p14:creationId xmlns:p14="http://schemas.microsoft.com/office/powerpoint/2010/main" val="3132173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9" name="Google Shape;579;p68"/>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62</a:t>
            </a:fld>
            <a:endParaRPr sz="1100"/>
          </a:p>
        </p:txBody>
      </p:sp>
      <p:sp>
        <p:nvSpPr>
          <p:cNvPr id="576" name="Google Shape;576;p68"/>
          <p:cNvSpPr txBox="1">
            <a:spLocks noGrp="1"/>
          </p:cNvSpPr>
          <p:nvPr>
            <p:ph type="title" idx="4294967295"/>
          </p:nvPr>
        </p:nvSpPr>
        <p:spPr>
          <a:xfrm>
            <a:off x="594119" y="92604"/>
            <a:ext cx="7772400" cy="506412"/>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Clr>
                <a:schemeClr val="dk1"/>
              </a:buClr>
              <a:buSzPts val="3000"/>
              <a:buFont typeface="Times New Roman"/>
              <a:buNone/>
            </a:pPr>
            <a:r>
              <a:rPr lang="en" sz="2800" dirty="0">
                <a:latin typeface="Times New Roman"/>
                <a:ea typeface="Times New Roman"/>
                <a:cs typeface="Times New Roman"/>
                <a:sym typeface="Times New Roman"/>
              </a:rPr>
              <a:t>Real-Time Transport Protocol [RTP] (Cntd.)</a:t>
            </a:r>
            <a:endParaRPr sz="2800" dirty="0"/>
          </a:p>
        </p:txBody>
      </p:sp>
      <p:pic>
        <p:nvPicPr>
          <p:cNvPr id="580" name="Google Shape;580;p68"/>
          <p:cNvPicPr preferRelativeResize="0"/>
          <p:nvPr/>
        </p:nvPicPr>
        <p:blipFill rotWithShape="1">
          <a:blip r:embed="rId3">
            <a:alphaModFix/>
          </a:blip>
          <a:srcRect/>
          <a:stretch/>
        </p:blipFill>
        <p:spPr>
          <a:xfrm>
            <a:off x="822721" y="1234995"/>
            <a:ext cx="7543798" cy="3248981"/>
          </a:xfrm>
          <a:prstGeom prst="rect">
            <a:avLst/>
          </a:prstGeom>
          <a:noFill/>
          <a:ln>
            <a:noFill/>
          </a:ln>
        </p:spPr>
      </p:pic>
      <p:pic>
        <p:nvPicPr>
          <p:cNvPr id="11" name="Google Shape;197;p30"/>
          <p:cNvPicPr preferRelativeResize="0"/>
          <p:nvPr/>
        </p:nvPicPr>
        <p:blipFill rotWithShape="1">
          <a:blip r:embed="rId4">
            <a:alphaModFix/>
          </a:blip>
          <a:srcRect/>
          <a:stretch/>
        </p:blipFill>
        <p:spPr>
          <a:xfrm>
            <a:off x="41822" y="47021"/>
            <a:ext cx="538608" cy="597579"/>
          </a:xfrm>
          <a:prstGeom prst="rect">
            <a:avLst/>
          </a:prstGeom>
          <a:noFill/>
          <a:ln>
            <a:noFill/>
          </a:ln>
        </p:spPr>
      </p:pic>
    </p:spTree>
    <p:extLst>
      <p:ext uri="{BB962C8B-B14F-4D97-AF65-F5344CB8AC3E}">
        <p14:creationId xmlns:p14="http://schemas.microsoft.com/office/powerpoint/2010/main" val="29997244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9" name="Google Shape;589;p69"/>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63</a:t>
            </a:fld>
            <a:endParaRPr sz="1100"/>
          </a:p>
        </p:txBody>
      </p:sp>
      <p:sp>
        <p:nvSpPr>
          <p:cNvPr id="586" name="Google Shape;586;p69"/>
          <p:cNvSpPr txBox="1">
            <a:spLocks noGrp="1"/>
          </p:cNvSpPr>
          <p:nvPr>
            <p:ph type="title" idx="4294967295"/>
          </p:nvPr>
        </p:nvSpPr>
        <p:spPr>
          <a:xfrm>
            <a:off x="580430" y="115431"/>
            <a:ext cx="7772400" cy="407987"/>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Clr>
                <a:schemeClr val="dk1"/>
              </a:buClr>
              <a:buSzPts val="3000"/>
              <a:buFont typeface="Times New Roman"/>
              <a:buNone/>
            </a:pPr>
            <a:r>
              <a:rPr lang="en" sz="2800" dirty="0">
                <a:latin typeface="Times New Roman"/>
                <a:ea typeface="Times New Roman"/>
                <a:cs typeface="Times New Roman"/>
                <a:sym typeface="Times New Roman"/>
              </a:rPr>
              <a:t>Real-Time Transport Protocol [RTP] (Cntd.)</a:t>
            </a:r>
            <a:endParaRPr sz="2800" dirty="0"/>
          </a:p>
        </p:txBody>
      </p:sp>
      <p:sp>
        <p:nvSpPr>
          <p:cNvPr id="590" name="Google Shape;590;p69"/>
          <p:cNvSpPr txBox="1"/>
          <p:nvPr/>
        </p:nvSpPr>
        <p:spPr>
          <a:xfrm>
            <a:off x="463155" y="794063"/>
            <a:ext cx="8032290" cy="828260"/>
          </a:xfrm>
          <a:prstGeom prst="rect">
            <a:avLst/>
          </a:prstGeom>
          <a:noFill/>
          <a:ln>
            <a:noFill/>
          </a:ln>
        </p:spPr>
        <p:txBody>
          <a:bodyPr spcFirstLastPara="1" wrap="square" lIns="68575" tIns="34275" rIns="68575" bIns="34275" anchor="t" anchorCtr="0">
            <a:noAutofit/>
          </a:bodyPr>
          <a:lstStyle/>
          <a:p>
            <a:pPr marL="330200" marR="0" lvl="0" indent="-254000" algn="just" rtl="0">
              <a:lnSpc>
                <a:spcPct val="100000"/>
              </a:lnSpc>
              <a:spcBef>
                <a:spcPts val="0"/>
              </a:spcBef>
              <a:spcAft>
                <a:spcPts val="0"/>
              </a:spcAft>
              <a:buClr>
                <a:srgbClr val="CC0000"/>
              </a:buClr>
              <a:buSzPts val="1800"/>
              <a:buFont typeface="Times New Roman"/>
              <a:buChar char="⮚"/>
            </a:pPr>
            <a:r>
              <a:rPr lang="en" sz="1800" dirty="0">
                <a:solidFill>
                  <a:srgbClr val="000066"/>
                </a:solidFill>
                <a:latin typeface="Times New Roman"/>
                <a:ea typeface="Times New Roman"/>
                <a:cs typeface="Times New Roman"/>
                <a:sym typeface="Times New Roman"/>
              </a:rPr>
              <a:t>RTP normally runs in </a:t>
            </a:r>
            <a:r>
              <a:rPr lang="en" sz="1800" b="1" dirty="0">
                <a:solidFill>
                  <a:srgbClr val="C00000"/>
                </a:solidFill>
                <a:latin typeface="Times New Roman"/>
                <a:ea typeface="Times New Roman"/>
                <a:cs typeface="Times New Roman"/>
                <a:sym typeface="Times New Roman"/>
              </a:rPr>
              <a:t>user space over UDP </a:t>
            </a:r>
            <a:r>
              <a:rPr lang="en" sz="1800" dirty="0">
                <a:solidFill>
                  <a:srgbClr val="000066"/>
                </a:solidFill>
                <a:latin typeface="Times New Roman"/>
                <a:ea typeface="Times New Roman"/>
                <a:cs typeface="Times New Roman"/>
                <a:sym typeface="Times New Roman"/>
              </a:rPr>
              <a:t>(in the operating system).</a:t>
            </a:r>
            <a:endParaRPr sz="1100" dirty="0">
              <a:latin typeface="Times New Roman"/>
              <a:ea typeface="Times New Roman"/>
              <a:cs typeface="Times New Roman"/>
              <a:sym typeface="Times New Roman"/>
            </a:endParaRPr>
          </a:p>
          <a:p>
            <a:pPr marL="330200" marR="0" lvl="0" indent="-254000" algn="just" rtl="0">
              <a:lnSpc>
                <a:spcPct val="100000"/>
              </a:lnSpc>
              <a:spcBef>
                <a:spcPts val="900"/>
              </a:spcBef>
              <a:spcAft>
                <a:spcPts val="0"/>
              </a:spcAft>
              <a:buClr>
                <a:srgbClr val="CC0000"/>
              </a:buClr>
              <a:buSzPts val="1800"/>
              <a:buFont typeface="Times New Roman"/>
              <a:buChar char="⮚"/>
            </a:pPr>
            <a:r>
              <a:rPr lang="en" sz="1800" dirty="0">
                <a:solidFill>
                  <a:srgbClr val="000066"/>
                </a:solidFill>
                <a:latin typeface="Times New Roman"/>
                <a:ea typeface="Times New Roman"/>
                <a:cs typeface="Times New Roman"/>
                <a:sym typeface="Times New Roman"/>
              </a:rPr>
              <a:t>Its works as </a:t>
            </a:r>
            <a:r>
              <a:rPr lang="en" sz="1800" dirty="0" smtClean="0">
                <a:solidFill>
                  <a:srgbClr val="000066"/>
                </a:solidFill>
                <a:latin typeface="Times New Roman"/>
                <a:ea typeface="Times New Roman"/>
                <a:cs typeface="Times New Roman"/>
                <a:sym typeface="Times New Roman"/>
              </a:rPr>
              <a:t>follows:</a:t>
            </a:r>
            <a:endParaRPr sz="1100" dirty="0">
              <a:latin typeface="Times New Roman"/>
              <a:ea typeface="Times New Roman"/>
              <a:cs typeface="Times New Roman"/>
              <a:sym typeface="Times New Roman"/>
            </a:endParaRPr>
          </a:p>
          <a:p>
            <a:pPr marL="330200" marR="0" lvl="0" indent="-139700" algn="just" rtl="0">
              <a:lnSpc>
                <a:spcPct val="100000"/>
              </a:lnSpc>
              <a:spcBef>
                <a:spcPts val="900"/>
              </a:spcBef>
              <a:spcAft>
                <a:spcPts val="0"/>
              </a:spcAft>
              <a:buClr>
                <a:srgbClr val="CC0000"/>
              </a:buClr>
              <a:buSzPts val="1800"/>
              <a:buFont typeface="Noto Sans Symbols"/>
              <a:buNone/>
            </a:pPr>
            <a:endParaRPr sz="1800" dirty="0">
              <a:solidFill>
                <a:srgbClr val="000066"/>
              </a:solidFill>
              <a:latin typeface="Times New Roman"/>
              <a:ea typeface="Times New Roman"/>
              <a:cs typeface="Times New Roman"/>
              <a:sym typeface="Times New Roman"/>
            </a:endParaRPr>
          </a:p>
          <a:p>
            <a:pPr marL="330200" marR="0" lvl="0" indent="-139700" algn="just" rtl="0">
              <a:lnSpc>
                <a:spcPct val="100000"/>
              </a:lnSpc>
              <a:spcBef>
                <a:spcPts val="900"/>
              </a:spcBef>
              <a:spcAft>
                <a:spcPts val="0"/>
              </a:spcAft>
              <a:buClr>
                <a:srgbClr val="CC0000"/>
              </a:buClr>
              <a:buSzPts val="1800"/>
              <a:buFont typeface="Noto Sans Symbols"/>
              <a:buNone/>
            </a:pPr>
            <a:endParaRPr sz="1800" dirty="0">
              <a:solidFill>
                <a:srgbClr val="000066"/>
              </a:solidFill>
              <a:latin typeface="Times New Roman"/>
              <a:ea typeface="Times New Roman"/>
              <a:cs typeface="Times New Roman"/>
              <a:sym typeface="Times New Roman"/>
            </a:endParaRPr>
          </a:p>
          <a:p>
            <a:pPr marL="330200" marR="0" lvl="0" indent="-254000" algn="just" rtl="0">
              <a:lnSpc>
                <a:spcPct val="100000"/>
              </a:lnSpc>
              <a:spcBef>
                <a:spcPts val="900"/>
              </a:spcBef>
              <a:spcAft>
                <a:spcPts val="0"/>
              </a:spcAft>
              <a:buClr>
                <a:srgbClr val="CC0000"/>
              </a:buClr>
              <a:buSzPts val="1800"/>
              <a:buFont typeface="Times New Roman"/>
              <a:buChar char="⮚"/>
            </a:pPr>
            <a:endParaRPr lang="en" sz="1800" dirty="0" smtClean="0">
              <a:solidFill>
                <a:srgbClr val="000066"/>
              </a:solidFill>
              <a:latin typeface="Times New Roman"/>
              <a:ea typeface="Times New Roman"/>
              <a:cs typeface="Times New Roman"/>
              <a:sym typeface="Times New Roman"/>
            </a:endParaRPr>
          </a:p>
          <a:p>
            <a:pPr marL="330200" marR="0" lvl="0" indent="-139700" algn="just" rtl="0">
              <a:lnSpc>
                <a:spcPct val="100000"/>
              </a:lnSpc>
              <a:spcBef>
                <a:spcPts val="900"/>
              </a:spcBef>
              <a:spcAft>
                <a:spcPts val="0"/>
              </a:spcAft>
              <a:buClr>
                <a:srgbClr val="CC0000"/>
              </a:buClr>
              <a:buSzPts val="1800"/>
              <a:buFont typeface="Noto Sans Symbols"/>
              <a:buNone/>
            </a:pPr>
            <a:endParaRPr sz="1800" dirty="0">
              <a:solidFill>
                <a:srgbClr val="000066"/>
              </a:solidFill>
              <a:latin typeface="Times New Roman"/>
              <a:ea typeface="Times New Roman"/>
              <a:cs typeface="Times New Roman"/>
              <a:sym typeface="Times New Roman"/>
            </a:endParaRPr>
          </a:p>
        </p:txBody>
      </p:sp>
      <p:sp>
        <p:nvSpPr>
          <p:cNvPr id="591" name="Google Shape;591;p69"/>
          <p:cNvSpPr/>
          <p:nvPr/>
        </p:nvSpPr>
        <p:spPr>
          <a:xfrm>
            <a:off x="1334355" y="1977628"/>
            <a:ext cx="857250" cy="457200"/>
          </a:xfrm>
          <a:prstGeom prst="rightArrow">
            <a:avLst>
              <a:gd name="adj1" fmla="val 50000"/>
              <a:gd name="adj2" fmla="val 50000"/>
            </a:avLst>
          </a:prstGeom>
          <a:solidFill>
            <a:schemeClr val="accent1"/>
          </a:solidFill>
          <a:ln w="25400" cap="flat" cmpd="sng">
            <a:solidFill>
              <a:srgbClr val="A1A1A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dirty="0">
                <a:solidFill>
                  <a:srgbClr val="FF0000"/>
                </a:solidFill>
                <a:latin typeface="Calibri"/>
                <a:ea typeface="Calibri"/>
                <a:cs typeface="Calibri"/>
                <a:sym typeface="Calibri"/>
              </a:rPr>
              <a:t>Fed into</a:t>
            </a:r>
            <a:endParaRPr sz="1400" dirty="0">
              <a:solidFill>
                <a:srgbClr val="FF0000"/>
              </a:solidFill>
              <a:latin typeface="Calibri"/>
              <a:ea typeface="Calibri"/>
              <a:cs typeface="Calibri"/>
              <a:sym typeface="Calibri"/>
            </a:endParaRPr>
          </a:p>
        </p:txBody>
      </p:sp>
      <p:sp>
        <p:nvSpPr>
          <p:cNvPr id="592" name="Google Shape;592;p69"/>
          <p:cNvSpPr/>
          <p:nvPr/>
        </p:nvSpPr>
        <p:spPr>
          <a:xfrm>
            <a:off x="152628" y="1950440"/>
            <a:ext cx="1251956" cy="428150"/>
          </a:xfrm>
          <a:prstGeom prst="rect">
            <a:avLst/>
          </a:prstGeom>
          <a:noFill/>
          <a:ln>
            <a:noFill/>
          </a:ln>
        </p:spPr>
        <p:txBody>
          <a:bodyPr spcFirstLastPara="1" wrap="square" lIns="68575" tIns="34275" rIns="68575" bIns="34275" anchor="t" anchorCtr="0">
            <a:noAutofit/>
          </a:bodyPr>
          <a:lstStyle/>
          <a:p>
            <a:pPr marL="76200" marR="0" lvl="0" indent="0" algn="l" rtl="0">
              <a:lnSpc>
                <a:spcPct val="80000"/>
              </a:lnSpc>
              <a:spcBef>
                <a:spcPts val="0"/>
              </a:spcBef>
              <a:spcAft>
                <a:spcPts val="0"/>
              </a:spcAft>
              <a:buClr>
                <a:srgbClr val="CC0000"/>
              </a:buClr>
              <a:buSzPts val="1400"/>
              <a:buFont typeface="Calibri"/>
              <a:buNone/>
            </a:pPr>
            <a:r>
              <a:rPr lang="en" sz="1400" b="1" dirty="0">
                <a:solidFill>
                  <a:srgbClr val="000066"/>
                </a:solidFill>
                <a:latin typeface="Calibri"/>
                <a:ea typeface="Calibri"/>
                <a:cs typeface="Calibri"/>
                <a:sym typeface="Calibri"/>
              </a:rPr>
              <a:t>Multimedia</a:t>
            </a:r>
            <a:endParaRPr sz="1100" dirty="0"/>
          </a:p>
          <a:p>
            <a:pPr marL="76200" marR="0" lvl="0" indent="0" algn="l" rtl="0">
              <a:lnSpc>
                <a:spcPct val="80000"/>
              </a:lnSpc>
              <a:spcBef>
                <a:spcPts val="700"/>
              </a:spcBef>
              <a:spcAft>
                <a:spcPts val="0"/>
              </a:spcAft>
              <a:buClr>
                <a:srgbClr val="CC0000"/>
              </a:buClr>
              <a:buSzPts val="1400"/>
              <a:buFont typeface="Calibri"/>
              <a:buNone/>
            </a:pPr>
            <a:r>
              <a:rPr lang="en" sz="1400" b="1" dirty="0">
                <a:solidFill>
                  <a:srgbClr val="000066"/>
                </a:solidFill>
                <a:latin typeface="Calibri"/>
                <a:ea typeface="Calibri"/>
                <a:cs typeface="Calibri"/>
                <a:sym typeface="Calibri"/>
              </a:rPr>
              <a:t>application</a:t>
            </a:r>
            <a:endParaRPr sz="1400" b="1" dirty="0">
              <a:solidFill>
                <a:srgbClr val="000066"/>
              </a:solidFill>
              <a:latin typeface="Calibri"/>
              <a:ea typeface="Calibri"/>
              <a:cs typeface="Calibri"/>
              <a:sym typeface="Calibri"/>
            </a:endParaRPr>
          </a:p>
        </p:txBody>
      </p:sp>
      <p:sp>
        <p:nvSpPr>
          <p:cNvPr id="593" name="Google Shape;593;p69"/>
          <p:cNvSpPr/>
          <p:nvPr/>
        </p:nvSpPr>
        <p:spPr>
          <a:xfrm>
            <a:off x="2134455" y="1982319"/>
            <a:ext cx="798110" cy="509659"/>
          </a:xfrm>
          <a:prstGeom prst="rect">
            <a:avLst/>
          </a:prstGeom>
          <a:noFill/>
          <a:ln>
            <a:noFill/>
          </a:ln>
        </p:spPr>
        <p:txBody>
          <a:bodyPr spcFirstLastPara="1" wrap="square" lIns="68575" tIns="34275" rIns="68575" bIns="34275" anchor="t" anchorCtr="0">
            <a:noAutofit/>
          </a:bodyPr>
          <a:lstStyle/>
          <a:p>
            <a:pPr marL="76200" marR="0" lvl="0" indent="0" algn="l" rtl="0">
              <a:lnSpc>
                <a:spcPct val="80000"/>
              </a:lnSpc>
              <a:spcBef>
                <a:spcPts val="0"/>
              </a:spcBef>
              <a:spcAft>
                <a:spcPts val="0"/>
              </a:spcAft>
              <a:buNone/>
            </a:pPr>
            <a:r>
              <a:rPr lang="en" sz="1400" b="1" dirty="0">
                <a:solidFill>
                  <a:srgbClr val="000066"/>
                </a:solidFill>
                <a:latin typeface="Calibri"/>
                <a:ea typeface="Calibri"/>
                <a:cs typeface="Calibri"/>
                <a:sym typeface="Calibri"/>
              </a:rPr>
              <a:t>RTP </a:t>
            </a:r>
            <a:endParaRPr sz="1400" b="1" dirty="0">
              <a:solidFill>
                <a:srgbClr val="000066"/>
              </a:solidFill>
              <a:latin typeface="Calibri"/>
              <a:ea typeface="Calibri"/>
              <a:cs typeface="Calibri"/>
              <a:sym typeface="Calibri"/>
            </a:endParaRPr>
          </a:p>
          <a:p>
            <a:pPr marL="76200" marR="0" lvl="0" indent="0" algn="l" rtl="0">
              <a:lnSpc>
                <a:spcPct val="80000"/>
              </a:lnSpc>
              <a:spcBef>
                <a:spcPts val="700"/>
              </a:spcBef>
              <a:spcAft>
                <a:spcPts val="0"/>
              </a:spcAft>
              <a:buNone/>
            </a:pPr>
            <a:r>
              <a:rPr lang="en" sz="1400" b="1" dirty="0">
                <a:solidFill>
                  <a:srgbClr val="000066"/>
                </a:solidFill>
                <a:latin typeface="Calibri"/>
                <a:ea typeface="Calibri"/>
                <a:cs typeface="Calibri"/>
                <a:sym typeface="Calibri"/>
              </a:rPr>
              <a:t>library</a:t>
            </a:r>
            <a:endParaRPr sz="1400" b="1" dirty="0">
              <a:solidFill>
                <a:srgbClr val="000066"/>
              </a:solidFill>
              <a:latin typeface="Calibri"/>
              <a:ea typeface="Calibri"/>
              <a:cs typeface="Calibri"/>
              <a:sym typeface="Calibri"/>
            </a:endParaRPr>
          </a:p>
        </p:txBody>
      </p:sp>
      <p:sp>
        <p:nvSpPr>
          <p:cNvPr id="594" name="Google Shape;594;p69"/>
          <p:cNvSpPr/>
          <p:nvPr/>
        </p:nvSpPr>
        <p:spPr>
          <a:xfrm>
            <a:off x="2761127" y="1977625"/>
            <a:ext cx="1344900" cy="457200"/>
          </a:xfrm>
          <a:prstGeom prst="rightArrow">
            <a:avLst>
              <a:gd name="adj1" fmla="val 50000"/>
              <a:gd name="adj2" fmla="val 50000"/>
            </a:avLst>
          </a:prstGeom>
          <a:solidFill>
            <a:schemeClr val="accent1"/>
          </a:solidFill>
          <a:ln w="25400" cap="flat" cmpd="sng">
            <a:solidFill>
              <a:srgbClr val="A1A1A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rgbClr val="FF0000"/>
                </a:solidFill>
                <a:latin typeface="Calibri"/>
                <a:ea typeface="Calibri"/>
                <a:cs typeface="Calibri"/>
                <a:sym typeface="Calibri"/>
              </a:rPr>
              <a:t>Multiplexing</a:t>
            </a:r>
            <a:endParaRPr sz="1400">
              <a:solidFill>
                <a:srgbClr val="FF0000"/>
              </a:solidFill>
              <a:latin typeface="Calibri"/>
              <a:ea typeface="Calibri"/>
              <a:cs typeface="Calibri"/>
              <a:sym typeface="Calibri"/>
            </a:endParaRPr>
          </a:p>
        </p:txBody>
      </p:sp>
      <p:sp>
        <p:nvSpPr>
          <p:cNvPr id="595" name="Google Shape;595;p69"/>
          <p:cNvSpPr/>
          <p:nvPr/>
        </p:nvSpPr>
        <p:spPr>
          <a:xfrm>
            <a:off x="3906105" y="1986455"/>
            <a:ext cx="800100" cy="505523"/>
          </a:xfrm>
          <a:prstGeom prst="rect">
            <a:avLst/>
          </a:prstGeom>
          <a:noFill/>
          <a:ln>
            <a:noFill/>
          </a:ln>
        </p:spPr>
        <p:txBody>
          <a:bodyPr spcFirstLastPara="1" wrap="square" lIns="68575" tIns="34275" rIns="68575" bIns="34275" anchor="t" anchorCtr="0">
            <a:noAutofit/>
          </a:bodyPr>
          <a:lstStyle/>
          <a:p>
            <a:pPr marL="76200" marR="0" lvl="0" indent="0" algn="l" rtl="0">
              <a:lnSpc>
                <a:spcPct val="80000"/>
              </a:lnSpc>
              <a:spcBef>
                <a:spcPts val="0"/>
              </a:spcBef>
              <a:spcAft>
                <a:spcPts val="0"/>
              </a:spcAft>
              <a:buNone/>
            </a:pPr>
            <a:r>
              <a:rPr lang="en" sz="1400" b="1">
                <a:solidFill>
                  <a:srgbClr val="000066"/>
                </a:solidFill>
                <a:latin typeface="Calibri"/>
                <a:ea typeface="Calibri"/>
                <a:cs typeface="Calibri"/>
                <a:sym typeface="Calibri"/>
              </a:rPr>
              <a:t>RTP</a:t>
            </a:r>
            <a:endParaRPr sz="1100"/>
          </a:p>
          <a:p>
            <a:pPr marL="76200" marR="0" lvl="0" indent="0" algn="l" rtl="0">
              <a:lnSpc>
                <a:spcPct val="80000"/>
              </a:lnSpc>
              <a:spcBef>
                <a:spcPts val="700"/>
              </a:spcBef>
              <a:spcAft>
                <a:spcPts val="0"/>
              </a:spcAft>
              <a:buNone/>
            </a:pPr>
            <a:r>
              <a:rPr lang="en" sz="1400" b="1">
                <a:solidFill>
                  <a:srgbClr val="000066"/>
                </a:solidFill>
                <a:latin typeface="Calibri"/>
                <a:ea typeface="Calibri"/>
                <a:cs typeface="Calibri"/>
                <a:sym typeface="Calibri"/>
              </a:rPr>
              <a:t>Packets</a:t>
            </a:r>
            <a:endParaRPr sz="1400" b="1">
              <a:solidFill>
                <a:srgbClr val="000066"/>
              </a:solidFill>
              <a:latin typeface="Calibri"/>
              <a:ea typeface="Calibri"/>
              <a:cs typeface="Calibri"/>
              <a:sym typeface="Calibri"/>
            </a:endParaRPr>
          </a:p>
        </p:txBody>
      </p:sp>
      <p:sp>
        <p:nvSpPr>
          <p:cNvPr id="596" name="Google Shape;596;p69"/>
          <p:cNvSpPr/>
          <p:nvPr/>
        </p:nvSpPr>
        <p:spPr>
          <a:xfrm>
            <a:off x="4647065" y="1885950"/>
            <a:ext cx="1144990" cy="663178"/>
          </a:xfrm>
          <a:prstGeom prst="rightArrow">
            <a:avLst>
              <a:gd name="adj1" fmla="val 50000"/>
              <a:gd name="adj2" fmla="val 50000"/>
            </a:avLst>
          </a:prstGeom>
          <a:solidFill>
            <a:schemeClr val="accent1"/>
          </a:solidFill>
          <a:ln w="25400" cap="flat" cmpd="sng">
            <a:solidFill>
              <a:srgbClr val="A1A1A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rgbClr val="FF0000"/>
                </a:solidFill>
                <a:latin typeface="Calibri"/>
                <a:ea typeface="Calibri"/>
                <a:cs typeface="Calibri"/>
                <a:sym typeface="Calibri"/>
              </a:rPr>
              <a:t>Through Sockets</a:t>
            </a:r>
            <a:endParaRPr sz="1400">
              <a:solidFill>
                <a:srgbClr val="FF0000"/>
              </a:solidFill>
              <a:latin typeface="Calibri"/>
              <a:ea typeface="Calibri"/>
              <a:cs typeface="Calibri"/>
              <a:sym typeface="Calibri"/>
            </a:endParaRPr>
          </a:p>
        </p:txBody>
      </p:sp>
      <p:sp>
        <p:nvSpPr>
          <p:cNvPr id="597" name="Google Shape;597;p69"/>
          <p:cNvSpPr/>
          <p:nvPr/>
        </p:nvSpPr>
        <p:spPr>
          <a:xfrm>
            <a:off x="5792055" y="1977628"/>
            <a:ext cx="800100" cy="505523"/>
          </a:xfrm>
          <a:prstGeom prst="rect">
            <a:avLst/>
          </a:prstGeom>
          <a:noFill/>
          <a:ln>
            <a:noFill/>
          </a:ln>
        </p:spPr>
        <p:txBody>
          <a:bodyPr spcFirstLastPara="1" wrap="square" lIns="68575" tIns="34275" rIns="68575" bIns="34275" anchor="t" anchorCtr="0">
            <a:noAutofit/>
          </a:bodyPr>
          <a:lstStyle/>
          <a:p>
            <a:pPr marL="76200" marR="0" lvl="0" indent="0" algn="l" rtl="0">
              <a:lnSpc>
                <a:spcPct val="80000"/>
              </a:lnSpc>
              <a:spcBef>
                <a:spcPts val="0"/>
              </a:spcBef>
              <a:spcAft>
                <a:spcPts val="0"/>
              </a:spcAft>
              <a:buNone/>
            </a:pPr>
            <a:r>
              <a:rPr lang="en" sz="1400" b="1">
                <a:solidFill>
                  <a:srgbClr val="000066"/>
                </a:solidFill>
                <a:latin typeface="Calibri"/>
                <a:ea typeface="Calibri"/>
                <a:cs typeface="Calibri"/>
                <a:sym typeface="Calibri"/>
              </a:rPr>
              <a:t>UDP</a:t>
            </a:r>
            <a:endParaRPr sz="1100"/>
          </a:p>
          <a:p>
            <a:pPr marL="76200" marR="0" lvl="0" indent="0" algn="l" rtl="0">
              <a:lnSpc>
                <a:spcPct val="80000"/>
              </a:lnSpc>
              <a:spcBef>
                <a:spcPts val="700"/>
              </a:spcBef>
              <a:spcAft>
                <a:spcPts val="0"/>
              </a:spcAft>
              <a:buNone/>
            </a:pPr>
            <a:r>
              <a:rPr lang="en" sz="1400" b="1">
                <a:solidFill>
                  <a:srgbClr val="000066"/>
                </a:solidFill>
                <a:latin typeface="Calibri"/>
                <a:ea typeface="Calibri"/>
                <a:cs typeface="Calibri"/>
                <a:sym typeface="Calibri"/>
              </a:rPr>
              <a:t>Packets</a:t>
            </a:r>
            <a:endParaRPr sz="1400" b="1">
              <a:solidFill>
                <a:srgbClr val="000066"/>
              </a:solidFill>
              <a:latin typeface="Calibri"/>
              <a:ea typeface="Calibri"/>
              <a:cs typeface="Calibri"/>
              <a:sym typeface="Calibri"/>
            </a:endParaRPr>
          </a:p>
        </p:txBody>
      </p:sp>
      <p:sp>
        <p:nvSpPr>
          <p:cNvPr id="598" name="Google Shape;598;p69"/>
          <p:cNvSpPr/>
          <p:nvPr/>
        </p:nvSpPr>
        <p:spPr>
          <a:xfrm>
            <a:off x="6521926" y="1957713"/>
            <a:ext cx="415120" cy="420876"/>
          </a:xfrm>
          <a:prstGeom prst="rightArrow">
            <a:avLst>
              <a:gd name="adj1" fmla="val 50000"/>
              <a:gd name="adj2" fmla="val 50000"/>
            </a:avLst>
          </a:prstGeom>
          <a:solidFill>
            <a:schemeClr val="accent1"/>
          </a:solidFill>
          <a:ln w="25400" cap="flat" cmpd="sng">
            <a:solidFill>
              <a:srgbClr val="A1A1A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0000"/>
              </a:solidFill>
              <a:latin typeface="Calibri"/>
              <a:ea typeface="Calibri"/>
              <a:cs typeface="Calibri"/>
              <a:sym typeface="Calibri"/>
            </a:endParaRPr>
          </a:p>
        </p:txBody>
      </p:sp>
      <p:sp>
        <p:nvSpPr>
          <p:cNvPr id="599" name="Google Shape;599;p69"/>
          <p:cNvSpPr/>
          <p:nvPr/>
        </p:nvSpPr>
        <p:spPr>
          <a:xfrm>
            <a:off x="6885866" y="1929305"/>
            <a:ext cx="800100" cy="505523"/>
          </a:xfrm>
          <a:prstGeom prst="rect">
            <a:avLst/>
          </a:prstGeom>
          <a:noFill/>
          <a:ln>
            <a:noFill/>
          </a:ln>
        </p:spPr>
        <p:txBody>
          <a:bodyPr spcFirstLastPara="1" wrap="square" lIns="68575" tIns="34275" rIns="68575" bIns="34275" anchor="t" anchorCtr="0">
            <a:noAutofit/>
          </a:bodyPr>
          <a:lstStyle/>
          <a:p>
            <a:pPr marL="76200" marR="0" lvl="0" indent="0" algn="l" rtl="0">
              <a:lnSpc>
                <a:spcPct val="80000"/>
              </a:lnSpc>
              <a:spcBef>
                <a:spcPts val="0"/>
              </a:spcBef>
              <a:spcAft>
                <a:spcPts val="0"/>
              </a:spcAft>
              <a:buNone/>
            </a:pPr>
            <a:r>
              <a:rPr lang="en" sz="1400" b="1">
                <a:solidFill>
                  <a:srgbClr val="000066"/>
                </a:solidFill>
                <a:latin typeface="Calibri"/>
                <a:ea typeface="Calibri"/>
                <a:cs typeface="Calibri"/>
                <a:sym typeface="Calibri"/>
              </a:rPr>
              <a:t>IP</a:t>
            </a:r>
            <a:endParaRPr sz="1100"/>
          </a:p>
          <a:p>
            <a:pPr marL="76200" marR="0" lvl="0" indent="0" algn="l" rtl="0">
              <a:lnSpc>
                <a:spcPct val="80000"/>
              </a:lnSpc>
              <a:spcBef>
                <a:spcPts val="700"/>
              </a:spcBef>
              <a:spcAft>
                <a:spcPts val="0"/>
              </a:spcAft>
              <a:buNone/>
            </a:pPr>
            <a:r>
              <a:rPr lang="en" sz="1400" b="1">
                <a:solidFill>
                  <a:srgbClr val="000066"/>
                </a:solidFill>
                <a:latin typeface="Calibri"/>
                <a:ea typeface="Calibri"/>
                <a:cs typeface="Calibri"/>
                <a:sym typeface="Calibri"/>
              </a:rPr>
              <a:t>Packets</a:t>
            </a:r>
            <a:endParaRPr sz="1400" b="1">
              <a:solidFill>
                <a:srgbClr val="000066"/>
              </a:solidFill>
              <a:latin typeface="Calibri"/>
              <a:ea typeface="Calibri"/>
              <a:cs typeface="Calibri"/>
              <a:sym typeface="Calibri"/>
            </a:endParaRPr>
          </a:p>
        </p:txBody>
      </p:sp>
      <p:sp>
        <p:nvSpPr>
          <p:cNvPr id="600" name="Google Shape;600;p69"/>
          <p:cNvSpPr/>
          <p:nvPr/>
        </p:nvSpPr>
        <p:spPr>
          <a:xfrm>
            <a:off x="7660945" y="1957713"/>
            <a:ext cx="415120" cy="420876"/>
          </a:xfrm>
          <a:prstGeom prst="rightArrow">
            <a:avLst>
              <a:gd name="adj1" fmla="val 50000"/>
              <a:gd name="adj2" fmla="val 50000"/>
            </a:avLst>
          </a:prstGeom>
          <a:solidFill>
            <a:schemeClr val="accent1"/>
          </a:solidFill>
          <a:ln w="25400" cap="flat" cmpd="sng">
            <a:solidFill>
              <a:srgbClr val="A1A1A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0000"/>
              </a:solidFill>
              <a:latin typeface="Calibri"/>
              <a:ea typeface="Calibri"/>
              <a:cs typeface="Calibri"/>
              <a:sym typeface="Calibri"/>
            </a:endParaRPr>
          </a:p>
        </p:txBody>
      </p:sp>
      <p:sp>
        <p:nvSpPr>
          <p:cNvPr id="601" name="Google Shape;601;p69"/>
          <p:cNvSpPr/>
          <p:nvPr/>
        </p:nvSpPr>
        <p:spPr>
          <a:xfrm>
            <a:off x="7963755" y="2034778"/>
            <a:ext cx="859240" cy="235449"/>
          </a:xfrm>
          <a:prstGeom prst="rect">
            <a:avLst/>
          </a:prstGeom>
          <a:noFill/>
          <a:ln>
            <a:noFill/>
          </a:ln>
        </p:spPr>
        <p:txBody>
          <a:bodyPr spcFirstLastPara="1" wrap="square" lIns="68575" tIns="34275" rIns="68575" bIns="34275" anchor="t" anchorCtr="0">
            <a:noAutofit/>
          </a:bodyPr>
          <a:lstStyle/>
          <a:p>
            <a:pPr marL="76200" marR="0" lvl="0" indent="0" algn="l" rtl="0">
              <a:lnSpc>
                <a:spcPct val="80000"/>
              </a:lnSpc>
              <a:spcBef>
                <a:spcPts val="0"/>
              </a:spcBef>
              <a:spcAft>
                <a:spcPts val="0"/>
              </a:spcAft>
              <a:buNone/>
            </a:pPr>
            <a:r>
              <a:rPr lang="en" sz="1400" b="1">
                <a:solidFill>
                  <a:srgbClr val="000066"/>
                </a:solidFill>
                <a:latin typeface="Calibri"/>
                <a:ea typeface="Calibri"/>
                <a:cs typeface="Calibri"/>
                <a:sym typeface="Calibri"/>
              </a:rPr>
              <a:t>Ethernet</a:t>
            </a:r>
            <a:endParaRPr sz="1400" b="1">
              <a:solidFill>
                <a:srgbClr val="000066"/>
              </a:solidFill>
              <a:latin typeface="Calibri"/>
              <a:ea typeface="Calibri"/>
              <a:cs typeface="Calibri"/>
              <a:sym typeface="Calibri"/>
            </a:endParaRPr>
          </a:p>
        </p:txBody>
      </p:sp>
      <p:pic>
        <p:nvPicPr>
          <p:cNvPr id="21" name="Google Shape;197;p30"/>
          <p:cNvPicPr preferRelativeResize="0"/>
          <p:nvPr/>
        </p:nvPicPr>
        <p:blipFill rotWithShape="1">
          <a:blip r:embed="rId3">
            <a:alphaModFix/>
          </a:blip>
          <a:srcRect/>
          <a:stretch/>
        </p:blipFill>
        <p:spPr>
          <a:xfrm>
            <a:off x="41822" y="47021"/>
            <a:ext cx="538608" cy="597579"/>
          </a:xfrm>
          <a:prstGeom prst="rect">
            <a:avLst/>
          </a:prstGeom>
          <a:noFill/>
          <a:ln>
            <a:noFill/>
          </a:ln>
        </p:spPr>
      </p:pic>
      <p:sp>
        <p:nvSpPr>
          <p:cNvPr id="3" name="TextBox 2"/>
          <p:cNvSpPr txBox="1"/>
          <p:nvPr/>
        </p:nvSpPr>
        <p:spPr>
          <a:xfrm>
            <a:off x="311126" y="2955351"/>
            <a:ext cx="8048586" cy="1774845"/>
          </a:xfrm>
          <a:prstGeom prst="rect">
            <a:avLst/>
          </a:prstGeom>
          <a:solidFill>
            <a:schemeClr val="accent4">
              <a:lumMod val="20000"/>
              <a:lumOff val="80000"/>
            </a:schemeClr>
          </a:solidFill>
        </p:spPr>
        <p:txBody>
          <a:bodyPr wrap="square" rtlCol="0">
            <a:spAutoFit/>
          </a:bodyPr>
          <a:lstStyle/>
          <a:p>
            <a:pPr marL="76200" algn="just">
              <a:spcBef>
                <a:spcPts val="900"/>
              </a:spcBef>
              <a:buClr>
                <a:srgbClr val="CC0000"/>
              </a:buClr>
              <a:buSzPts val="1800"/>
            </a:pPr>
            <a:r>
              <a:rPr lang="en-US" sz="1800" dirty="0">
                <a:solidFill>
                  <a:srgbClr val="000066"/>
                </a:solidFill>
                <a:latin typeface="Times New Roman"/>
                <a:ea typeface="Times New Roman"/>
                <a:cs typeface="Times New Roman"/>
                <a:sym typeface="Times New Roman"/>
              </a:rPr>
              <a:t>Because of this design, it is a little hard to say which layer RTP is in. </a:t>
            </a:r>
            <a:endParaRPr lang="en-US" sz="1100" dirty="0">
              <a:latin typeface="Times New Roman"/>
              <a:ea typeface="Times New Roman"/>
              <a:cs typeface="Times New Roman"/>
              <a:sym typeface="Times New Roman"/>
            </a:endParaRPr>
          </a:p>
          <a:p>
            <a:pPr marL="635000" lvl="1" indent="-222250" algn="just">
              <a:spcBef>
                <a:spcPts val="800"/>
              </a:spcBef>
              <a:buClr>
                <a:srgbClr val="CC0000"/>
              </a:buClr>
              <a:buSzPts val="1500"/>
              <a:buFont typeface="Times New Roman"/>
              <a:buChar char="⮚"/>
            </a:pPr>
            <a:r>
              <a:rPr lang="en-US" sz="1600" dirty="0">
                <a:solidFill>
                  <a:srgbClr val="000066"/>
                </a:solidFill>
                <a:latin typeface="Times New Roman"/>
                <a:ea typeface="Times New Roman"/>
                <a:cs typeface="Times New Roman"/>
                <a:sym typeface="Times New Roman"/>
              </a:rPr>
              <a:t>looks like an application protocol – because it runs in user space and is linked to the application program.</a:t>
            </a:r>
            <a:endParaRPr lang="en-US" sz="1600" dirty="0">
              <a:latin typeface="Times New Roman"/>
              <a:ea typeface="Times New Roman"/>
              <a:cs typeface="Times New Roman"/>
              <a:sym typeface="Times New Roman"/>
            </a:endParaRPr>
          </a:p>
          <a:p>
            <a:pPr marL="635000" lvl="1" indent="-222250" algn="just">
              <a:spcBef>
                <a:spcPts val="800"/>
              </a:spcBef>
              <a:buClr>
                <a:srgbClr val="CC0000"/>
              </a:buClr>
              <a:buSzPts val="1500"/>
              <a:buFont typeface="Times New Roman"/>
              <a:buChar char="⮚"/>
            </a:pPr>
            <a:r>
              <a:rPr lang="en-US" sz="1600" dirty="0">
                <a:solidFill>
                  <a:srgbClr val="000066"/>
                </a:solidFill>
                <a:latin typeface="Times New Roman"/>
                <a:ea typeface="Times New Roman"/>
                <a:cs typeface="Times New Roman"/>
                <a:sym typeface="Times New Roman"/>
              </a:rPr>
              <a:t>looks like a transport protocol – because it is a generic, application independent protocol that just provides transport facilities</a:t>
            </a:r>
            <a:endParaRPr lang="en-US" sz="1600" dirty="0">
              <a:latin typeface="Times New Roman"/>
              <a:ea typeface="Times New Roman"/>
              <a:cs typeface="Times New Roman"/>
              <a:sym typeface="Times New Roman"/>
            </a:endParaRPr>
          </a:p>
          <a:p>
            <a:endParaRPr lang="en-IN" dirty="0"/>
          </a:p>
        </p:txBody>
      </p:sp>
    </p:spTree>
    <p:extLst>
      <p:ext uri="{BB962C8B-B14F-4D97-AF65-F5344CB8AC3E}">
        <p14:creationId xmlns:p14="http://schemas.microsoft.com/office/powerpoint/2010/main" val="314429155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9" name="Google Shape;609;p70"/>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latin typeface="Times New Roman"/>
                <a:ea typeface="Times New Roman"/>
                <a:cs typeface="Times New Roman"/>
                <a:sym typeface="Times New Roman"/>
              </a:rPr>
              <a:t>64</a:t>
            </a:fld>
            <a:endParaRPr sz="1100">
              <a:latin typeface="Times New Roman"/>
              <a:ea typeface="Times New Roman"/>
              <a:cs typeface="Times New Roman"/>
              <a:sym typeface="Times New Roman"/>
            </a:endParaRPr>
          </a:p>
        </p:txBody>
      </p:sp>
      <p:sp>
        <p:nvSpPr>
          <p:cNvPr id="606" name="Google Shape;606;p70"/>
          <p:cNvSpPr txBox="1">
            <a:spLocks noGrp="1"/>
          </p:cNvSpPr>
          <p:nvPr>
            <p:ph type="title" idx="4294967295"/>
          </p:nvPr>
        </p:nvSpPr>
        <p:spPr>
          <a:xfrm>
            <a:off x="671208" y="47020"/>
            <a:ext cx="7918315" cy="439363"/>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Clr>
                <a:schemeClr val="dk1"/>
              </a:buClr>
              <a:buSzPts val="3000"/>
              <a:buFont typeface="Times New Roman"/>
              <a:buNone/>
            </a:pPr>
            <a:r>
              <a:rPr lang="en" sz="2800" dirty="0">
                <a:latin typeface="Times New Roman"/>
                <a:ea typeface="Times New Roman"/>
                <a:cs typeface="Times New Roman"/>
                <a:sym typeface="Times New Roman"/>
              </a:rPr>
              <a:t>Real-Time Transport Protocol [RTP] (Cntd.)</a:t>
            </a:r>
            <a:endParaRPr sz="2800" dirty="0">
              <a:latin typeface="Times New Roman"/>
              <a:ea typeface="Times New Roman"/>
              <a:cs typeface="Times New Roman"/>
              <a:sym typeface="Times New Roman"/>
            </a:endParaRPr>
          </a:p>
        </p:txBody>
      </p:sp>
      <p:sp>
        <p:nvSpPr>
          <p:cNvPr id="610" name="Google Shape;610;p70"/>
          <p:cNvSpPr txBox="1"/>
          <p:nvPr/>
        </p:nvSpPr>
        <p:spPr>
          <a:xfrm>
            <a:off x="671208" y="797560"/>
            <a:ext cx="7779089" cy="3658526"/>
          </a:xfrm>
          <a:prstGeom prst="rect">
            <a:avLst/>
          </a:prstGeom>
          <a:noFill/>
          <a:ln>
            <a:noFill/>
          </a:ln>
        </p:spPr>
        <p:txBody>
          <a:bodyPr spcFirstLastPara="1" wrap="square" lIns="68575" tIns="34275" rIns="68575" bIns="34275" anchor="t" anchorCtr="0">
            <a:noAutofit/>
          </a:bodyPr>
          <a:lstStyle/>
          <a:p>
            <a:pPr marL="76200" marR="0" lvl="0" algn="just" rtl="0">
              <a:lnSpc>
                <a:spcPct val="80000"/>
              </a:lnSpc>
              <a:spcBef>
                <a:spcPts val="0"/>
              </a:spcBef>
              <a:spcAft>
                <a:spcPts val="0"/>
              </a:spcAft>
              <a:buClr>
                <a:srgbClr val="CC0000"/>
              </a:buClr>
              <a:buSzPts val="1800"/>
            </a:pPr>
            <a:r>
              <a:rPr lang="en" sz="2000" dirty="0">
                <a:solidFill>
                  <a:srgbClr val="000066"/>
                </a:solidFill>
                <a:latin typeface="Times New Roman"/>
                <a:ea typeface="Times New Roman"/>
                <a:cs typeface="Times New Roman"/>
                <a:sym typeface="Times New Roman"/>
              </a:rPr>
              <a:t>Basic function </a:t>
            </a:r>
            <a:endParaRPr lang="en" sz="2000" dirty="0" smtClean="0">
              <a:solidFill>
                <a:srgbClr val="000066"/>
              </a:solidFill>
              <a:latin typeface="Times New Roman"/>
              <a:ea typeface="Times New Roman"/>
              <a:cs typeface="Times New Roman"/>
              <a:sym typeface="Times New Roman"/>
            </a:endParaRPr>
          </a:p>
          <a:p>
            <a:pPr marL="76200" marR="0" lvl="0" algn="just" rtl="0">
              <a:lnSpc>
                <a:spcPct val="80000"/>
              </a:lnSpc>
              <a:spcBef>
                <a:spcPts val="0"/>
              </a:spcBef>
              <a:spcAft>
                <a:spcPts val="0"/>
              </a:spcAft>
              <a:buClr>
                <a:srgbClr val="CC0000"/>
              </a:buClr>
              <a:buSzPts val="1800"/>
            </a:pPr>
            <a:endParaRPr lang="en" sz="2000" dirty="0" smtClean="0">
              <a:solidFill>
                <a:srgbClr val="000066"/>
              </a:solidFill>
              <a:latin typeface="Times New Roman"/>
              <a:ea typeface="Times New Roman"/>
              <a:cs typeface="Times New Roman"/>
              <a:sym typeface="Times New Roman"/>
            </a:endParaRPr>
          </a:p>
          <a:p>
            <a:pPr marL="330200" lvl="0" indent="-254000">
              <a:lnSpc>
                <a:spcPct val="80000"/>
              </a:lnSpc>
              <a:buClr>
                <a:srgbClr val="CC0000"/>
              </a:buClr>
              <a:buSzPts val="1800"/>
              <a:buFont typeface="Times New Roman"/>
              <a:buChar char="⮚"/>
            </a:pPr>
            <a:r>
              <a:rPr lang="en-US" sz="2000" dirty="0" smtClean="0">
                <a:solidFill>
                  <a:srgbClr val="000066"/>
                </a:solidFill>
                <a:latin typeface="Times New Roman"/>
                <a:ea typeface="Times New Roman"/>
                <a:cs typeface="Times New Roman"/>
                <a:sym typeface="Times New Roman"/>
              </a:rPr>
              <a:t>Multiplex </a:t>
            </a:r>
            <a:r>
              <a:rPr lang="en-US" sz="2000" dirty="0">
                <a:solidFill>
                  <a:srgbClr val="000066"/>
                </a:solidFill>
                <a:latin typeface="Times New Roman"/>
                <a:ea typeface="Times New Roman"/>
                <a:cs typeface="Times New Roman"/>
                <a:sym typeface="Times New Roman"/>
              </a:rPr>
              <a:t>several real-time data streams onto a single stream of UDP packets.</a:t>
            </a:r>
            <a:endParaRPr lang="en-US" sz="1200" dirty="0">
              <a:latin typeface="Times New Roman"/>
              <a:ea typeface="Times New Roman"/>
              <a:cs typeface="Times New Roman"/>
              <a:sym typeface="Times New Roman"/>
            </a:endParaRPr>
          </a:p>
          <a:p>
            <a:pPr marL="330200" lvl="0" indent="-254000">
              <a:lnSpc>
                <a:spcPct val="80000"/>
              </a:lnSpc>
              <a:spcBef>
                <a:spcPts val="900"/>
              </a:spcBef>
              <a:buClr>
                <a:srgbClr val="CC0000"/>
              </a:buClr>
              <a:buSzPts val="1800"/>
              <a:buFont typeface="Times New Roman"/>
              <a:buChar char="⮚"/>
            </a:pPr>
            <a:r>
              <a:rPr lang="en-US" sz="2000" dirty="0">
                <a:solidFill>
                  <a:srgbClr val="000066"/>
                </a:solidFill>
                <a:latin typeface="Times New Roman"/>
                <a:ea typeface="Times New Roman"/>
                <a:cs typeface="Times New Roman"/>
                <a:sym typeface="Times New Roman"/>
              </a:rPr>
              <a:t>Unicasting or Multicasting can be done.</a:t>
            </a:r>
            <a:endParaRPr lang="en-US" sz="1200" dirty="0">
              <a:latin typeface="Times New Roman"/>
              <a:ea typeface="Times New Roman"/>
              <a:cs typeface="Times New Roman"/>
              <a:sym typeface="Times New Roman"/>
            </a:endParaRPr>
          </a:p>
          <a:p>
            <a:pPr marL="330200" lvl="0" indent="-254000">
              <a:lnSpc>
                <a:spcPct val="80000"/>
              </a:lnSpc>
              <a:spcBef>
                <a:spcPts val="900"/>
              </a:spcBef>
              <a:buClr>
                <a:srgbClr val="CC0000"/>
              </a:buClr>
              <a:buSzPts val="1800"/>
              <a:buFont typeface="Times New Roman"/>
              <a:buChar char="⮚"/>
            </a:pPr>
            <a:r>
              <a:rPr lang="en-US" sz="2000" dirty="0">
                <a:solidFill>
                  <a:srgbClr val="000066"/>
                </a:solidFill>
                <a:latin typeface="Times New Roman"/>
                <a:ea typeface="Times New Roman"/>
                <a:cs typeface="Times New Roman"/>
                <a:sym typeface="Times New Roman"/>
              </a:rPr>
              <a:t>There are no special guarantees about delivery, and packets may be lost, delayed, corrupted, etc.</a:t>
            </a:r>
            <a:endParaRPr lang="en-US" sz="1200" dirty="0">
              <a:latin typeface="Times New Roman"/>
              <a:ea typeface="Times New Roman"/>
              <a:cs typeface="Times New Roman"/>
              <a:sym typeface="Times New Roman"/>
            </a:endParaRPr>
          </a:p>
          <a:p>
            <a:pPr marL="330200" lvl="0" indent="-254000">
              <a:lnSpc>
                <a:spcPct val="80000"/>
              </a:lnSpc>
              <a:spcBef>
                <a:spcPts val="900"/>
              </a:spcBef>
              <a:buClr>
                <a:srgbClr val="CC0000"/>
              </a:buClr>
              <a:buSzPts val="1800"/>
              <a:buFont typeface="Times New Roman"/>
              <a:buChar char="⮚"/>
            </a:pPr>
            <a:r>
              <a:rPr lang="en-US" sz="2000" dirty="0">
                <a:solidFill>
                  <a:srgbClr val="000066"/>
                </a:solidFill>
                <a:latin typeface="Times New Roman"/>
                <a:ea typeface="Times New Roman"/>
                <a:cs typeface="Times New Roman"/>
                <a:sym typeface="Times New Roman"/>
              </a:rPr>
              <a:t>The RTP format contains several features to help receivers work with multimedia information.</a:t>
            </a:r>
            <a:endParaRPr lang="en-US" sz="1200" dirty="0">
              <a:latin typeface="Times New Roman"/>
              <a:ea typeface="Times New Roman"/>
              <a:cs typeface="Times New Roman"/>
              <a:sym typeface="Times New Roman"/>
            </a:endParaRPr>
          </a:p>
          <a:p>
            <a:pPr marL="1005840" indent="-285750">
              <a:lnSpc>
                <a:spcPct val="80000"/>
              </a:lnSpc>
              <a:spcBef>
                <a:spcPts val="900"/>
              </a:spcBef>
              <a:buClr>
                <a:srgbClr val="CC0000"/>
              </a:buClr>
              <a:buSzPts val="1800"/>
              <a:buFont typeface="Arial" panose="020B0604020202020204" pitchFamily="34" charset="0"/>
              <a:buChar char="•"/>
            </a:pPr>
            <a:r>
              <a:rPr lang="en-US" sz="2000" dirty="0">
                <a:solidFill>
                  <a:srgbClr val="000066"/>
                </a:solidFill>
                <a:latin typeface="Times New Roman"/>
                <a:ea typeface="Times New Roman"/>
                <a:cs typeface="Times New Roman"/>
                <a:sym typeface="Times New Roman"/>
              </a:rPr>
              <a:t>Sequence Numbering</a:t>
            </a:r>
          </a:p>
          <a:p>
            <a:pPr marL="1005840" indent="-285750">
              <a:lnSpc>
                <a:spcPct val="80000"/>
              </a:lnSpc>
              <a:spcBef>
                <a:spcPts val="900"/>
              </a:spcBef>
              <a:buClr>
                <a:srgbClr val="CC0000"/>
              </a:buClr>
              <a:buSzPts val="1800"/>
              <a:buFont typeface="Arial" panose="020B0604020202020204" pitchFamily="34" charset="0"/>
              <a:buChar char="•"/>
            </a:pPr>
            <a:r>
              <a:rPr lang="en-US" sz="2000" dirty="0">
                <a:solidFill>
                  <a:srgbClr val="000066"/>
                </a:solidFill>
                <a:latin typeface="Times New Roman"/>
                <a:ea typeface="Times New Roman"/>
                <a:cs typeface="Times New Roman"/>
                <a:sym typeface="Times New Roman"/>
              </a:rPr>
              <a:t>Encoding for Different profiles such as audio, video etc.</a:t>
            </a:r>
          </a:p>
          <a:p>
            <a:pPr marL="1005840" indent="-285750">
              <a:lnSpc>
                <a:spcPct val="80000"/>
              </a:lnSpc>
              <a:spcBef>
                <a:spcPts val="900"/>
              </a:spcBef>
              <a:buClr>
                <a:srgbClr val="CC0000"/>
              </a:buClr>
              <a:buSzPts val="1800"/>
              <a:buFont typeface="Arial" panose="020B0604020202020204" pitchFamily="34" charset="0"/>
              <a:buChar char="•"/>
            </a:pPr>
            <a:r>
              <a:rPr lang="en-US" sz="2000" dirty="0">
                <a:solidFill>
                  <a:srgbClr val="000066"/>
                </a:solidFill>
                <a:latin typeface="Times New Roman"/>
                <a:ea typeface="Times New Roman"/>
                <a:cs typeface="Times New Roman"/>
                <a:sym typeface="Times New Roman"/>
              </a:rPr>
              <a:t>Time stamping</a:t>
            </a:r>
          </a:p>
        </p:txBody>
      </p:sp>
      <p:pic>
        <p:nvPicPr>
          <p:cNvPr id="10" name="Google Shape;197;p30"/>
          <p:cNvPicPr preferRelativeResize="0"/>
          <p:nvPr/>
        </p:nvPicPr>
        <p:blipFill rotWithShape="1">
          <a:blip r:embed="rId3">
            <a:alphaModFix/>
          </a:blip>
          <a:srcRect/>
          <a:stretch/>
        </p:blipFill>
        <p:spPr>
          <a:xfrm>
            <a:off x="41822" y="47021"/>
            <a:ext cx="538608" cy="597579"/>
          </a:xfrm>
          <a:prstGeom prst="rect">
            <a:avLst/>
          </a:prstGeom>
          <a:noFill/>
          <a:ln>
            <a:noFill/>
          </a:ln>
        </p:spPr>
      </p:pic>
    </p:spTree>
    <p:extLst>
      <p:ext uri="{BB962C8B-B14F-4D97-AF65-F5344CB8AC3E}">
        <p14:creationId xmlns:p14="http://schemas.microsoft.com/office/powerpoint/2010/main" val="274783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8" name="Google Shape;618;p71"/>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65</a:t>
            </a:fld>
            <a:endParaRPr sz="1100"/>
          </a:p>
        </p:txBody>
      </p:sp>
      <p:sp>
        <p:nvSpPr>
          <p:cNvPr id="615" name="Google Shape;615;p71"/>
          <p:cNvSpPr txBox="1">
            <a:spLocks noGrp="1"/>
          </p:cNvSpPr>
          <p:nvPr>
            <p:ph type="title" idx="4294967295"/>
          </p:nvPr>
        </p:nvSpPr>
        <p:spPr>
          <a:xfrm>
            <a:off x="636963" y="143525"/>
            <a:ext cx="7772400" cy="415925"/>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Clr>
                <a:schemeClr val="dk1"/>
              </a:buClr>
              <a:buSzPts val="3000"/>
              <a:buFont typeface="Times New Roman"/>
              <a:buNone/>
            </a:pPr>
            <a:r>
              <a:rPr lang="en" sz="2800" dirty="0" smtClean="0">
                <a:latin typeface="Times New Roman"/>
                <a:ea typeface="Times New Roman"/>
                <a:cs typeface="Times New Roman"/>
                <a:sym typeface="Times New Roman"/>
              </a:rPr>
              <a:t>RTP Header</a:t>
            </a:r>
            <a:endParaRPr sz="2800" dirty="0"/>
          </a:p>
        </p:txBody>
      </p:sp>
      <p:pic>
        <p:nvPicPr>
          <p:cNvPr id="11" name="Google Shape;197;p30"/>
          <p:cNvPicPr preferRelativeResize="0"/>
          <p:nvPr/>
        </p:nvPicPr>
        <p:blipFill rotWithShape="1">
          <a:blip r:embed="rId3">
            <a:alphaModFix/>
          </a:blip>
          <a:srcRect/>
          <a:stretch/>
        </p:blipFill>
        <p:spPr>
          <a:xfrm>
            <a:off x="41822" y="47021"/>
            <a:ext cx="538608" cy="597579"/>
          </a:xfrm>
          <a:prstGeom prst="rect">
            <a:avLst/>
          </a:prstGeom>
          <a:noFill/>
          <a:ln>
            <a:noFill/>
          </a:ln>
        </p:spPr>
      </p:pic>
      <p:pic>
        <p:nvPicPr>
          <p:cNvPr id="22" name="Google Shape;620;p71"/>
          <p:cNvPicPr preferRelativeResize="0"/>
          <p:nvPr/>
        </p:nvPicPr>
        <p:blipFill rotWithShape="1">
          <a:blip r:embed="rId4">
            <a:alphaModFix/>
          </a:blip>
          <a:srcRect/>
          <a:stretch/>
        </p:blipFill>
        <p:spPr>
          <a:xfrm>
            <a:off x="751264" y="977615"/>
            <a:ext cx="7543798" cy="3371482"/>
          </a:xfrm>
          <a:prstGeom prst="rect">
            <a:avLst/>
          </a:prstGeom>
          <a:noFill/>
          <a:ln>
            <a:noFill/>
          </a:ln>
        </p:spPr>
      </p:pic>
    </p:spTree>
    <p:extLst>
      <p:ext uri="{BB962C8B-B14F-4D97-AF65-F5344CB8AC3E}">
        <p14:creationId xmlns:p14="http://schemas.microsoft.com/office/powerpoint/2010/main" val="118534597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8" name="Google Shape;618;p71"/>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66</a:t>
            </a:fld>
            <a:endParaRPr sz="1100"/>
          </a:p>
        </p:txBody>
      </p:sp>
      <p:sp>
        <p:nvSpPr>
          <p:cNvPr id="615" name="Google Shape;615;p71"/>
          <p:cNvSpPr txBox="1">
            <a:spLocks noGrp="1"/>
          </p:cNvSpPr>
          <p:nvPr>
            <p:ph type="title" idx="4294967295"/>
          </p:nvPr>
        </p:nvSpPr>
        <p:spPr>
          <a:xfrm>
            <a:off x="735904" y="129257"/>
            <a:ext cx="7772400" cy="438150"/>
          </a:xfrm>
          <a:prstGeom prst="rect">
            <a:avLst/>
          </a:prstGeom>
          <a:noFill/>
          <a:ln>
            <a:noFill/>
          </a:ln>
        </p:spPr>
        <p:txBody>
          <a:bodyPr spcFirstLastPara="1" wrap="square" lIns="68575" tIns="34275" rIns="68575" bIns="34275" anchor="ctr" anchorCtr="0">
            <a:normAutofit fontScale="90000"/>
          </a:bodyPr>
          <a:lstStyle/>
          <a:p>
            <a:pPr lvl="0" algn="ctr">
              <a:spcBef>
                <a:spcPts val="0"/>
              </a:spcBef>
              <a:buClr>
                <a:schemeClr val="dk1"/>
              </a:buClr>
              <a:buSzPts val="3000"/>
            </a:pPr>
            <a:r>
              <a:rPr lang="en" sz="3600" dirty="0">
                <a:latin typeface="Times New Roman"/>
                <a:ea typeface="Times New Roman"/>
                <a:cs typeface="Times New Roman"/>
                <a:sym typeface="Times New Roman"/>
              </a:rPr>
              <a:t>RTP Header</a:t>
            </a:r>
            <a:endParaRPr dirty="0"/>
          </a:p>
        </p:txBody>
      </p:sp>
      <p:sp>
        <p:nvSpPr>
          <p:cNvPr id="2" name="Rectangle 1"/>
          <p:cNvSpPr/>
          <p:nvPr/>
        </p:nvSpPr>
        <p:spPr>
          <a:xfrm>
            <a:off x="735904" y="1318020"/>
            <a:ext cx="8061158" cy="707886"/>
          </a:xfrm>
          <a:prstGeom prst="rect">
            <a:avLst/>
          </a:prstGeom>
          <a:solidFill>
            <a:schemeClr val="accent4">
              <a:lumMod val="20000"/>
              <a:lumOff val="80000"/>
            </a:schemeClr>
          </a:solidFill>
        </p:spPr>
        <p:txBody>
          <a:bodyPr wrap="square">
            <a:spAutoFit/>
          </a:bodyPr>
          <a:lstStyle/>
          <a:p>
            <a:pPr fontAlgn="base"/>
            <a:r>
              <a:rPr lang="en-US" sz="2000" b="1" dirty="0">
                <a:solidFill>
                  <a:srgbClr val="273239"/>
                </a:solidFill>
                <a:latin typeface="Times New Roman" panose="02020603050405020304" pitchFamily="18" charset="0"/>
                <a:cs typeface="Times New Roman" panose="02020603050405020304" pitchFamily="18" charset="0"/>
              </a:rPr>
              <a:t>P </a:t>
            </a:r>
            <a:r>
              <a:rPr lang="en-US" sz="2000" b="1" dirty="0" smtClean="0">
                <a:solidFill>
                  <a:srgbClr val="273239"/>
                </a:solidFill>
                <a:latin typeface="Times New Roman" panose="02020603050405020304" pitchFamily="18" charset="0"/>
                <a:cs typeface="Times New Roman" panose="02020603050405020304" pitchFamily="18" charset="0"/>
              </a:rPr>
              <a:t>– </a:t>
            </a:r>
            <a:r>
              <a:rPr lang="en-US" sz="2000" dirty="0" smtClean="0">
                <a:solidFill>
                  <a:srgbClr val="273239"/>
                </a:solidFill>
                <a:latin typeface="Times New Roman" panose="02020603050405020304" pitchFamily="18" charset="0"/>
                <a:cs typeface="Times New Roman" panose="02020603050405020304" pitchFamily="18" charset="0"/>
              </a:rPr>
              <a:t>The </a:t>
            </a:r>
            <a:r>
              <a:rPr lang="en-US" sz="2000" dirty="0">
                <a:solidFill>
                  <a:srgbClr val="273239"/>
                </a:solidFill>
                <a:latin typeface="Times New Roman" panose="02020603050405020304" pitchFamily="18" charset="0"/>
                <a:cs typeface="Times New Roman" panose="02020603050405020304" pitchFamily="18" charset="0"/>
              </a:rPr>
              <a:t>length of this field is 1-bit. </a:t>
            </a:r>
            <a:r>
              <a:rPr lang="en-US" sz="2000" dirty="0">
                <a:solidFill>
                  <a:srgbClr val="C00000"/>
                </a:solidFill>
                <a:latin typeface="Times New Roman" panose="02020603050405020304" pitchFamily="18" charset="0"/>
                <a:cs typeface="Times New Roman" panose="02020603050405020304" pitchFamily="18" charset="0"/>
              </a:rPr>
              <a:t>If value is 1, </a:t>
            </a:r>
            <a:r>
              <a:rPr lang="en-US" sz="2000" dirty="0">
                <a:solidFill>
                  <a:srgbClr val="273239"/>
                </a:solidFill>
                <a:latin typeface="Times New Roman" panose="02020603050405020304" pitchFamily="18" charset="0"/>
                <a:cs typeface="Times New Roman" panose="02020603050405020304" pitchFamily="18" charset="0"/>
              </a:rPr>
              <a:t>then it denotes </a:t>
            </a:r>
            <a:r>
              <a:rPr lang="en-US" sz="2000" dirty="0">
                <a:solidFill>
                  <a:srgbClr val="C00000"/>
                </a:solidFill>
                <a:latin typeface="Times New Roman" panose="02020603050405020304" pitchFamily="18" charset="0"/>
                <a:cs typeface="Times New Roman" panose="02020603050405020304" pitchFamily="18" charset="0"/>
              </a:rPr>
              <a:t>presence of padding </a:t>
            </a:r>
            <a:r>
              <a:rPr lang="en-US" sz="2000" dirty="0">
                <a:solidFill>
                  <a:srgbClr val="273239"/>
                </a:solidFill>
                <a:latin typeface="Times New Roman" panose="02020603050405020304" pitchFamily="18" charset="0"/>
                <a:cs typeface="Times New Roman" panose="02020603050405020304" pitchFamily="18" charset="0"/>
              </a:rPr>
              <a:t>at end of packet and if value is </a:t>
            </a:r>
            <a:r>
              <a:rPr lang="en-US" sz="2000" dirty="0">
                <a:solidFill>
                  <a:srgbClr val="C00000"/>
                </a:solidFill>
                <a:latin typeface="Times New Roman" panose="02020603050405020304" pitchFamily="18" charset="0"/>
                <a:cs typeface="Times New Roman" panose="02020603050405020304" pitchFamily="18" charset="0"/>
              </a:rPr>
              <a:t>0, then there is no padding</a:t>
            </a:r>
            <a:r>
              <a:rPr lang="en-US" sz="2000" dirty="0" smtClean="0">
                <a:solidFill>
                  <a:srgbClr val="C00000"/>
                </a:solidFill>
                <a:latin typeface="Times New Roman" panose="02020603050405020304" pitchFamily="18" charset="0"/>
                <a:cs typeface="Times New Roman" panose="02020603050405020304" pitchFamily="18" charset="0"/>
              </a:rPr>
              <a:t>.</a:t>
            </a:r>
          </a:p>
        </p:txBody>
      </p:sp>
      <p:sp>
        <p:nvSpPr>
          <p:cNvPr id="3" name="Rectangle 2"/>
          <p:cNvSpPr/>
          <p:nvPr/>
        </p:nvSpPr>
        <p:spPr>
          <a:xfrm>
            <a:off x="735904" y="2102484"/>
            <a:ext cx="8061158" cy="1015663"/>
          </a:xfrm>
          <a:prstGeom prst="rect">
            <a:avLst/>
          </a:prstGeom>
          <a:solidFill>
            <a:schemeClr val="accent5">
              <a:lumMod val="20000"/>
              <a:lumOff val="80000"/>
            </a:schemeClr>
          </a:solidFill>
        </p:spPr>
        <p:txBody>
          <a:bodyPr wrap="square">
            <a:spAutoFit/>
          </a:bodyPr>
          <a:lstStyle/>
          <a:p>
            <a:pPr fontAlgn="base"/>
            <a:r>
              <a:rPr lang="en-US" sz="2000" b="1" dirty="0">
                <a:solidFill>
                  <a:srgbClr val="273239"/>
                </a:solidFill>
                <a:latin typeface="Times New Roman" panose="02020603050405020304" pitchFamily="18" charset="0"/>
                <a:cs typeface="Times New Roman" panose="02020603050405020304" pitchFamily="18" charset="0"/>
              </a:rPr>
              <a:t>X </a:t>
            </a:r>
            <a:r>
              <a:rPr lang="en-US" sz="2000" b="1" dirty="0" smtClean="0">
                <a:solidFill>
                  <a:srgbClr val="273239"/>
                </a:solidFill>
                <a:latin typeface="Times New Roman" panose="02020603050405020304" pitchFamily="18" charset="0"/>
                <a:cs typeface="Times New Roman" panose="02020603050405020304" pitchFamily="18" charset="0"/>
              </a:rPr>
              <a:t>– </a:t>
            </a:r>
            <a:r>
              <a:rPr lang="en-US" sz="2000" dirty="0" smtClean="0">
                <a:solidFill>
                  <a:srgbClr val="273239"/>
                </a:solidFill>
                <a:latin typeface="Times New Roman" panose="02020603050405020304" pitchFamily="18" charset="0"/>
                <a:cs typeface="Times New Roman" panose="02020603050405020304" pitchFamily="18" charset="0"/>
              </a:rPr>
              <a:t>The </a:t>
            </a:r>
            <a:r>
              <a:rPr lang="en-US" sz="2000" dirty="0">
                <a:solidFill>
                  <a:srgbClr val="273239"/>
                </a:solidFill>
                <a:latin typeface="Times New Roman" panose="02020603050405020304" pitchFamily="18" charset="0"/>
                <a:cs typeface="Times New Roman" panose="02020603050405020304" pitchFamily="18" charset="0"/>
              </a:rPr>
              <a:t>length of this field is also 1-bit. If value of this field is set to </a:t>
            </a:r>
            <a:r>
              <a:rPr lang="en-US" sz="2000" dirty="0">
                <a:solidFill>
                  <a:srgbClr val="C00000"/>
                </a:solidFill>
                <a:latin typeface="Times New Roman" panose="02020603050405020304" pitchFamily="18" charset="0"/>
                <a:cs typeface="Times New Roman" panose="02020603050405020304" pitchFamily="18" charset="0"/>
              </a:rPr>
              <a:t>1</a:t>
            </a:r>
            <a:r>
              <a:rPr lang="en-US" sz="2000" dirty="0">
                <a:solidFill>
                  <a:srgbClr val="273239"/>
                </a:solidFill>
                <a:latin typeface="Times New Roman" panose="02020603050405020304" pitchFamily="18" charset="0"/>
                <a:cs typeface="Times New Roman" panose="02020603050405020304" pitchFamily="18" charset="0"/>
              </a:rPr>
              <a:t>, then its indicates an </a:t>
            </a:r>
            <a:r>
              <a:rPr lang="en-US" sz="2000" dirty="0">
                <a:solidFill>
                  <a:srgbClr val="C00000"/>
                </a:solidFill>
                <a:latin typeface="Times New Roman" panose="02020603050405020304" pitchFamily="18" charset="0"/>
                <a:cs typeface="Times New Roman" panose="02020603050405020304" pitchFamily="18" charset="0"/>
              </a:rPr>
              <a:t>extra extension header between data and basic header</a:t>
            </a:r>
            <a:r>
              <a:rPr lang="en-US" sz="2000" dirty="0">
                <a:solidFill>
                  <a:srgbClr val="273239"/>
                </a:solidFill>
                <a:latin typeface="Times New Roman" panose="02020603050405020304" pitchFamily="18" charset="0"/>
                <a:cs typeface="Times New Roman" panose="02020603050405020304" pitchFamily="18" charset="0"/>
              </a:rPr>
              <a:t> and if value is </a:t>
            </a:r>
            <a:r>
              <a:rPr lang="en-US" sz="2000" dirty="0">
                <a:solidFill>
                  <a:srgbClr val="C00000"/>
                </a:solidFill>
                <a:latin typeface="Times New Roman" panose="02020603050405020304" pitchFamily="18" charset="0"/>
                <a:cs typeface="Times New Roman" panose="02020603050405020304" pitchFamily="18" charset="0"/>
              </a:rPr>
              <a:t>0 then, there is no extra extension</a:t>
            </a:r>
            <a:r>
              <a:rPr lang="en-US" sz="2000" dirty="0" smtClean="0">
                <a:solidFill>
                  <a:srgbClr val="C00000"/>
                </a:solidFill>
                <a:latin typeface="Times New Roman" panose="02020603050405020304" pitchFamily="18" charset="0"/>
                <a:cs typeface="Times New Roman" panose="02020603050405020304" pitchFamily="18" charset="0"/>
              </a:rPr>
              <a:t>.</a:t>
            </a:r>
            <a:endParaRPr lang="en-US" sz="2000" dirty="0">
              <a:solidFill>
                <a:srgbClr val="C00000"/>
              </a:solidFill>
              <a:latin typeface="Times New Roman" panose="02020603050405020304" pitchFamily="18" charset="0"/>
              <a:cs typeface="Times New Roman" panose="02020603050405020304" pitchFamily="18" charset="0"/>
            </a:endParaRPr>
          </a:p>
        </p:txBody>
      </p:sp>
      <p:sp>
        <p:nvSpPr>
          <p:cNvPr id="4" name="Rectangle 3"/>
          <p:cNvSpPr/>
          <p:nvPr/>
        </p:nvSpPr>
        <p:spPr>
          <a:xfrm>
            <a:off x="708420" y="3155875"/>
            <a:ext cx="8061158" cy="1015663"/>
          </a:xfrm>
          <a:prstGeom prst="rect">
            <a:avLst/>
          </a:prstGeom>
          <a:solidFill>
            <a:schemeClr val="accent4">
              <a:lumMod val="20000"/>
              <a:lumOff val="80000"/>
            </a:schemeClr>
          </a:solidFill>
        </p:spPr>
        <p:txBody>
          <a:bodyPr wrap="square">
            <a:spAutoFit/>
          </a:bodyPr>
          <a:lstStyle/>
          <a:p>
            <a:pPr fontAlgn="base"/>
            <a:r>
              <a:rPr lang="en-US" sz="2000" b="1" dirty="0">
                <a:solidFill>
                  <a:srgbClr val="273239"/>
                </a:solidFill>
                <a:latin typeface="Times New Roman" panose="02020603050405020304" pitchFamily="18" charset="0"/>
                <a:cs typeface="Times New Roman" panose="02020603050405020304" pitchFamily="18" charset="0"/>
              </a:rPr>
              <a:t>Contributor count </a:t>
            </a:r>
            <a:r>
              <a:rPr lang="en-US" sz="2000" b="1" dirty="0" smtClean="0">
                <a:solidFill>
                  <a:srgbClr val="273239"/>
                </a:solidFill>
                <a:latin typeface="Times New Roman" panose="02020603050405020304" pitchFamily="18" charset="0"/>
                <a:cs typeface="Times New Roman" panose="02020603050405020304" pitchFamily="18" charset="0"/>
              </a:rPr>
              <a:t>– </a:t>
            </a:r>
            <a:r>
              <a:rPr lang="en-US" sz="2000" dirty="0" smtClean="0">
                <a:solidFill>
                  <a:srgbClr val="273239"/>
                </a:solidFill>
                <a:latin typeface="Times New Roman" panose="02020603050405020304" pitchFamily="18" charset="0"/>
                <a:cs typeface="Times New Roman" panose="02020603050405020304" pitchFamily="18" charset="0"/>
              </a:rPr>
              <a:t>This </a:t>
            </a:r>
            <a:r>
              <a:rPr lang="en-US" sz="2000" dirty="0">
                <a:solidFill>
                  <a:srgbClr val="273239"/>
                </a:solidFill>
                <a:latin typeface="Times New Roman" panose="02020603050405020304" pitchFamily="18" charset="0"/>
                <a:cs typeface="Times New Roman" panose="02020603050405020304" pitchFamily="18" charset="0"/>
              </a:rPr>
              <a:t>4-bit field indicates number of contributors. Here maximum possible number of contributor is 15 as a 4-bit field can allows number form 0 to 15</a:t>
            </a:r>
            <a:r>
              <a:rPr lang="en-US" sz="2000" dirty="0" smtClean="0">
                <a:solidFill>
                  <a:srgbClr val="273239"/>
                </a:solidFill>
                <a:latin typeface="Times New Roman" panose="02020603050405020304" pitchFamily="18" charset="0"/>
                <a:cs typeface="Times New Roman" panose="02020603050405020304" pitchFamily="18" charset="0"/>
              </a:rPr>
              <a:t>.</a:t>
            </a:r>
            <a:endParaRPr lang="en-US" sz="2000" dirty="0">
              <a:solidFill>
                <a:srgbClr val="273239"/>
              </a:solidFill>
              <a:latin typeface="Times New Roman" panose="02020603050405020304" pitchFamily="18" charset="0"/>
              <a:cs typeface="Times New Roman" panose="02020603050405020304" pitchFamily="18" charset="0"/>
            </a:endParaRPr>
          </a:p>
        </p:txBody>
      </p:sp>
      <p:sp>
        <p:nvSpPr>
          <p:cNvPr id="5" name="Rectangle 4"/>
          <p:cNvSpPr/>
          <p:nvPr/>
        </p:nvSpPr>
        <p:spPr>
          <a:xfrm>
            <a:off x="708420" y="4196299"/>
            <a:ext cx="8061158" cy="707886"/>
          </a:xfrm>
          <a:prstGeom prst="rect">
            <a:avLst/>
          </a:prstGeom>
          <a:solidFill>
            <a:schemeClr val="accent5">
              <a:lumMod val="20000"/>
              <a:lumOff val="80000"/>
            </a:schemeClr>
          </a:solidFill>
        </p:spPr>
        <p:txBody>
          <a:bodyPr wrap="square">
            <a:spAutoFit/>
          </a:bodyPr>
          <a:lstStyle/>
          <a:p>
            <a:pPr fontAlgn="base"/>
            <a:r>
              <a:rPr lang="en-US" sz="2000" b="1" dirty="0">
                <a:solidFill>
                  <a:srgbClr val="273239"/>
                </a:solidFill>
                <a:latin typeface="Times New Roman" panose="02020603050405020304" pitchFamily="18" charset="0"/>
                <a:cs typeface="Times New Roman" panose="02020603050405020304" pitchFamily="18" charset="0"/>
              </a:rPr>
              <a:t>M </a:t>
            </a:r>
            <a:r>
              <a:rPr lang="en-US" sz="2000" b="1" dirty="0" smtClean="0">
                <a:solidFill>
                  <a:srgbClr val="273239"/>
                </a:solidFill>
                <a:latin typeface="Times New Roman" panose="02020603050405020304" pitchFamily="18" charset="0"/>
                <a:cs typeface="Times New Roman" panose="02020603050405020304" pitchFamily="18" charset="0"/>
              </a:rPr>
              <a:t>– </a:t>
            </a:r>
            <a:r>
              <a:rPr lang="en-US" sz="2000" dirty="0" smtClean="0">
                <a:solidFill>
                  <a:srgbClr val="273239"/>
                </a:solidFill>
                <a:latin typeface="Times New Roman" panose="02020603050405020304" pitchFamily="18" charset="0"/>
                <a:cs typeface="Times New Roman" panose="02020603050405020304" pitchFamily="18" charset="0"/>
              </a:rPr>
              <a:t>The </a:t>
            </a:r>
            <a:r>
              <a:rPr lang="en-US" sz="2000" dirty="0">
                <a:solidFill>
                  <a:srgbClr val="273239"/>
                </a:solidFill>
                <a:latin typeface="Times New Roman" panose="02020603050405020304" pitchFamily="18" charset="0"/>
                <a:cs typeface="Times New Roman" panose="02020603050405020304" pitchFamily="18" charset="0"/>
              </a:rPr>
              <a:t>length of this field is 1-bit and it is used as end marker by application to indicate end of its data.</a:t>
            </a:r>
          </a:p>
        </p:txBody>
      </p:sp>
      <p:pic>
        <p:nvPicPr>
          <p:cNvPr id="13" name="Google Shape;197;p30"/>
          <p:cNvPicPr preferRelativeResize="0"/>
          <p:nvPr/>
        </p:nvPicPr>
        <p:blipFill rotWithShape="1">
          <a:blip r:embed="rId3">
            <a:alphaModFix/>
          </a:blip>
          <a:srcRect/>
          <a:stretch/>
        </p:blipFill>
        <p:spPr>
          <a:xfrm>
            <a:off x="41822" y="47021"/>
            <a:ext cx="538608" cy="597579"/>
          </a:xfrm>
          <a:prstGeom prst="rect">
            <a:avLst/>
          </a:prstGeom>
          <a:noFill/>
          <a:ln>
            <a:noFill/>
          </a:ln>
        </p:spPr>
      </p:pic>
      <p:sp>
        <p:nvSpPr>
          <p:cNvPr id="6" name="Rectangle 5"/>
          <p:cNvSpPr/>
          <p:nvPr/>
        </p:nvSpPr>
        <p:spPr>
          <a:xfrm>
            <a:off x="749646" y="832483"/>
            <a:ext cx="8033674" cy="400110"/>
          </a:xfrm>
          <a:prstGeom prst="rect">
            <a:avLst/>
          </a:prstGeom>
          <a:solidFill>
            <a:schemeClr val="accent5">
              <a:lumMod val="20000"/>
              <a:lumOff val="80000"/>
            </a:schemeClr>
          </a:solidFill>
        </p:spPr>
        <p:txBody>
          <a:bodyPr wrap="square">
            <a:spAutoFit/>
          </a:bodyPr>
          <a:lstStyle/>
          <a:p>
            <a:pPr fontAlgn="base"/>
            <a:r>
              <a:rPr lang="en-US" sz="2000" b="1" dirty="0">
                <a:solidFill>
                  <a:srgbClr val="273239"/>
                </a:solidFill>
                <a:latin typeface="Times New Roman" panose="02020603050405020304" pitchFamily="18" charset="0"/>
                <a:cs typeface="Times New Roman" panose="02020603050405020304" pitchFamily="18" charset="0"/>
              </a:rPr>
              <a:t>Version : </a:t>
            </a:r>
            <a:r>
              <a:rPr lang="en-US" sz="2000" dirty="0">
                <a:solidFill>
                  <a:srgbClr val="273239"/>
                </a:solidFill>
                <a:latin typeface="Times New Roman" panose="02020603050405020304" pitchFamily="18" charset="0"/>
                <a:cs typeface="Times New Roman" panose="02020603050405020304" pitchFamily="18" charset="0"/>
              </a:rPr>
              <a:t>This 2-bit field defines version number. The current version is 2</a:t>
            </a:r>
            <a:endParaRPr lang="en-IN" sz="2000" dirty="0">
              <a:solidFill>
                <a:srgbClr val="27323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634193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8" name="Google Shape;618;p71"/>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67</a:t>
            </a:fld>
            <a:endParaRPr sz="1100"/>
          </a:p>
        </p:txBody>
      </p:sp>
      <p:sp>
        <p:nvSpPr>
          <p:cNvPr id="615" name="Google Shape;615;p71"/>
          <p:cNvSpPr txBox="1">
            <a:spLocks noGrp="1"/>
          </p:cNvSpPr>
          <p:nvPr>
            <p:ph type="title" idx="4294967295"/>
          </p:nvPr>
        </p:nvSpPr>
        <p:spPr>
          <a:xfrm>
            <a:off x="869458" y="40090"/>
            <a:ext cx="7772400" cy="425369"/>
          </a:xfrm>
          <a:prstGeom prst="rect">
            <a:avLst/>
          </a:prstGeom>
          <a:noFill/>
          <a:ln>
            <a:noFill/>
          </a:ln>
        </p:spPr>
        <p:txBody>
          <a:bodyPr spcFirstLastPara="1" wrap="square" lIns="68575" tIns="34275" rIns="68575" bIns="34275" anchor="ctr" anchorCtr="0">
            <a:normAutofit fontScale="90000"/>
          </a:bodyPr>
          <a:lstStyle/>
          <a:p>
            <a:pPr lvl="0" algn="ctr">
              <a:spcBef>
                <a:spcPts val="0"/>
              </a:spcBef>
              <a:buClr>
                <a:schemeClr val="dk1"/>
              </a:buClr>
              <a:buSzPts val="3000"/>
            </a:pPr>
            <a:r>
              <a:rPr lang="en" sz="3600" dirty="0">
                <a:latin typeface="Times New Roman"/>
                <a:ea typeface="Times New Roman"/>
                <a:cs typeface="Times New Roman"/>
                <a:sym typeface="Times New Roman"/>
              </a:rPr>
              <a:t>RTP Header</a:t>
            </a:r>
            <a:endParaRPr dirty="0"/>
          </a:p>
        </p:txBody>
      </p:sp>
      <p:pic>
        <p:nvPicPr>
          <p:cNvPr id="3" name="Picture 2"/>
          <p:cNvPicPr>
            <a:picLocks noChangeAspect="1"/>
          </p:cNvPicPr>
          <p:nvPr/>
        </p:nvPicPr>
        <p:blipFill>
          <a:blip r:embed="rId3"/>
          <a:stretch>
            <a:fillRect/>
          </a:stretch>
        </p:blipFill>
        <p:spPr>
          <a:xfrm>
            <a:off x="822960" y="1724489"/>
            <a:ext cx="2370600" cy="2725520"/>
          </a:xfrm>
          <a:prstGeom prst="rect">
            <a:avLst/>
          </a:prstGeom>
        </p:spPr>
      </p:pic>
      <p:sp>
        <p:nvSpPr>
          <p:cNvPr id="4" name="Rectangle 3"/>
          <p:cNvSpPr/>
          <p:nvPr/>
        </p:nvSpPr>
        <p:spPr>
          <a:xfrm>
            <a:off x="634022" y="577636"/>
            <a:ext cx="8243272" cy="923330"/>
          </a:xfrm>
          <a:prstGeom prst="rect">
            <a:avLst/>
          </a:prstGeom>
          <a:solidFill>
            <a:schemeClr val="accent5">
              <a:lumMod val="20000"/>
              <a:lumOff val="80000"/>
            </a:schemeClr>
          </a:solidFill>
        </p:spPr>
        <p:txBody>
          <a:bodyPr wrap="square">
            <a:spAutoFit/>
          </a:bodyPr>
          <a:lstStyle/>
          <a:p>
            <a:pPr fontAlgn="base"/>
            <a:r>
              <a:rPr lang="en-US" sz="1800" b="1" dirty="0">
                <a:latin typeface="Times New Roman" panose="02020603050405020304" pitchFamily="18" charset="0"/>
                <a:cs typeface="Times New Roman" panose="02020603050405020304" pitchFamily="18" charset="0"/>
              </a:rPr>
              <a:t>Payload types –</a:t>
            </a:r>
            <a:r>
              <a:rPr lang="en-US" sz="1800" dirty="0">
                <a:latin typeface="Times New Roman" panose="02020603050405020304" pitchFamily="18" charset="0"/>
                <a:cs typeface="Times New Roman" panose="02020603050405020304" pitchFamily="18" charset="0"/>
              </a:rPr>
              <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This field is of </a:t>
            </a:r>
            <a:r>
              <a:rPr lang="en-US" sz="1800" dirty="0">
                <a:solidFill>
                  <a:srgbClr val="C00000"/>
                </a:solidFill>
                <a:latin typeface="Times New Roman" panose="02020603050405020304" pitchFamily="18" charset="0"/>
                <a:cs typeface="Times New Roman" panose="02020603050405020304" pitchFamily="18" charset="0"/>
              </a:rPr>
              <a:t>length 7-bit </a:t>
            </a:r>
            <a:r>
              <a:rPr lang="en-US" sz="1800" dirty="0">
                <a:latin typeface="Times New Roman" panose="02020603050405020304" pitchFamily="18" charset="0"/>
                <a:cs typeface="Times New Roman" panose="02020603050405020304" pitchFamily="18" charset="0"/>
              </a:rPr>
              <a:t>to indicate type of payload. We list applications of some common types of payload.</a:t>
            </a:r>
          </a:p>
        </p:txBody>
      </p:sp>
      <p:pic>
        <p:nvPicPr>
          <p:cNvPr id="5" name="Picture 4"/>
          <p:cNvPicPr>
            <a:picLocks noChangeAspect="1"/>
          </p:cNvPicPr>
          <p:nvPr/>
        </p:nvPicPr>
        <p:blipFill>
          <a:blip r:embed="rId4"/>
          <a:stretch>
            <a:fillRect/>
          </a:stretch>
        </p:blipFill>
        <p:spPr>
          <a:xfrm>
            <a:off x="3473496" y="1668816"/>
            <a:ext cx="2507918" cy="3055858"/>
          </a:xfrm>
          <a:prstGeom prst="rect">
            <a:avLst/>
          </a:prstGeom>
        </p:spPr>
      </p:pic>
      <p:pic>
        <p:nvPicPr>
          <p:cNvPr id="6" name="Picture 5"/>
          <p:cNvPicPr>
            <a:picLocks noChangeAspect="1"/>
          </p:cNvPicPr>
          <p:nvPr/>
        </p:nvPicPr>
        <p:blipFill>
          <a:blip r:embed="rId5"/>
          <a:stretch>
            <a:fillRect/>
          </a:stretch>
        </p:blipFill>
        <p:spPr>
          <a:xfrm>
            <a:off x="6055000" y="1686380"/>
            <a:ext cx="2308452" cy="1357527"/>
          </a:xfrm>
          <a:prstGeom prst="rect">
            <a:avLst/>
          </a:prstGeom>
        </p:spPr>
      </p:pic>
      <p:pic>
        <p:nvPicPr>
          <p:cNvPr id="13" name="Google Shape;197;p30"/>
          <p:cNvPicPr preferRelativeResize="0"/>
          <p:nvPr/>
        </p:nvPicPr>
        <p:blipFill rotWithShape="1">
          <a:blip r:embed="rId6">
            <a:alphaModFix/>
          </a:blip>
          <a:srcRect/>
          <a:stretch/>
        </p:blipFill>
        <p:spPr>
          <a:xfrm>
            <a:off x="41822" y="47021"/>
            <a:ext cx="538608" cy="597579"/>
          </a:xfrm>
          <a:prstGeom prst="rect">
            <a:avLst/>
          </a:prstGeom>
          <a:noFill/>
          <a:ln>
            <a:noFill/>
          </a:ln>
        </p:spPr>
      </p:pic>
    </p:spTree>
    <p:extLst>
      <p:ext uri="{BB962C8B-B14F-4D97-AF65-F5344CB8AC3E}">
        <p14:creationId xmlns:p14="http://schemas.microsoft.com/office/powerpoint/2010/main" val="82234435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8" name="Google Shape;618;p71"/>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latin typeface="Times New Roman" panose="02020603050405020304" pitchFamily="18" charset="0"/>
                <a:cs typeface="Times New Roman" panose="02020603050405020304" pitchFamily="18" charset="0"/>
              </a:rPr>
              <a:t>68</a:t>
            </a:fld>
            <a:endParaRPr sz="1100">
              <a:latin typeface="Times New Roman" panose="02020603050405020304" pitchFamily="18" charset="0"/>
              <a:cs typeface="Times New Roman" panose="02020603050405020304" pitchFamily="18" charset="0"/>
            </a:endParaRPr>
          </a:p>
        </p:txBody>
      </p:sp>
      <p:sp>
        <p:nvSpPr>
          <p:cNvPr id="615" name="Google Shape;615;p71"/>
          <p:cNvSpPr txBox="1">
            <a:spLocks noGrp="1"/>
          </p:cNvSpPr>
          <p:nvPr>
            <p:ph type="title" idx="4294967295"/>
          </p:nvPr>
        </p:nvSpPr>
        <p:spPr>
          <a:xfrm>
            <a:off x="772935" y="121059"/>
            <a:ext cx="7191970" cy="523541"/>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Clr>
                <a:schemeClr val="dk1"/>
              </a:buClr>
              <a:buSzPts val="3000"/>
              <a:buFont typeface="Times New Roman"/>
              <a:buNone/>
            </a:pPr>
            <a:r>
              <a:rPr lang="en" sz="2800" dirty="0">
                <a:latin typeface="Times New Roman" panose="02020603050405020304" pitchFamily="18" charset="0"/>
                <a:ea typeface="Times New Roman"/>
                <a:cs typeface="Times New Roman" panose="02020603050405020304" pitchFamily="18" charset="0"/>
                <a:sym typeface="Times New Roman"/>
              </a:rPr>
              <a:t>Real-Time Transport Protocol [RTP] (Cntd.)</a:t>
            </a:r>
            <a:endParaRPr sz="2800" dirty="0">
              <a:latin typeface="Times New Roman" panose="02020603050405020304" pitchFamily="18" charset="0"/>
              <a:cs typeface="Times New Roman" panose="02020603050405020304" pitchFamily="18" charset="0"/>
            </a:endParaRPr>
          </a:p>
        </p:txBody>
      </p:sp>
      <p:sp>
        <p:nvSpPr>
          <p:cNvPr id="7" name="Rectangle 6"/>
          <p:cNvSpPr/>
          <p:nvPr/>
        </p:nvSpPr>
        <p:spPr>
          <a:xfrm>
            <a:off x="684607" y="813880"/>
            <a:ext cx="8358193" cy="1631216"/>
          </a:xfrm>
          <a:prstGeom prst="rect">
            <a:avLst/>
          </a:prstGeom>
          <a:solidFill>
            <a:schemeClr val="accent5">
              <a:lumMod val="20000"/>
              <a:lumOff val="80000"/>
            </a:schemeClr>
          </a:solidFill>
          <a:ln w="6350">
            <a:solidFill>
              <a:schemeClr val="tx1"/>
            </a:solidFill>
          </a:ln>
        </p:spPr>
        <p:txBody>
          <a:bodyPr wrap="square">
            <a:spAutoFit/>
          </a:bodyPr>
          <a:lstStyle/>
          <a:p>
            <a:pPr marL="342900" indent="-342900" fontAlgn="base">
              <a:buFont typeface="Wingdings" panose="05000000000000000000" pitchFamily="2" charset="2"/>
              <a:buChar char="Ø"/>
            </a:pPr>
            <a:r>
              <a:rPr lang="en-US" sz="2000" b="1" dirty="0">
                <a:solidFill>
                  <a:srgbClr val="C00000"/>
                </a:solidFill>
                <a:latin typeface="Times New Roman" panose="02020603050405020304" pitchFamily="18" charset="0"/>
                <a:cs typeface="Times New Roman" panose="02020603050405020304" pitchFamily="18" charset="0"/>
              </a:rPr>
              <a:t>Time Stamp –</a:t>
            </a:r>
            <a:r>
              <a:rPr lang="en-US" sz="2000" dirty="0">
                <a:solidFill>
                  <a:srgbClr val="273239"/>
                </a:solidFill>
                <a:latin typeface="Times New Roman" panose="02020603050405020304" pitchFamily="18" charset="0"/>
                <a:cs typeface="Times New Roman" panose="02020603050405020304" pitchFamily="18" charset="0"/>
              </a:rPr>
              <a:t/>
            </a:r>
            <a:br>
              <a:rPr lang="en-US" sz="2000" dirty="0">
                <a:solidFill>
                  <a:srgbClr val="273239"/>
                </a:solidFill>
                <a:latin typeface="Times New Roman" panose="02020603050405020304" pitchFamily="18" charset="0"/>
                <a:cs typeface="Times New Roman" panose="02020603050405020304" pitchFamily="18" charset="0"/>
              </a:rPr>
            </a:br>
            <a:r>
              <a:rPr lang="en-US" sz="2000" dirty="0">
                <a:solidFill>
                  <a:srgbClr val="273239"/>
                </a:solidFill>
                <a:latin typeface="Times New Roman" panose="02020603050405020304" pitchFamily="18" charset="0"/>
                <a:cs typeface="Times New Roman" panose="02020603050405020304" pitchFamily="18" charset="0"/>
              </a:rPr>
              <a:t>The length of this field is 32-bit. It is used to find relationship between times of different RTP packets. The timestamp for first packet is given randomly and then time stamp for next packets given by sum of previous timestamp and time taken to produce first byte of current packet. </a:t>
            </a:r>
          </a:p>
        </p:txBody>
      </p:sp>
      <p:sp>
        <p:nvSpPr>
          <p:cNvPr id="12" name="Rectangle 11"/>
          <p:cNvSpPr/>
          <p:nvPr/>
        </p:nvSpPr>
        <p:spPr>
          <a:xfrm>
            <a:off x="684607" y="2614376"/>
            <a:ext cx="8447262" cy="1631216"/>
          </a:xfrm>
          <a:prstGeom prst="rect">
            <a:avLst/>
          </a:prstGeom>
          <a:solidFill>
            <a:schemeClr val="accent4">
              <a:lumMod val="20000"/>
              <a:lumOff val="80000"/>
            </a:schemeClr>
          </a:solidFill>
          <a:ln w="6350">
            <a:solidFill>
              <a:schemeClr val="tx1"/>
            </a:solidFill>
          </a:ln>
        </p:spPr>
        <p:txBody>
          <a:bodyPr wrap="square">
            <a:spAutoFit/>
          </a:bodyPr>
          <a:lstStyle/>
          <a:p>
            <a:pPr marL="342900" indent="-342900" fontAlgn="base">
              <a:buFont typeface="Wingdings" panose="05000000000000000000" pitchFamily="2" charset="2"/>
              <a:buChar char="Ø"/>
            </a:pPr>
            <a:r>
              <a:rPr lang="en-US" sz="2000" b="1" dirty="0">
                <a:solidFill>
                  <a:srgbClr val="273239"/>
                </a:solidFill>
                <a:latin typeface="Times New Roman" panose="02020603050405020304" pitchFamily="18" charset="0"/>
                <a:cs typeface="Times New Roman" panose="02020603050405020304" pitchFamily="18" charset="0"/>
              </a:rPr>
              <a:t>Sequence Number –</a:t>
            </a:r>
            <a:r>
              <a:rPr lang="en-US" sz="2000" dirty="0">
                <a:solidFill>
                  <a:srgbClr val="273239"/>
                </a:solidFill>
                <a:latin typeface="Times New Roman" panose="02020603050405020304" pitchFamily="18" charset="0"/>
                <a:cs typeface="Times New Roman" panose="02020603050405020304" pitchFamily="18" charset="0"/>
              </a:rPr>
              <a:t/>
            </a:r>
            <a:br>
              <a:rPr lang="en-US" sz="2000" dirty="0">
                <a:solidFill>
                  <a:srgbClr val="273239"/>
                </a:solidFill>
                <a:latin typeface="Times New Roman" panose="02020603050405020304" pitchFamily="18" charset="0"/>
                <a:cs typeface="Times New Roman" panose="02020603050405020304" pitchFamily="18" charset="0"/>
              </a:rPr>
            </a:br>
            <a:r>
              <a:rPr lang="en-US" sz="2000" dirty="0">
                <a:solidFill>
                  <a:srgbClr val="273239"/>
                </a:solidFill>
                <a:latin typeface="Times New Roman" panose="02020603050405020304" pitchFamily="18" charset="0"/>
                <a:cs typeface="Times New Roman" panose="02020603050405020304" pitchFamily="18" charset="0"/>
              </a:rPr>
              <a:t>The length of this field is 16 bits. It is used to give serial numbers to RTP packets. </a:t>
            </a:r>
            <a:r>
              <a:rPr lang="en-US" sz="2000" dirty="0" smtClean="0">
                <a:solidFill>
                  <a:srgbClr val="273239"/>
                </a:solidFill>
                <a:latin typeface="Times New Roman" panose="02020603050405020304" pitchFamily="18" charset="0"/>
                <a:cs typeface="Times New Roman" panose="02020603050405020304" pitchFamily="18" charset="0"/>
              </a:rPr>
              <a:t>The </a:t>
            </a:r>
            <a:r>
              <a:rPr lang="en-US" sz="2000" dirty="0">
                <a:solidFill>
                  <a:srgbClr val="273239"/>
                </a:solidFill>
                <a:latin typeface="Times New Roman" panose="02020603050405020304" pitchFamily="18" charset="0"/>
                <a:cs typeface="Times New Roman" panose="02020603050405020304" pitchFamily="18" charset="0"/>
              </a:rPr>
              <a:t>sequence number for first packet is given a random number and then every next packet’s sequence number is incremented by 1. This field mainly </a:t>
            </a:r>
            <a:r>
              <a:rPr lang="en-US" sz="2000" b="1" dirty="0">
                <a:solidFill>
                  <a:srgbClr val="C00000"/>
                </a:solidFill>
                <a:latin typeface="Times New Roman" panose="02020603050405020304" pitchFamily="18" charset="0"/>
                <a:cs typeface="Times New Roman" panose="02020603050405020304" pitchFamily="18" charset="0"/>
              </a:rPr>
              <a:t>helps in checking lost packets and order mismatch</a:t>
            </a:r>
            <a:r>
              <a:rPr lang="en-US" sz="2000" b="1" dirty="0" smtClean="0">
                <a:solidFill>
                  <a:srgbClr val="C00000"/>
                </a:solidFill>
                <a:latin typeface="Times New Roman" panose="02020603050405020304" pitchFamily="18" charset="0"/>
                <a:cs typeface="Times New Roman" panose="02020603050405020304" pitchFamily="18" charset="0"/>
              </a:rPr>
              <a:t>.</a:t>
            </a:r>
            <a:endParaRPr lang="en-US" sz="2000" b="1" dirty="0">
              <a:solidFill>
                <a:srgbClr val="C00000"/>
              </a:solidFill>
              <a:latin typeface="Times New Roman" panose="02020603050405020304" pitchFamily="18" charset="0"/>
              <a:cs typeface="Times New Roman" panose="02020603050405020304" pitchFamily="18" charset="0"/>
            </a:endParaRPr>
          </a:p>
        </p:txBody>
      </p:sp>
      <p:pic>
        <p:nvPicPr>
          <p:cNvPr id="13" name="Google Shape;197;p30"/>
          <p:cNvPicPr preferRelativeResize="0"/>
          <p:nvPr/>
        </p:nvPicPr>
        <p:blipFill rotWithShape="1">
          <a:blip r:embed="rId3">
            <a:alphaModFix/>
          </a:blip>
          <a:srcRect/>
          <a:stretch/>
        </p:blipFill>
        <p:spPr>
          <a:xfrm>
            <a:off x="41822" y="47021"/>
            <a:ext cx="538608" cy="597579"/>
          </a:xfrm>
          <a:prstGeom prst="rect">
            <a:avLst/>
          </a:prstGeom>
          <a:noFill/>
          <a:ln>
            <a:noFill/>
          </a:ln>
        </p:spPr>
      </p:pic>
    </p:spTree>
    <p:extLst>
      <p:ext uri="{BB962C8B-B14F-4D97-AF65-F5344CB8AC3E}">
        <p14:creationId xmlns:p14="http://schemas.microsoft.com/office/powerpoint/2010/main" val="3508440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8" name="Google Shape;618;p71"/>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69</a:t>
            </a:fld>
            <a:endParaRPr sz="1100"/>
          </a:p>
        </p:txBody>
      </p:sp>
      <p:sp>
        <p:nvSpPr>
          <p:cNvPr id="615" name="Google Shape;615;p71"/>
          <p:cNvSpPr txBox="1">
            <a:spLocks noGrp="1"/>
          </p:cNvSpPr>
          <p:nvPr>
            <p:ph type="title" idx="4294967295"/>
          </p:nvPr>
        </p:nvSpPr>
        <p:spPr>
          <a:xfrm>
            <a:off x="763421" y="109657"/>
            <a:ext cx="7063980" cy="506412"/>
          </a:xfrm>
          <a:prstGeom prst="rect">
            <a:avLst/>
          </a:prstGeom>
          <a:noFill/>
          <a:ln>
            <a:noFill/>
          </a:ln>
        </p:spPr>
        <p:txBody>
          <a:bodyPr spcFirstLastPara="1" wrap="square" lIns="68575" tIns="34275" rIns="68575" bIns="34275" anchor="ctr" anchorCtr="0">
            <a:normAutofit fontScale="90000"/>
          </a:bodyPr>
          <a:lstStyle/>
          <a:p>
            <a:pPr marL="0" lvl="0" indent="0" algn="ctr" rtl="0">
              <a:spcBef>
                <a:spcPts val="0"/>
              </a:spcBef>
              <a:spcAft>
                <a:spcPts val="0"/>
              </a:spcAft>
              <a:buClr>
                <a:schemeClr val="dk1"/>
              </a:buClr>
              <a:buSzPts val="3000"/>
              <a:buFont typeface="Times New Roman"/>
              <a:buNone/>
            </a:pPr>
            <a:r>
              <a:rPr lang="en" dirty="0">
                <a:latin typeface="Times New Roman"/>
                <a:ea typeface="Times New Roman"/>
                <a:cs typeface="Times New Roman"/>
                <a:sym typeface="Times New Roman"/>
              </a:rPr>
              <a:t>Real-Time Transport Protocol [RTP] (Cntd.)</a:t>
            </a:r>
            <a:endParaRPr dirty="0"/>
          </a:p>
        </p:txBody>
      </p:sp>
      <p:sp>
        <p:nvSpPr>
          <p:cNvPr id="3" name="Rectangle 2"/>
          <p:cNvSpPr/>
          <p:nvPr/>
        </p:nvSpPr>
        <p:spPr>
          <a:xfrm>
            <a:off x="678320" y="2896078"/>
            <a:ext cx="8087546" cy="1631216"/>
          </a:xfrm>
          <a:prstGeom prst="rect">
            <a:avLst/>
          </a:prstGeom>
          <a:solidFill>
            <a:schemeClr val="accent5">
              <a:lumMod val="20000"/>
              <a:lumOff val="80000"/>
            </a:schemeClr>
          </a:solidFill>
        </p:spPr>
        <p:txBody>
          <a:bodyPr wrap="square">
            <a:spAutoFit/>
          </a:bodyPr>
          <a:lstStyle/>
          <a:p>
            <a:pPr fontAlgn="base">
              <a:buFont typeface="Arial" panose="020B0604020202020204" pitchFamily="34" charset="0"/>
              <a:buChar char="•"/>
            </a:pPr>
            <a:r>
              <a:rPr lang="en-US" sz="2000" b="1" dirty="0">
                <a:solidFill>
                  <a:srgbClr val="273239"/>
                </a:solidFill>
                <a:latin typeface="Times New Roman" panose="02020603050405020304" pitchFamily="18" charset="0"/>
                <a:cs typeface="Times New Roman" panose="02020603050405020304" pitchFamily="18" charset="0"/>
              </a:rPr>
              <a:t>Contributor Identifier –</a:t>
            </a:r>
            <a:r>
              <a:rPr lang="en-US" sz="2000" dirty="0">
                <a:solidFill>
                  <a:srgbClr val="273239"/>
                </a:solidFill>
                <a:latin typeface="Times New Roman" panose="02020603050405020304" pitchFamily="18" charset="0"/>
                <a:cs typeface="Times New Roman" panose="02020603050405020304" pitchFamily="18" charset="0"/>
              </a:rPr>
              <a:t/>
            </a:r>
            <a:br>
              <a:rPr lang="en-US" sz="2000" dirty="0">
                <a:solidFill>
                  <a:srgbClr val="273239"/>
                </a:solidFill>
                <a:latin typeface="Times New Roman" panose="02020603050405020304" pitchFamily="18" charset="0"/>
                <a:cs typeface="Times New Roman" panose="02020603050405020304" pitchFamily="18" charset="0"/>
              </a:rPr>
            </a:br>
            <a:r>
              <a:rPr lang="en-US" sz="2000" dirty="0">
                <a:solidFill>
                  <a:srgbClr val="273239"/>
                </a:solidFill>
                <a:latin typeface="Times New Roman" panose="02020603050405020304" pitchFamily="18" charset="0"/>
                <a:cs typeface="Times New Roman" panose="02020603050405020304" pitchFamily="18" charset="0"/>
              </a:rPr>
              <a:t>This is also a 32-bit field used for source identification where there is more than one source present in session. The mixer source use Synchronization source identifier and other remaining sources (maximum 15) use Contributor identifier.</a:t>
            </a:r>
          </a:p>
        </p:txBody>
      </p:sp>
      <p:sp>
        <p:nvSpPr>
          <p:cNvPr id="4" name="Rectangle 3"/>
          <p:cNvSpPr/>
          <p:nvPr/>
        </p:nvSpPr>
        <p:spPr>
          <a:xfrm>
            <a:off x="684080" y="829589"/>
            <a:ext cx="8081785" cy="1631216"/>
          </a:xfrm>
          <a:prstGeom prst="rect">
            <a:avLst/>
          </a:prstGeom>
          <a:solidFill>
            <a:schemeClr val="accent4">
              <a:lumMod val="20000"/>
              <a:lumOff val="80000"/>
            </a:schemeClr>
          </a:solidFill>
        </p:spPr>
        <p:txBody>
          <a:bodyPr wrap="square">
            <a:spAutoFit/>
          </a:bodyPr>
          <a:lstStyle/>
          <a:p>
            <a:pPr fontAlgn="base">
              <a:buFont typeface="Arial" panose="020B0604020202020204" pitchFamily="34" charset="0"/>
              <a:buChar char="•"/>
            </a:pPr>
            <a:r>
              <a:rPr lang="en-US" sz="2000" b="1" dirty="0">
                <a:solidFill>
                  <a:srgbClr val="273239"/>
                </a:solidFill>
                <a:latin typeface="Times New Roman" panose="02020603050405020304" pitchFamily="18" charset="0"/>
                <a:cs typeface="Times New Roman" panose="02020603050405020304" pitchFamily="18" charset="0"/>
              </a:rPr>
              <a:t>Synchronization Source Identifier –</a:t>
            </a:r>
            <a:r>
              <a:rPr lang="en-US" sz="2000" dirty="0">
                <a:solidFill>
                  <a:srgbClr val="273239"/>
                </a:solidFill>
                <a:latin typeface="Times New Roman" panose="02020603050405020304" pitchFamily="18" charset="0"/>
                <a:cs typeface="Times New Roman" panose="02020603050405020304" pitchFamily="18" charset="0"/>
              </a:rPr>
              <a:t/>
            </a:r>
            <a:br>
              <a:rPr lang="en-US" sz="2000" dirty="0">
                <a:solidFill>
                  <a:srgbClr val="273239"/>
                </a:solidFill>
                <a:latin typeface="Times New Roman" panose="02020603050405020304" pitchFamily="18" charset="0"/>
                <a:cs typeface="Times New Roman" panose="02020603050405020304" pitchFamily="18" charset="0"/>
              </a:rPr>
            </a:br>
            <a:r>
              <a:rPr lang="en-US" sz="2000" dirty="0">
                <a:solidFill>
                  <a:srgbClr val="273239"/>
                </a:solidFill>
                <a:latin typeface="Times New Roman" panose="02020603050405020304" pitchFamily="18" charset="0"/>
                <a:cs typeface="Times New Roman" panose="02020603050405020304" pitchFamily="18" charset="0"/>
              </a:rPr>
              <a:t>This is a 32-bit field used to identify and define the source. The value for this source identifier is a random number that is chosen by source itself. This mainly helps in solving conflict arises when two sources started with the same sequencing number.</a:t>
            </a:r>
          </a:p>
        </p:txBody>
      </p:sp>
      <p:pic>
        <p:nvPicPr>
          <p:cNvPr id="11" name="Google Shape;197;p30"/>
          <p:cNvPicPr preferRelativeResize="0"/>
          <p:nvPr/>
        </p:nvPicPr>
        <p:blipFill rotWithShape="1">
          <a:blip r:embed="rId3">
            <a:alphaModFix/>
          </a:blip>
          <a:srcRect/>
          <a:stretch/>
        </p:blipFill>
        <p:spPr>
          <a:xfrm>
            <a:off x="41822" y="47021"/>
            <a:ext cx="538608" cy="597579"/>
          </a:xfrm>
          <a:prstGeom prst="rect">
            <a:avLst/>
          </a:prstGeom>
          <a:noFill/>
          <a:ln>
            <a:noFill/>
          </a:ln>
        </p:spPr>
      </p:pic>
    </p:spTree>
    <p:extLst>
      <p:ext uri="{BB962C8B-B14F-4D97-AF65-F5344CB8AC3E}">
        <p14:creationId xmlns:p14="http://schemas.microsoft.com/office/powerpoint/2010/main" val="32194044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30" name="Google Shape;230;p33"/>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7</a:t>
            </a:fld>
            <a:endParaRPr sz="1100"/>
          </a:p>
        </p:txBody>
      </p:sp>
      <p:sp>
        <p:nvSpPr>
          <p:cNvPr id="227" name="Google Shape;227;p33"/>
          <p:cNvSpPr txBox="1">
            <a:spLocks noGrp="1"/>
          </p:cNvSpPr>
          <p:nvPr>
            <p:ph type="title" idx="4294967295"/>
          </p:nvPr>
        </p:nvSpPr>
        <p:spPr>
          <a:xfrm>
            <a:off x="776896" y="0"/>
            <a:ext cx="7452704" cy="453762"/>
          </a:xfrm>
          <a:prstGeom prst="rect">
            <a:avLst/>
          </a:prstGeom>
          <a:noFill/>
          <a:ln>
            <a:noFill/>
          </a:ln>
        </p:spPr>
        <p:txBody>
          <a:bodyPr spcFirstLastPara="1" wrap="square" lIns="68575" tIns="34275" rIns="68575" bIns="34275" anchor="ctr" anchorCtr="0">
            <a:normAutofit/>
          </a:bodyPr>
          <a:lstStyle/>
          <a:p>
            <a:pPr algn="ctr" fontAlgn="base"/>
            <a:r>
              <a:rPr lang="en-US" sz="2800" dirty="0">
                <a:solidFill>
                  <a:srgbClr val="273239"/>
                </a:solidFill>
                <a:latin typeface="Times New Roman" panose="02020603050405020304" pitchFamily="18" charset="0"/>
                <a:cs typeface="Times New Roman" panose="02020603050405020304" pitchFamily="18" charset="0"/>
              </a:rPr>
              <a:t>Responsibilities of a Transport Layer</a:t>
            </a:r>
          </a:p>
        </p:txBody>
      </p:sp>
      <p:pic>
        <p:nvPicPr>
          <p:cNvPr id="11" name="Google Shape;197;p30"/>
          <p:cNvPicPr preferRelativeResize="0"/>
          <p:nvPr/>
        </p:nvPicPr>
        <p:blipFill rotWithShape="1">
          <a:blip r:embed="rId3">
            <a:alphaModFix/>
          </a:blip>
          <a:srcRect/>
          <a:stretch/>
        </p:blipFill>
        <p:spPr>
          <a:xfrm>
            <a:off x="41822" y="19520"/>
            <a:ext cx="666322" cy="702655"/>
          </a:xfrm>
          <a:prstGeom prst="rect">
            <a:avLst/>
          </a:prstGeom>
          <a:noFill/>
          <a:ln>
            <a:noFill/>
          </a:ln>
        </p:spPr>
      </p:pic>
      <p:sp>
        <p:nvSpPr>
          <p:cNvPr id="3" name="Rectangle 2"/>
          <p:cNvSpPr/>
          <p:nvPr/>
        </p:nvSpPr>
        <p:spPr>
          <a:xfrm>
            <a:off x="870415" y="520932"/>
            <a:ext cx="7644935" cy="2031325"/>
          </a:xfrm>
          <a:prstGeom prst="rect">
            <a:avLst/>
          </a:prstGeom>
        </p:spPr>
        <p:txBody>
          <a:bodyPr wrap="square">
            <a:spAutoFit/>
          </a:bodyPr>
          <a:lstStyle/>
          <a:p>
            <a:pPr algn="just" fontAlgn="base"/>
            <a:r>
              <a:rPr lang="en-US" sz="1800" b="1" dirty="0">
                <a:solidFill>
                  <a:srgbClr val="273239"/>
                </a:solidFill>
                <a:latin typeface="Times New Roman" panose="02020603050405020304" pitchFamily="18" charset="0"/>
                <a:cs typeface="Times New Roman" panose="02020603050405020304" pitchFamily="18" charset="0"/>
              </a:rPr>
              <a:t>The Process to Process </a:t>
            </a:r>
            <a:r>
              <a:rPr lang="en-US" sz="1800" b="1" dirty="0" smtClean="0">
                <a:solidFill>
                  <a:srgbClr val="273239"/>
                </a:solidFill>
                <a:latin typeface="Times New Roman" panose="02020603050405020304" pitchFamily="18" charset="0"/>
                <a:cs typeface="Times New Roman" panose="02020603050405020304" pitchFamily="18" charset="0"/>
              </a:rPr>
              <a:t>Delivery:</a:t>
            </a:r>
          </a:p>
          <a:p>
            <a:pPr algn="just" fontAlgn="base"/>
            <a:r>
              <a:rPr lang="en-US" sz="1800" dirty="0" smtClean="0">
                <a:latin typeface="Times New Roman" panose="02020603050405020304" pitchFamily="18" charset="0"/>
                <a:cs typeface="Times New Roman" panose="02020603050405020304" pitchFamily="18" charset="0"/>
              </a:rPr>
              <a:t>Data </a:t>
            </a:r>
            <a:r>
              <a:rPr lang="en-US" sz="1800" dirty="0">
                <a:latin typeface="Times New Roman" panose="02020603050405020304" pitchFamily="18" charset="0"/>
                <a:cs typeface="Times New Roman" panose="02020603050405020304" pitchFamily="18" charset="0"/>
              </a:rPr>
              <a:t>Link Layer requires the MAC </a:t>
            </a:r>
            <a:r>
              <a:rPr lang="en-US" sz="1800" dirty="0" smtClean="0">
                <a:latin typeface="Times New Roman" panose="02020603050405020304" pitchFamily="18" charset="0"/>
                <a:cs typeface="Times New Roman" panose="02020603050405020304" pitchFamily="18" charset="0"/>
              </a:rPr>
              <a:t>address, Network </a:t>
            </a:r>
            <a:r>
              <a:rPr lang="en-US" sz="1800" dirty="0">
                <a:latin typeface="Times New Roman" panose="02020603050405020304" pitchFamily="18" charset="0"/>
                <a:cs typeface="Times New Roman" panose="02020603050405020304" pitchFamily="18" charset="0"/>
              </a:rPr>
              <a:t>layer requires the IP address </a:t>
            </a:r>
            <a:r>
              <a:rPr lang="en-US" sz="1800" dirty="0" smtClean="0">
                <a:latin typeface="Times New Roman" panose="02020603050405020304" pitchFamily="18" charset="0"/>
                <a:cs typeface="Times New Roman" panose="02020603050405020304" pitchFamily="18" charset="0"/>
              </a:rPr>
              <a:t>in </a:t>
            </a:r>
            <a:r>
              <a:rPr lang="en-US" sz="1800" dirty="0">
                <a:latin typeface="Times New Roman" panose="02020603050405020304" pitchFamily="18" charset="0"/>
                <a:cs typeface="Times New Roman" panose="02020603050405020304" pitchFamily="18" charset="0"/>
              </a:rPr>
              <a:t>a similar way </a:t>
            </a:r>
            <a:r>
              <a:rPr lang="en-US" sz="1800" dirty="0">
                <a:solidFill>
                  <a:srgbClr val="FF0000"/>
                </a:solidFill>
                <a:latin typeface="Times New Roman" panose="02020603050405020304" pitchFamily="18" charset="0"/>
                <a:cs typeface="Times New Roman" panose="02020603050405020304" pitchFamily="18" charset="0"/>
              </a:rPr>
              <a:t>Transport Layer requires a Port number </a:t>
            </a:r>
            <a:r>
              <a:rPr lang="en-US" sz="1800" dirty="0">
                <a:latin typeface="Times New Roman" panose="02020603050405020304" pitchFamily="18" charset="0"/>
                <a:cs typeface="Times New Roman" panose="02020603050405020304" pitchFamily="18" charset="0"/>
              </a:rPr>
              <a:t>to correctly deliver the segments of data to the correct process amongst the multiple processes running on a particular host. </a:t>
            </a:r>
            <a:endParaRPr lang="en-US" sz="1800" dirty="0" smtClean="0">
              <a:latin typeface="Times New Roman" panose="02020603050405020304" pitchFamily="18" charset="0"/>
              <a:cs typeface="Times New Roman" panose="02020603050405020304" pitchFamily="18" charset="0"/>
            </a:endParaRPr>
          </a:p>
          <a:p>
            <a:pPr algn="just" fontAlgn="base"/>
            <a:r>
              <a:rPr lang="en-US" sz="1800" dirty="0" smtClean="0">
                <a:latin typeface="Times New Roman" panose="02020603050405020304" pitchFamily="18" charset="0"/>
                <a:cs typeface="Times New Roman" panose="02020603050405020304" pitchFamily="18" charset="0"/>
              </a:rPr>
              <a:t>A </a:t>
            </a:r>
            <a:r>
              <a:rPr lang="en-US" sz="1800" dirty="0">
                <a:latin typeface="Times New Roman" panose="02020603050405020304" pitchFamily="18" charset="0"/>
                <a:cs typeface="Times New Roman" panose="02020603050405020304" pitchFamily="18" charset="0"/>
              </a:rPr>
              <a:t>port number is a 16-bit address used to identify any client-server program uniquely.</a:t>
            </a:r>
            <a:endParaRPr lang="en-US" sz="1800" b="1" dirty="0">
              <a:solidFill>
                <a:srgbClr val="273239"/>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4"/>
          <a:stretch>
            <a:fillRect/>
          </a:stretch>
        </p:blipFill>
        <p:spPr>
          <a:xfrm>
            <a:off x="1928490" y="2607561"/>
            <a:ext cx="5149516" cy="2349945"/>
          </a:xfrm>
          <a:prstGeom prst="rect">
            <a:avLst/>
          </a:prstGeom>
        </p:spPr>
      </p:pic>
    </p:spTree>
    <p:extLst>
      <p:ext uri="{BB962C8B-B14F-4D97-AF65-F5344CB8AC3E}">
        <p14:creationId xmlns:p14="http://schemas.microsoft.com/office/powerpoint/2010/main" val="67016802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41" name="Google Shape;1041;p112"/>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70</a:t>
            </a:fld>
            <a:endParaRPr sz="1100" dirty="0"/>
          </a:p>
        </p:txBody>
      </p:sp>
      <p:sp>
        <p:nvSpPr>
          <p:cNvPr id="1038" name="Google Shape;1038;p112"/>
          <p:cNvSpPr txBox="1">
            <a:spLocks noGrp="1"/>
          </p:cNvSpPr>
          <p:nvPr>
            <p:ph type="title" idx="4294967295"/>
          </p:nvPr>
        </p:nvSpPr>
        <p:spPr>
          <a:xfrm>
            <a:off x="807834" y="118452"/>
            <a:ext cx="7772400" cy="437828"/>
          </a:xfrm>
          <a:prstGeom prst="rect">
            <a:avLst/>
          </a:prstGeom>
          <a:noFill/>
          <a:ln>
            <a:noFill/>
          </a:ln>
        </p:spPr>
        <p:txBody>
          <a:bodyPr spcFirstLastPara="1" wrap="square" lIns="68575" tIns="34275" rIns="68575" bIns="34275" anchor="ctr" anchorCtr="0">
            <a:normAutofit fontScale="90000"/>
          </a:bodyPr>
          <a:lstStyle/>
          <a:p>
            <a:pPr lvl="0"/>
            <a:r>
              <a:rPr lang="en" sz="3200" dirty="0">
                <a:latin typeface="Times New Roman"/>
                <a:ea typeface="Times New Roman"/>
                <a:cs typeface="Times New Roman"/>
                <a:sym typeface="Times New Roman"/>
              </a:rPr>
              <a:t>TCP: Error Control (Cntd.)</a:t>
            </a:r>
            <a:endParaRPr sz="3200" dirty="0"/>
          </a:p>
        </p:txBody>
      </p:sp>
      <p:sp>
        <p:nvSpPr>
          <p:cNvPr id="3" name="Rectangle 2"/>
          <p:cNvSpPr/>
          <p:nvPr/>
        </p:nvSpPr>
        <p:spPr>
          <a:xfrm>
            <a:off x="695075" y="813222"/>
            <a:ext cx="8337257" cy="2246769"/>
          </a:xfrm>
          <a:prstGeom prst="rect">
            <a:avLst/>
          </a:prstGeom>
          <a:solidFill>
            <a:schemeClr val="accent4">
              <a:lumMod val="20000"/>
              <a:lumOff val="80000"/>
            </a:schemeClr>
          </a:solidFill>
          <a:ln w="6350">
            <a:solidFill>
              <a:schemeClr val="tx1"/>
            </a:solidFill>
          </a:ln>
        </p:spPr>
        <p:txBody>
          <a:bodyPr wrap="square">
            <a:spAutoFit/>
          </a:bodyPr>
          <a:lstStyle/>
          <a:p>
            <a:r>
              <a:rPr lang="en-US" sz="2000" dirty="0">
                <a:solidFill>
                  <a:schemeClr val="tx1"/>
                </a:solidFill>
                <a:latin typeface="Times New Roman" panose="02020603050405020304" pitchFamily="18" charset="0"/>
                <a:cs typeface="Times New Roman" panose="02020603050405020304" pitchFamily="18" charset="0"/>
              </a:rPr>
              <a:t>TCP is a reliable transport layer protocol</a:t>
            </a:r>
            <a:r>
              <a:rPr lang="en-US" sz="2000" dirty="0" smtClean="0">
                <a:solidFill>
                  <a:schemeClr val="tx1"/>
                </a:solidFill>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TCP provides reliability using </a:t>
            </a:r>
            <a:r>
              <a:rPr lang="en-US" sz="2000" b="1" dirty="0">
                <a:solidFill>
                  <a:srgbClr val="C00000"/>
                </a:solidFill>
                <a:latin typeface="Times New Roman" panose="02020603050405020304" pitchFamily="18" charset="0"/>
                <a:cs typeface="Times New Roman" panose="02020603050405020304" pitchFamily="18" charset="0"/>
              </a:rPr>
              <a:t>error control. </a:t>
            </a:r>
            <a:endParaRPr lang="en-US" sz="2000" b="1" dirty="0" smtClean="0">
              <a:solidFill>
                <a:srgbClr val="C00000"/>
              </a:solidFill>
              <a:latin typeface="Times New Roman" panose="02020603050405020304" pitchFamily="18" charset="0"/>
              <a:cs typeface="Times New Roman" panose="02020603050405020304" pitchFamily="18" charset="0"/>
            </a:endParaRPr>
          </a:p>
          <a:p>
            <a:r>
              <a:rPr lang="en-US" sz="2000" b="1" dirty="0" smtClean="0">
                <a:solidFill>
                  <a:srgbClr val="002060"/>
                </a:solidFill>
                <a:latin typeface="Times New Roman" panose="02020603050405020304" pitchFamily="18" charset="0"/>
                <a:cs typeface="Times New Roman" panose="02020603050405020304" pitchFamily="18" charset="0"/>
              </a:rPr>
              <a:t>Error </a:t>
            </a:r>
            <a:r>
              <a:rPr lang="en-US" sz="2000" b="1" dirty="0">
                <a:solidFill>
                  <a:srgbClr val="002060"/>
                </a:solidFill>
                <a:latin typeface="Times New Roman" panose="02020603050405020304" pitchFamily="18" charset="0"/>
                <a:cs typeface="Times New Roman" panose="02020603050405020304" pitchFamily="18" charset="0"/>
              </a:rPr>
              <a:t>control includes mechanisms for </a:t>
            </a:r>
            <a:r>
              <a:rPr lang="en-US" sz="2000" b="1" dirty="0" smtClean="0">
                <a:solidFill>
                  <a:srgbClr val="002060"/>
                </a:solidFill>
                <a:latin typeface="Times New Roman" panose="02020603050405020304" pitchFamily="18" charset="0"/>
                <a:cs typeface="Times New Roman" panose="02020603050405020304" pitchFamily="18" charset="0"/>
              </a:rPr>
              <a:t>detecting----</a:t>
            </a:r>
          </a:p>
          <a:p>
            <a:pPr marL="342900" indent="-34290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C</a:t>
            </a:r>
            <a:r>
              <a:rPr lang="en-US" sz="2000" b="1" dirty="0" smtClean="0">
                <a:latin typeface="Times New Roman" panose="02020603050405020304" pitchFamily="18" charset="0"/>
                <a:cs typeface="Times New Roman" panose="02020603050405020304" pitchFamily="18" charset="0"/>
              </a:rPr>
              <a:t>orrupted segments.</a:t>
            </a:r>
          </a:p>
          <a:p>
            <a:pPr marL="342900" indent="-34290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L</a:t>
            </a:r>
            <a:r>
              <a:rPr lang="en-US" sz="2000" b="1" dirty="0" smtClean="0">
                <a:latin typeface="Times New Roman" panose="02020603050405020304" pitchFamily="18" charset="0"/>
                <a:cs typeface="Times New Roman" panose="02020603050405020304" pitchFamily="18" charset="0"/>
              </a:rPr>
              <a:t>ost segments.</a:t>
            </a:r>
          </a:p>
          <a:p>
            <a:pPr marL="342900" indent="-34290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O</a:t>
            </a:r>
            <a:r>
              <a:rPr lang="en-US" sz="2000" b="1" dirty="0" smtClean="0">
                <a:latin typeface="Times New Roman" panose="02020603050405020304" pitchFamily="18" charset="0"/>
                <a:cs typeface="Times New Roman" panose="02020603050405020304" pitchFamily="18" charset="0"/>
              </a:rPr>
              <a:t>ut-of-order segments.</a:t>
            </a:r>
          </a:p>
          <a:p>
            <a:pPr marL="342900" indent="-34290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D</a:t>
            </a:r>
            <a:r>
              <a:rPr lang="en-US" sz="2000" b="1" dirty="0" smtClean="0">
                <a:latin typeface="Times New Roman" panose="02020603050405020304" pitchFamily="18" charset="0"/>
                <a:cs typeface="Times New Roman" panose="02020603050405020304" pitchFamily="18" charset="0"/>
              </a:rPr>
              <a:t>uplicated segments.</a:t>
            </a:r>
            <a:endParaRPr lang="en-US" sz="2000" dirty="0">
              <a:latin typeface="Times New Roman" panose="02020603050405020304" pitchFamily="18" charset="0"/>
              <a:cs typeface="Times New Roman" panose="02020603050405020304" pitchFamily="18" charset="0"/>
            </a:endParaRPr>
          </a:p>
        </p:txBody>
      </p:sp>
      <p:sp>
        <p:nvSpPr>
          <p:cNvPr id="4" name="Rectangle 3"/>
          <p:cNvSpPr/>
          <p:nvPr/>
        </p:nvSpPr>
        <p:spPr>
          <a:xfrm>
            <a:off x="695074" y="3059991"/>
            <a:ext cx="8337258" cy="1631216"/>
          </a:xfrm>
          <a:prstGeom prst="rect">
            <a:avLst/>
          </a:prstGeom>
          <a:solidFill>
            <a:schemeClr val="accent1">
              <a:lumMod val="20000"/>
              <a:lumOff val="80000"/>
            </a:schemeClr>
          </a:solidFill>
          <a:ln w="6350">
            <a:solidFill>
              <a:schemeClr val="tx1"/>
            </a:solidFill>
          </a:ln>
        </p:spPr>
        <p:txBody>
          <a:bodyPr wrap="square">
            <a:spAutoFit/>
          </a:bodyPr>
          <a:lstStyle/>
          <a:p>
            <a:r>
              <a:rPr lang="en-US" sz="2000" b="1" dirty="0">
                <a:solidFill>
                  <a:srgbClr val="C00000"/>
                </a:solidFill>
                <a:latin typeface="Times New Roman" panose="02020603050405020304" pitchFamily="18" charset="0"/>
                <a:cs typeface="Times New Roman" panose="02020603050405020304" pitchFamily="18" charset="0"/>
              </a:rPr>
              <a:t>Error detection and </a:t>
            </a:r>
            <a:r>
              <a:rPr lang="en-US" sz="2000" b="1" dirty="0" smtClean="0">
                <a:solidFill>
                  <a:srgbClr val="C00000"/>
                </a:solidFill>
                <a:latin typeface="Times New Roman" panose="02020603050405020304" pitchFamily="18" charset="0"/>
                <a:cs typeface="Times New Roman" panose="02020603050405020304" pitchFamily="18" charset="0"/>
              </a:rPr>
              <a:t>correction tools:</a:t>
            </a:r>
            <a:r>
              <a:rPr lang="en-US" sz="2000" dirty="0" smtClean="0">
                <a:solidFill>
                  <a:srgbClr val="333333"/>
                </a:solidFill>
                <a:latin typeface="Times New Roman" panose="02020603050405020304" pitchFamily="18" charset="0"/>
                <a:cs typeface="Times New Roman" panose="02020603050405020304" pitchFamily="18" charset="0"/>
              </a:rPr>
              <a:t> </a:t>
            </a:r>
            <a:r>
              <a:rPr lang="en-US" sz="2000" dirty="0">
                <a:solidFill>
                  <a:srgbClr val="333333"/>
                </a:solidFill>
                <a:latin typeface="Times New Roman" panose="02020603050405020304" pitchFamily="18" charset="0"/>
                <a:cs typeface="Times New Roman" panose="02020603050405020304" pitchFamily="18" charset="0"/>
              </a:rPr>
              <a:t>in TCP is achieved through the use of </a:t>
            </a:r>
            <a:r>
              <a:rPr lang="en-US" sz="2000" b="1" dirty="0">
                <a:solidFill>
                  <a:srgbClr val="C00000"/>
                </a:solidFill>
                <a:latin typeface="Times New Roman" panose="02020603050405020304" pitchFamily="18" charset="0"/>
                <a:cs typeface="Times New Roman" panose="02020603050405020304" pitchFamily="18" charset="0"/>
              </a:rPr>
              <a:t>three simple tools</a:t>
            </a:r>
            <a:r>
              <a:rPr lang="en-US" sz="2000" b="1" dirty="0" smtClean="0">
                <a:solidFill>
                  <a:srgbClr val="C00000"/>
                </a:solidFill>
                <a:latin typeface="Times New Roman" panose="02020603050405020304" pitchFamily="18" charset="0"/>
                <a:cs typeface="Times New Roman" panose="02020603050405020304" pitchFamily="18" charset="0"/>
              </a:rPr>
              <a:t>:</a:t>
            </a:r>
            <a:r>
              <a:rPr lang="en-US" sz="2000" dirty="0" smtClean="0">
                <a:solidFill>
                  <a:srgbClr val="333333"/>
                </a:solidFill>
                <a:latin typeface="Times New Roman" panose="02020603050405020304" pitchFamily="18" charset="0"/>
                <a:cs typeface="Times New Roman" panose="02020603050405020304" pitchFamily="18" charset="0"/>
              </a:rPr>
              <a:t> </a:t>
            </a:r>
          </a:p>
          <a:p>
            <a:pPr marL="342900" indent="-342900">
              <a:buFont typeface="Wingdings" panose="05000000000000000000" pitchFamily="2" charset="2"/>
              <a:buChar char="Ø"/>
            </a:pPr>
            <a:r>
              <a:rPr lang="en-US" sz="2000" b="1" dirty="0" smtClean="0">
                <a:solidFill>
                  <a:schemeClr val="tx1"/>
                </a:solidFill>
                <a:latin typeface="Times New Roman" panose="02020603050405020304" pitchFamily="18" charset="0"/>
                <a:cs typeface="Times New Roman" panose="02020603050405020304" pitchFamily="18" charset="0"/>
              </a:rPr>
              <a:t>Checksum.</a:t>
            </a:r>
          </a:p>
          <a:p>
            <a:pPr marL="342900" indent="-342900">
              <a:buFont typeface="Wingdings" panose="05000000000000000000" pitchFamily="2" charset="2"/>
              <a:buChar char="Ø"/>
            </a:pPr>
            <a:r>
              <a:rPr lang="en-US" sz="2000" b="1" dirty="0" smtClean="0">
                <a:solidFill>
                  <a:schemeClr val="tx1"/>
                </a:solidFill>
                <a:latin typeface="Times New Roman" panose="02020603050405020304" pitchFamily="18" charset="0"/>
                <a:cs typeface="Times New Roman" panose="02020603050405020304" pitchFamily="18" charset="0"/>
              </a:rPr>
              <a:t>Acknowledgment.</a:t>
            </a:r>
          </a:p>
          <a:p>
            <a:pPr marL="342900" indent="-342900">
              <a:buFont typeface="Wingdings" panose="05000000000000000000" pitchFamily="2" charset="2"/>
              <a:buChar char="Ø"/>
            </a:pPr>
            <a:r>
              <a:rPr lang="en-US" sz="2000" b="1" dirty="0" smtClean="0">
                <a:solidFill>
                  <a:schemeClr val="tx1"/>
                </a:solidFill>
                <a:latin typeface="Times New Roman" panose="02020603050405020304" pitchFamily="18" charset="0"/>
                <a:cs typeface="Times New Roman" panose="02020603050405020304" pitchFamily="18" charset="0"/>
              </a:rPr>
              <a:t>Time-out.</a:t>
            </a:r>
            <a:endParaRPr lang="en-US" sz="2000" dirty="0">
              <a:solidFill>
                <a:schemeClr val="tx1"/>
              </a:solidFill>
              <a:latin typeface="Times New Roman" panose="02020603050405020304" pitchFamily="18" charset="0"/>
              <a:cs typeface="Times New Roman" panose="02020603050405020304" pitchFamily="18" charset="0"/>
            </a:endParaRPr>
          </a:p>
        </p:txBody>
      </p:sp>
      <p:pic>
        <p:nvPicPr>
          <p:cNvPr id="11" name="Google Shape;197;p30"/>
          <p:cNvPicPr preferRelativeResize="0"/>
          <p:nvPr/>
        </p:nvPicPr>
        <p:blipFill rotWithShape="1">
          <a:blip r:embed="rId3">
            <a:alphaModFix/>
          </a:blip>
          <a:srcRect/>
          <a:stretch/>
        </p:blipFill>
        <p:spPr>
          <a:xfrm>
            <a:off x="41822" y="56749"/>
            <a:ext cx="538608" cy="597579"/>
          </a:xfrm>
          <a:prstGeom prst="rect">
            <a:avLst/>
          </a:prstGeom>
          <a:noFill/>
          <a:ln>
            <a:noFill/>
          </a:ln>
        </p:spPr>
      </p:pic>
    </p:spTree>
    <p:extLst>
      <p:ext uri="{BB962C8B-B14F-4D97-AF65-F5344CB8AC3E}">
        <p14:creationId xmlns:p14="http://schemas.microsoft.com/office/powerpoint/2010/main" val="1830968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 end="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41" name="Google Shape;1041;p112"/>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71</a:t>
            </a:fld>
            <a:endParaRPr sz="1100" dirty="0"/>
          </a:p>
        </p:txBody>
      </p:sp>
      <p:sp>
        <p:nvSpPr>
          <p:cNvPr id="1038" name="Google Shape;1038;p112"/>
          <p:cNvSpPr txBox="1">
            <a:spLocks noGrp="1"/>
          </p:cNvSpPr>
          <p:nvPr>
            <p:ph type="title" idx="4294967295"/>
          </p:nvPr>
        </p:nvSpPr>
        <p:spPr>
          <a:xfrm>
            <a:off x="635955" y="120009"/>
            <a:ext cx="7772400" cy="524591"/>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Clr>
                <a:schemeClr val="dk1"/>
              </a:buClr>
              <a:buSzPts val="3000"/>
              <a:buFont typeface="Times New Roman"/>
              <a:buNone/>
            </a:pPr>
            <a:r>
              <a:rPr lang="en" sz="2800" dirty="0" smtClean="0">
                <a:latin typeface="Times New Roman"/>
                <a:ea typeface="Times New Roman"/>
                <a:cs typeface="Times New Roman"/>
                <a:sym typeface="Times New Roman"/>
              </a:rPr>
              <a:t>TCP: Error Control </a:t>
            </a:r>
            <a:r>
              <a:rPr lang="en" sz="1800" dirty="0">
                <a:latin typeface="Times New Roman"/>
                <a:ea typeface="Times New Roman"/>
                <a:cs typeface="Times New Roman"/>
                <a:sym typeface="Times New Roman"/>
              </a:rPr>
              <a:t>(Cntd.)</a:t>
            </a:r>
            <a:endParaRPr sz="1800" dirty="0"/>
          </a:p>
        </p:txBody>
      </p:sp>
      <p:sp>
        <p:nvSpPr>
          <p:cNvPr id="5" name="Rectangle 4"/>
          <p:cNvSpPr/>
          <p:nvPr/>
        </p:nvSpPr>
        <p:spPr>
          <a:xfrm>
            <a:off x="686419" y="3119081"/>
            <a:ext cx="7828931" cy="1785104"/>
          </a:xfrm>
          <a:prstGeom prst="rect">
            <a:avLst/>
          </a:prstGeom>
          <a:solidFill>
            <a:schemeClr val="accent5">
              <a:lumMod val="20000"/>
              <a:lumOff val="80000"/>
            </a:schemeClr>
          </a:solidFill>
          <a:ln w="6350">
            <a:solidFill>
              <a:schemeClr val="tx1"/>
            </a:solidFill>
          </a:ln>
        </p:spPr>
        <p:txBody>
          <a:bodyPr wrap="square">
            <a:spAutoFit/>
          </a:bodyPr>
          <a:lstStyle/>
          <a:p>
            <a:pPr algn="just"/>
            <a:r>
              <a:rPr lang="en-US" sz="2000" b="1" dirty="0">
                <a:solidFill>
                  <a:srgbClr val="C00000"/>
                </a:solidFill>
                <a:latin typeface="Times New Roman" panose="02020603050405020304" pitchFamily="18" charset="0"/>
                <a:cs typeface="Times New Roman" panose="02020603050405020304" pitchFamily="18" charset="0"/>
              </a:rPr>
              <a:t>Retransmission : </a:t>
            </a:r>
            <a:r>
              <a:rPr lang="en-US" sz="1800" dirty="0">
                <a:solidFill>
                  <a:schemeClr val="tx1"/>
                </a:solidFill>
                <a:latin typeface="Times New Roman" panose="02020603050405020304" pitchFamily="18" charset="0"/>
                <a:cs typeface="Times New Roman" panose="02020603050405020304" pitchFamily="18" charset="0"/>
              </a:rPr>
              <a:t>The </a:t>
            </a:r>
            <a:r>
              <a:rPr lang="en-US" sz="1800" b="1" dirty="0">
                <a:solidFill>
                  <a:srgbClr val="C00000"/>
                </a:solidFill>
                <a:latin typeface="Times New Roman" panose="02020603050405020304" pitchFamily="18" charset="0"/>
                <a:cs typeface="Times New Roman" panose="02020603050405020304" pitchFamily="18" charset="0"/>
              </a:rPr>
              <a:t>heart of the error control mechanism </a:t>
            </a:r>
            <a:r>
              <a:rPr lang="en-US" sz="1800" dirty="0">
                <a:solidFill>
                  <a:schemeClr val="tx1"/>
                </a:solidFill>
                <a:latin typeface="Times New Roman" panose="02020603050405020304" pitchFamily="18" charset="0"/>
                <a:cs typeface="Times New Roman" panose="02020603050405020304" pitchFamily="18" charset="0"/>
              </a:rPr>
              <a:t>is the retransmission of segments. When a segment is </a:t>
            </a:r>
            <a:r>
              <a:rPr lang="en-US" sz="1800" b="1" dirty="0">
                <a:solidFill>
                  <a:schemeClr val="tx1"/>
                </a:solidFill>
                <a:latin typeface="Times New Roman" panose="02020603050405020304" pitchFamily="18" charset="0"/>
                <a:cs typeface="Times New Roman" panose="02020603050405020304" pitchFamily="18" charset="0"/>
              </a:rPr>
              <a:t>corrupted, lost, or delayed, it is retransmitted</a:t>
            </a:r>
            <a:r>
              <a:rPr lang="en-US" sz="1800" dirty="0">
                <a:solidFill>
                  <a:schemeClr val="tx1"/>
                </a:solidFill>
                <a:latin typeface="Times New Roman" panose="02020603050405020304" pitchFamily="18" charset="0"/>
                <a:cs typeface="Times New Roman" panose="02020603050405020304" pitchFamily="18" charset="0"/>
              </a:rPr>
              <a:t>. </a:t>
            </a:r>
          </a:p>
          <a:p>
            <a:pPr algn="just"/>
            <a:r>
              <a:rPr lang="en-US" sz="1800" dirty="0" smtClean="0">
                <a:solidFill>
                  <a:schemeClr val="tx1"/>
                </a:solidFill>
                <a:latin typeface="Times New Roman" panose="02020603050405020304" pitchFamily="18" charset="0"/>
                <a:cs typeface="Times New Roman" panose="02020603050405020304" pitchFamily="18" charset="0"/>
              </a:rPr>
              <a:t>In modern implementations, a segment is retransmitted on two occasions: </a:t>
            </a:r>
          </a:p>
          <a:p>
            <a:pPr marL="285750" indent="-285750" algn="just">
              <a:buFont typeface="Arial" panose="020B0604020202020204" pitchFamily="34" charset="0"/>
              <a:buChar char="•"/>
            </a:pPr>
            <a:r>
              <a:rPr lang="en-US" sz="1800" b="1" dirty="0">
                <a:solidFill>
                  <a:schemeClr val="tx1"/>
                </a:solidFill>
                <a:latin typeface="Times New Roman" panose="02020603050405020304" pitchFamily="18" charset="0"/>
                <a:cs typeface="Times New Roman" panose="02020603050405020304" pitchFamily="18" charset="0"/>
              </a:rPr>
              <a:t>W</a:t>
            </a:r>
            <a:r>
              <a:rPr lang="en-US" sz="1800" b="1" dirty="0" smtClean="0">
                <a:solidFill>
                  <a:schemeClr val="tx1"/>
                </a:solidFill>
                <a:latin typeface="Times New Roman" panose="02020603050405020304" pitchFamily="18" charset="0"/>
                <a:cs typeface="Times New Roman" panose="02020603050405020304" pitchFamily="18" charset="0"/>
              </a:rPr>
              <a:t>hen a retransmission timer expires or </a:t>
            </a:r>
          </a:p>
          <a:p>
            <a:pPr marL="285750" indent="-285750" algn="just">
              <a:buFont typeface="Arial" panose="020B0604020202020204" pitchFamily="34" charset="0"/>
              <a:buChar char="•"/>
            </a:pPr>
            <a:r>
              <a:rPr lang="en-US" sz="1800" b="1" dirty="0">
                <a:solidFill>
                  <a:schemeClr val="tx1"/>
                </a:solidFill>
                <a:latin typeface="Times New Roman" panose="02020603050405020304" pitchFamily="18" charset="0"/>
                <a:cs typeface="Times New Roman" panose="02020603050405020304" pitchFamily="18" charset="0"/>
              </a:rPr>
              <a:t>W</a:t>
            </a:r>
            <a:r>
              <a:rPr lang="en-US" sz="1800" b="1" dirty="0" smtClean="0">
                <a:solidFill>
                  <a:schemeClr val="tx1"/>
                </a:solidFill>
                <a:latin typeface="Times New Roman" panose="02020603050405020304" pitchFamily="18" charset="0"/>
                <a:cs typeface="Times New Roman" panose="02020603050405020304" pitchFamily="18" charset="0"/>
              </a:rPr>
              <a:t>hen the sender receives three duplicate ACKs.</a:t>
            </a:r>
            <a:r>
              <a:rPr lang="en-US" sz="1800" dirty="0" smtClean="0">
                <a:solidFill>
                  <a:schemeClr val="tx1"/>
                </a:solidFill>
                <a:latin typeface="Times New Roman" panose="02020603050405020304" pitchFamily="18" charset="0"/>
                <a:cs typeface="Times New Roman" panose="02020603050405020304" pitchFamily="18" charset="0"/>
              </a:rPr>
              <a:t> </a:t>
            </a:r>
            <a:endParaRPr lang="en-US" sz="1800"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661186" y="2042861"/>
            <a:ext cx="7828931" cy="954107"/>
          </a:xfrm>
          <a:prstGeom prst="rect">
            <a:avLst/>
          </a:prstGeom>
          <a:solidFill>
            <a:schemeClr val="accent4">
              <a:lumMod val="20000"/>
              <a:lumOff val="80000"/>
            </a:schemeClr>
          </a:solidFill>
          <a:ln w="9525">
            <a:solidFill>
              <a:schemeClr val="tx1"/>
            </a:solidFill>
          </a:ln>
        </p:spPr>
        <p:txBody>
          <a:bodyPr wrap="square">
            <a:spAutoFit/>
          </a:bodyPr>
          <a:lstStyle/>
          <a:p>
            <a:pPr algn="just"/>
            <a:r>
              <a:rPr lang="en-US" sz="2000" b="1" dirty="0">
                <a:solidFill>
                  <a:srgbClr val="C00000"/>
                </a:solidFill>
                <a:latin typeface="Times New Roman" panose="02020603050405020304" pitchFamily="18" charset="0"/>
                <a:cs typeface="Times New Roman" panose="02020603050405020304" pitchFamily="18" charset="0"/>
              </a:rPr>
              <a:t>Acknowledgment :</a:t>
            </a:r>
            <a:r>
              <a:rPr lang="en-US" sz="1800" dirty="0">
                <a:solidFill>
                  <a:srgbClr val="333333"/>
                </a:solidFill>
                <a:latin typeface="Times New Roman" panose="02020603050405020304" pitchFamily="18" charset="0"/>
                <a:cs typeface="Times New Roman" panose="02020603050405020304" pitchFamily="18" charset="0"/>
              </a:rPr>
              <a:t> </a:t>
            </a:r>
            <a:r>
              <a:rPr lang="en-US" sz="1800" dirty="0">
                <a:solidFill>
                  <a:schemeClr val="tx1"/>
                </a:solidFill>
                <a:latin typeface="Times New Roman" panose="02020603050405020304" pitchFamily="18" charset="0"/>
                <a:cs typeface="Times New Roman" panose="02020603050405020304" pitchFamily="18" charset="0"/>
              </a:rPr>
              <a:t>TCP uses acknowledgments to confirm the receipt of data segments. Control segments that carry no data but consume a sequence number are also acknowledged. </a:t>
            </a:r>
            <a:r>
              <a:rPr lang="en-US" sz="1800" b="1" dirty="0">
                <a:solidFill>
                  <a:schemeClr val="tx1"/>
                </a:solidFill>
                <a:latin typeface="Times New Roman" panose="02020603050405020304" pitchFamily="18" charset="0"/>
                <a:cs typeface="Times New Roman" panose="02020603050405020304" pitchFamily="18" charset="0"/>
              </a:rPr>
              <a:t>ACK segments are never acknowledged.</a:t>
            </a:r>
          </a:p>
        </p:txBody>
      </p:sp>
      <p:pic>
        <p:nvPicPr>
          <p:cNvPr id="12" name="Google Shape;197;p30"/>
          <p:cNvPicPr preferRelativeResize="0"/>
          <p:nvPr/>
        </p:nvPicPr>
        <p:blipFill rotWithShape="1">
          <a:blip r:embed="rId3">
            <a:alphaModFix/>
          </a:blip>
          <a:srcRect/>
          <a:stretch/>
        </p:blipFill>
        <p:spPr>
          <a:xfrm>
            <a:off x="41822" y="47021"/>
            <a:ext cx="538608" cy="597579"/>
          </a:xfrm>
          <a:prstGeom prst="rect">
            <a:avLst/>
          </a:prstGeom>
          <a:noFill/>
          <a:ln>
            <a:noFill/>
          </a:ln>
        </p:spPr>
      </p:pic>
      <p:sp>
        <p:nvSpPr>
          <p:cNvPr id="14" name="Rectangle 13"/>
          <p:cNvSpPr/>
          <p:nvPr/>
        </p:nvSpPr>
        <p:spPr>
          <a:xfrm>
            <a:off x="635955" y="644600"/>
            <a:ext cx="7879395" cy="1231106"/>
          </a:xfrm>
          <a:prstGeom prst="rect">
            <a:avLst/>
          </a:prstGeom>
          <a:solidFill>
            <a:schemeClr val="accent1">
              <a:lumMod val="20000"/>
              <a:lumOff val="80000"/>
            </a:schemeClr>
          </a:solidFill>
          <a:ln w="6350">
            <a:solidFill>
              <a:schemeClr val="tx1"/>
            </a:solidFill>
          </a:ln>
        </p:spPr>
        <p:txBody>
          <a:bodyPr wrap="square">
            <a:spAutoFit/>
          </a:bodyPr>
          <a:lstStyle/>
          <a:p>
            <a:pPr algn="just"/>
            <a:r>
              <a:rPr lang="en-US" sz="2000" b="1" dirty="0" smtClean="0">
                <a:solidFill>
                  <a:srgbClr val="C00000"/>
                </a:solidFill>
                <a:latin typeface="Times New Roman" panose="02020603050405020304" pitchFamily="18" charset="0"/>
                <a:cs typeface="Times New Roman" panose="02020603050405020304" pitchFamily="18" charset="0"/>
              </a:rPr>
              <a:t>Checksum </a:t>
            </a:r>
            <a:r>
              <a:rPr lang="en-US" sz="2000" b="1" dirty="0">
                <a:solidFill>
                  <a:srgbClr val="C00000"/>
                </a:solidFill>
                <a:latin typeface="Times New Roman" panose="02020603050405020304" pitchFamily="18" charset="0"/>
                <a:cs typeface="Times New Roman" panose="02020603050405020304" pitchFamily="18" charset="0"/>
              </a:rPr>
              <a:t>:</a:t>
            </a:r>
            <a:r>
              <a:rPr lang="en-US" sz="1800" dirty="0">
                <a:solidFill>
                  <a:srgbClr val="333333"/>
                </a:solidFill>
                <a:latin typeface="Times New Roman" panose="02020603050405020304" pitchFamily="18" charset="0"/>
                <a:cs typeface="Times New Roman" panose="02020603050405020304" pitchFamily="18" charset="0"/>
              </a:rPr>
              <a:t> </a:t>
            </a:r>
            <a:r>
              <a:rPr lang="en-US" sz="1800" dirty="0">
                <a:solidFill>
                  <a:schemeClr val="tx1"/>
                </a:solidFill>
                <a:latin typeface="Times New Roman" panose="02020603050405020304" pitchFamily="18" charset="0"/>
                <a:cs typeface="Times New Roman" panose="02020603050405020304" pitchFamily="18" charset="0"/>
              </a:rPr>
              <a:t>Each segment includes a checksum field which is used to check for a corrupted segment. If the segment is corrupted, it is discarded by the destination TCP and is considered as lost. TCP uses a </a:t>
            </a:r>
            <a:r>
              <a:rPr lang="en-US" sz="1800" b="1" dirty="0">
                <a:solidFill>
                  <a:srgbClr val="00B050"/>
                </a:solidFill>
                <a:latin typeface="Times New Roman" panose="02020603050405020304" pitchFamily="18" charset="0"/>
                <a:cs typeface="Times New Roman" panose="02020603050405020304" pitchFamily="18" charset="0"/>
              </a:rPr>
              <a:t>16-bit checksum </a:t>
            </a:r>
            <a:r>
              <a:rPr lang="en-US" sz="1800" dirty="0">
                <a:solidFill>
                  <a:schemeClr val="tx1"/>
                </a:solidFill>
                <a:latin typeface="Times New Roman" panose="02020603050405020304" pitchFamily="18" charset="0"/>
                <a:cs typeface="Times New Roman" panose="02020603050405020304" pitchFamily="18" charset="0"/>
              </a:rPr>
              <a:t>that is mandatory in every segment</a:t>
            </a:r>
            <a:r>
              <a:rPr lang="en-US" sz="1800" dirty="0" smtClean="0">
                <a:solidFill>
                  <a:schemeClr val="tx1"/>
                </a:solidFill>
                <a:latin typeface="Times New Roman" panose="02020603050405020304" pitchFamily="18" charset="0"/>
                <a:cs typeface="Times New Roman" panose="02020603050405020304" pitchFamily="18" charset="0"/>
              </a:rPr>
              <a:t>.</a:t>
            </a:r>
            <a:endParaRPr lang="en-US" sz="1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1893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67"/>
        <p:cNvGrpSpPr/>
        <p:nvPr/>
      </p:nvGrpSpPr>
      <p:grpSpPr>
        <a:xfrm>
          <a:off x="0" y="0"/>
          <a:ext cx="0" cy="0"/>
          <a:chOff x="0" y="0"/>
          <a:chExt cx="0" cy="0"/>
        </a:xfrm>
      </p:grpSpPr>
      <p:sp>
        <p:nvSpPr>
          <p:cNvPr id="1071" name="Google Shape;1071;p115"/>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72</a:t>
            </a:fld>
            <a:endParaRPr sz="1100"/>
          </a:p>
        </p:txBody>
      </p:sp>
      <p:sp>
        <p:nvSpPr>
          <p:cNvPr id="1068" name="Google Shape;1068;p115"/>
          <p:cNvSpPr txBox="1">
            <a:spLocks noGrp="1"/>
          </p:cNvSpPr>
          <p:nvPr>
            <p:ph type="title" idx="4294967295"/>
          </p:nvPr>
        </p:nvSpPr>
        <p:spPr>
          <a:xfrm>
            <a:off x="605016" y="103112"/>
            <a:ext cx="7734587" cy="403488"/>
          </a:xfrm>
          <a:prstGeom prst="rect">
            <a:avLst/>
          </a:prstGeom>
          <a:noFill/>
          <a:ln>
            <a:noFill/>
          </a:ln>
        </p:spPr>
        <p:txBody>
          <a:bodyPr spcFirstLastPara="1" wrap="square" lIns="68575" tIns="34275" rIns="68575" bIns="34275" anchor="ctr" anchorCtr="0">
            <a:normAutofit fontScale="90000"/>
          </a:bodyPr>
          <a:lstStyle/>
          <a:p>
            <a:pPr lvl="0" algn="ctr"/>
            <a:r>
              <a:rPr lang="en" sz="2800" dirty="0">
                <a:latin typeface="Times New Roman"/>
                <a:ea typeface="Times New Roman"/>
                <a:cs typeface="Times New Roman"/>
                <a:sym typeface="Times New Roman"/>
              </a:rPr>
              <a:t>TCP: Error Control (Cntd.)</a:t>
            </a:r>
            <a:endParaRPr sz="2800" dirty="0"/>
          </a:p>
        </p:txBody>
      </p:sp>
      <p:sp>
        <p:nvSpPr>
          <p:cNvPr id="1072" name="Google Shape;1072;p115"/>
          <p:cNvSpPr txBox="1"/>
          <p:nvPr/>
        </p:nvSpPr>
        <p:spPr>
          <a:xfrm>
            <a:off x="708420" y="686042"/>
            <a:ext cx="8515349" cy="285749"/>
          </a:xfrm>
          <a:prstGeom prst="rect">
            <a:avLst/>
          </a:prstGeom>
          <a:noFill/>
          <a:ln>
            <a:noFill/>
          </a:ln>
        </p:spPr>
        <p:txBody>
          <a:bodyPr spcFirstLastPara="1" wrap="square" lIns="68575" tIns="34275" rIns="68575" bIns="34275" anchor="t" anchorCtr="0">
            <a:noAutofit/>
          </a:bodyPr>
          <a:lstStyle/>
          <a:p>
            <a:pPr marL="292100" indent="-215900">
              <a:lnSpc>
                <a:spcPct val="80000"/>
              </a:lnSpc>
              <a:buClr>
                <a:srgbClr val="CC0000"/>
              </a:buClr>
              <a:buSzPts val="1800"/>
              <a:buFont typeface="Arial"/>
              <a:buChar char="•"/>
            </a:pPr>
            <a:r>
              <a:rPr lang="en" sz="2000" b="1" dirty="0">
                <a:solidFill>
                  <a:srgbClr val="FF0000"/>
                </a:solidFill>
                <a:latin typeface="Times New Roman" panose="02020603050405020304" pitchFamily="18" charset="0"/>
                <a:ea typeface="Calibri"/>
                <a:cs typeface="Times New Roman" panose="02020603050405020304" pitchFamily="18" charset="0"/>
                <a:sym typeface="Calibri"/>
              </a:rPr>
              <a:t>Error Control (Cntd.): </a:t>
            </a:r>
            <a:r>
              <a:rPr lang="en" sz="2000" b="1" dirty="0" smtClean="0">
                <a:solidFill>
                  <a:srgbClr val="FF0000"/>
                </a:solidFill>
                <a:latin typeface="Times New Roman" panose="02020603050405020304" pitchFamily="18" charset="0"/>
                <a:ea typeface="Calibri"/>
                <a:cs typeface="Times New Roman" panose="02020603050405020304" pitchFamily="18" charset="0"/>
                <a:sym typeface="Calibri"/>
              </a:rPr>
              <a:t>Scenarios  </a:t>
            </a:r>
            <a:r>
              <a:rPr lang="en-US" sz="2000" b="1" dirty="0">
                <a:solidFill>
                  <a:srgbClr val="000066"/>
                </a:solidFill>
                <a:latin typeface="Times New Roman" panose="02020603050405020304" pitchFamily="18" charset="0"/>
                <a:ea typeface="Calibri"/>
                <a:cs typeface="Times New Roman" panose="02020603050405020304" pitchFamily="18" charset="0"/>
                <a:sym typeface="Calibri"/>
              </a:rPr>
              <a:t>Normal operation</a:t>
            </a:r>
            <a:endParaRPr lang="en-US" sz="1200" dirty="0">
              <a:latin typeface="Times New Roman" panose="02020603050405020304" pitchFamily="18" charset="0"/>
              <a:cs typeface="Times New Roman" panose="02020603050405020304" pitchFamily="18" charset="0"/>
            </a:endParaRPr>
          </a:p>
          <a:p>
            <a:pPr marL="292100" marR="0" lvl="0" indent="-215900" algn="l" rtl="0">
              <a:lnSpc>
                <a:spcPct val="80000"/>
              </a:lnSpc>
              <a:spcBef>
                <a:spcPts val="0"/>
              </a:spcBef>
              <a:spcAft>
                <a:spcPts val="0"/>
              </a:spcAft>
              <a:buClr>
                <a:srgbClr val="CC0000"/>
              </a:buClr>
              <a:buSzPts val="1800"/>
              <a:buFont typeface="Arial"/>
              <a:buChar char="•"/>
            </a:pPr>
            <a:endParaRPr sz="2000" b="1" dirty="0">
              <a:solidFill>
                <a:srgbClr val="000066"/>
              </a:solidFill>
              <a:latin typeface="Times New Roman" panose="02020603050405020304" pitchFamily="18" charset="0"/>
              <a:ea typeface="Calibri"/>
              <a:cs typeface="Times New Roman" panose="02020603050405020304" pitchFamily="18" charset="0"/>
              <a:sym typeface="Calibri"/>
            </a:endParaRPr>
          </a:p>
        </p:txBody>
      </p:sp>
      <p:pic>
        <p:nvPicPr>
          <p:cNvPr id="2" name="Picture 1"/>
          <p:cNvPicPr>
            <a:picLocks noChangeAspect="1"/>
          </p:cNvPicPr>
          <p:nvPr/>
        </p:nvPicPr>
        <p:blipFill rotWithShape="1">
          <a:blip r:embed="rId3"/>
          <a:srcRect l="2036" t="6414" b="5389"/>
          <a:stretch/>
        </p:blipFill>
        <p:spPr>
          <a:xfrm>
            <a:off x="708420" y="1086280"/>
            <a:ext cx="7421881" cy="3636379"/>
          </a:xfrm>
          <a:prstGeom prst="rect">
            <a:avLst/>
          </a:prstGeom>
        </p:spPr>
      </p:pic>
      <p:pic>
        <p:nvPicPr>
          <p:cNvPr id="11" name="Google Shape;197;p30"/>
          <p:cNvPicPr preferRelativeResize="0"/>
          <p:nvPr/>
        </p:nvPicPr>
        <p:blipFill rotWithShape="1">
          <a:blip r:embed="rId4">
            <a:alphaModFix/>
          </a:blip>
          <a:srcRect/>
          <a:stretch/>
        </p:blipFill>
        <p:spPr>
          <a:xfrm>
            <a:off x="41821" y="19521"/>
            <a:ext cx="563195" cy="666521"/>
          </a:xfrm>
          <a:prstGeom prst="rect">
            <a:avLst/>
          </a:prstGeom>
          <a:noFill/>
          <a:ln>
            <a:noFill/>
          </a:ln>
        </p:spPr>
      </p:pic>
    </p:spTree>
    <p:extLst>
      <p:ext uri="{BB962C8B-B14F-4D97-AF65-F5344CB8AC3E}">
        <p14:creationId xmlns:p14="http://schemas.microsoft.com/office/powerpoint/2010/main" val="12291650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51" name="Google Shape;1051;p113"/>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73</a:t>
            </a:fld>
            <a:endParaRPr sz="1100"/>
          </a:p>
        </p:txBody>
      </p:sp>
      <p:sp>
        <p:nvSpPr>
          <p:cNvPr id="1048" name="Google Shape;1048;p113"/>
          <p:cNvSpPr txBox="1">
            <a:spLocks noGrp="1"/>
          </p:cNvSpPr>
          <p:nvPr>
            <p:ph type="title" idx="4294967295"/>
          </p:nvPr>
        </p:nvSpPr>
        <p:spPr>
          <a:xfrm>
            <a:off x="690956" y="113151"/>
            <a:ext cx="7772400" cy="465317"/>
          </a:xfrm>
          <a:prstGeom prst="rect">
            <a:avLst/>
          </a:prstGeom>
          <a:noFill/>
          <a:ln>
            <a:noFill/>
          </a:ln>
        </p:spPr>
        <p:txBody>
          <a:bodyPr spcFirstLastPara="1" wrap="square" lIns="68575" tIns="34275" rIns="68575" bIns="34275" anchor="ctr" anchorCtr="0">
            <a:normAutofit/>
          </a:bodyPr>
          <a:lstStyle/>
          <a:p>
            <a:pPr lvl="0" algn="ctr"/>
            <a:r>
              <a:rPr lang="en" sz="2800" dirty="0">
                <a:latin typeface="Times New Roman"/>
                <a:ea typeface="Times New Roman"/>
                <a:cs typeface="Times New Roman"/>
                <a:sym typeface="Times New Roman"/>
              </a:rPr>
              <a:t>TCP: Error Control (Cntd.)</a:t>
            </a:r>
            <a:endParaRPr sz="2800" dirty="0"/>
          </a:p>
        </p:txBody>
      </p:sp>
      <p:sp>
        <p:nvSpPr>
          <p:cNvPr id="1052" name="Google Shape;1052;p113"/>
          <p:cNvSpPr txBox="1"/>
          <p:nvPr/>
        </p:nvSpPr>
        <p:spPr>
          <a:xfrm>
            <a:off x="311126" y="772789"/>
            <a:ext cx="2392680" cy="285749"/>
          </a:xfrm>
          <a:prstGeom prst="rect">
            <a:avLst/>
          </a:prstGeom>
          <a:noFill/>
          <a:ln>
            <a:noFill/>
          </a:ln>
        </p:spPr>
        <p:txBody>
          <a:bodyPr spcFirstLastPara="1" wrap="square" lIns="68575" tIns="34275" rIns="68575" bIns="34275" anchor="t" anchorCtr="0">
            <a:noAutofit/>
          </a:bodyPr>
          <a:lstStyle/>
          <a:p>
            <a:pPr marL="76200" marR="0" lvl="0" algn="l" rtl="0">
              <a:lnSpc>
                <a:spcPct val="80000"/>
              </a:lnSpc>
              <a:spcBef>
                <a:spcPts val="0"/>
              </a:spcBef>
              <a:spcAft>
                <a:spcPts val="0"/>
              </a:spcAft>
              <a:buClr>
                <a:srgbClr val="CC0000"/>
              </a:buClr>
              <a:buSzPts val="1800"/>
            </a:pPr>
            <a:r>
              <a:rPr lang="en" sz="1800" b="1" dirty="0" smtClean="0">
                <a:solidFill>
                  <a:srgbClr val="FF0000"/>
                </a:solidFill>
                <a:latin typeface="Calibri"/>
                <a:ea typeface="Calibri"/>
                <a:cs typeface="Calibri"/>
                <a:sym typeface="Calibri"/>
              </a:rPr>
              <a:t>Retransmission </a:t>
            </a:r>
            <a:r>
              <a:rPr lang="en" sz="1800" b="1" dirty="0">
                <a:solidFill>
                  <a:srgbClr val="FF0000"/>
                </a:solidFill>
                <a:latin typeface="Calibri"/>
                <a:ea typeface="Calibri"/>
                <a:cs typeface="Calibri"/>
                <a:sym typeface="Calibri"/>
              </a:rPr>
              <a:t>(Cntd.)</a:t>
            </a:r>
            <a:endParaRPr sz="1800" b="1" dirty="0">
              <a:solidFill>
                <a:srgbClr val="000066"/>
              </a:solidFill>
              <a:latin typeface="Calibri"/>
              <a:ea typeface="Calibri"/>
              <a:cs typeface="Calibri"/>
              <a:sym typeface="Calibri"/>
            </a:endParaRPr>
          </a:p>
        </p:txBody>
      </p:sp>
      <p:sp>
        <p:nvSpPr>
          <p:cNvPr id="2" name="Rectangle 1"/>
          <p:cNvSpPr/>
          <p:nvPr/>
        </p:nvSpPr>
        <p:spPr>
          <a:xfrm>
            <a:off x="311126" y="1043438"/>
            <a:ext cx="3147060" cy="3502497"/>
          </a:xfrm>
          <a:prstGeom prst="rect">
            <a:avLst/>
          </a:prstGeom>
          <a:solidFill>
            <a:schemeClr val="accent4">
              <a:lumMod val="20000"/>
              <a:lumOff val="80000"/>
            </a:schemeClr>
          </a:solidFill>
        </p:spPr>
        <p:txBody>
          <a:bodyPr wrap="square">
            <a:spAutoFit/>
          </a:bodyPr>
          <a:lstStyle/>
          <a:p>
            <a:pPr marL="76200" lvl="0" algn="just">
              <a:lnSpc>
                <a:spcPct val="80000"/>
              </a:lnSpc>
              <a:buClr>
                <a:srgbClr val="CC0000"/>
              </a:buClr>
              <a:buSzPts val="1800"/>
            </a:pPr>
            <a:r>
              <a:rPr lang="en-US" sz="1800" b="1" dirty="0">
                <a:solidFill>
                  <a:srgbClr val="000066"/>
                </a:solidFill>
                <a:latin typeface="Times New Roman" panose="02020603050405020304" pitchFamily="18" charset="0"/>
                <a:ea typeface="Calibri"/>
                <a:cs typeface="Times New Roman" panose="02020603050405020304" pitchFamily="18" charset="0"/>
                <a:sym typeface="Calibri"/>
              </a:rPr>
              <a:t>Retransmission after retransmission time-out </a:t>
            </a:r>
            <a:r>
              <a:rPr lang="en-US" sz="1800" b="1" dirty="0">
                <a:solidFill>
                  <a:srgbClr val="C00000"/>
                </a:solidFill>
                <a:latin typeface="Times New Roman" panose="02020603050405020304" pitchFamily="18" charset="0"/>
                <a:ea typeface="Calibri"/>
                <a:cs typeface="Times New Roman" panose="02020603050405020304" pitchFamily="18" charset="0"/>
                <a:sym typeface="Calibri"/>
              </a:rPr>
              <a:t>(RTO):</a:t>
            </a:r>
            <a:endParaRPr lang="en-US" sz="1800" b="1" dirty="0">
              <a:solidFill>
                <a:srgbClr val="C00000"/>
              </a:solidFill>
              <a:latin typeface="Times New Roman" panose="02020603050405020304" pitchFamily="18" charset="0"/>
              <a:cs typeface="Times New Roman" panose="02020603050405020304" pitchFamily="18" charset="0"/>
            </a:endParaRPr>
          </a:p>
          <a:p>
            <a:pPr marL="377190" lvl="1" indent="-285750" algn="just">
              <a:lnSpc>
                <a:spcPct val="80000"/>
              </a:lnSpc>
              <a:spcBef>
                <a:spcPts val="800"/>
              </a:spcBef>
              <a:buClr>
                <a:srgbClr val="CC0000"/>
              </a:buClr>
              <a:buSzPts val="1500"/>
              <a:buFont typeface="Arial" panose="020B0604020202020204" pitchFamily="34" charset="0"/>
              <a:buChar char="•"/>
            </a:pPr>
            <a:r>
              <a:rPr lang="en-US" sz="1800" dirty="0">
                <a:solidFill>
                  <a:srgbClr val="000066"/>
                </a:solidFill>
                <a:latin typeface="Times New Roman" panose="02020603050405020304" pitchFamily="18" charset="0"/>
                <a:ea typeface="Calibri"/>
                <a:cs typeface="Times New Roman" panose="02020603050405020304" pitchFamily="18" charset="0"/>
                <a:sym typeface="Calibri"/>
              </a:rPr>
              <a:t>Sending TCP maintains one retransmission time-out (RTO) for each connection.</a:t>
            </a:r>
            <a:endParaRPr lang="en-US" sz="1800" dirty="0">
              <a:solidFill>
                <a:srgbClr val="000066"/>
              </a:solidFill>
              <a:latin typeface="Times New Roman" panose="02020603050405020304" pitchFamily="18" charset="0"/>
              <a:ea typeface="Calibri"/>
              <a:cs typeface="Times New Roman" panose="02020603050405020304" pitchFamily="18" charset="0"/>
            </a:endParaRPr>
          </a:p>
          <a:p>
            <a:pPr marL="377190" lvl="1" indent="-285750" algn="just">
              <a:lnSpc>
                <a:spcPct val="80000"/>
              </a:lnSpc>
              <a:spcBef>
                <a:spcPts val="800"/>
              </a:spcBef>
              <a:buClr>
                <a:srgbClr val="CC0000"/>
              </a:buClr>
              <a:buSzPts val="1500"/>
              <a:buFont typeface="Arial" panose="020B0604020202020204" pitchFamily="34" charset="0"/>
              <a:buChar char="•"/>
            </a:pPr>
            <a:r>
              <a:rPr lang="en-US" sz="1800" dirty="0">
                <a:solidFill>
                  <a:srgbClr val="000066"/>
                </a:solidFill>
                <a:latin typeface="Times New Roman" panose="02020603050405020304" pitchFamily="18" charset="0"/>
                <a:ea typeface="Calibri"/>
                <a:cs typeface="Times New Roman" panose="02020603050405020304" pitchFamily="18" charset="0"/>
                <a:sym typeface="Calibri"/>
              </a:rPr>
              <a:t>When the timer matures, i.e. times out, TCP resends the segment.</a:t>
            </a:r>
            <a:endParaRPr lang="en-US" sz="1800" dirty="0">
              <a:solidFill>
                <a:srgbClr val="000066"/>
              </a:solidFill>
              <a:latin typeface="Times New Roman" panose="02020603050405020304" pitchFamily="18" charset="0"/>
              <a:ea typeface="Calibri"/>
              <a:cs typeface="Times New Roman" panose="02020603050405020304" pitchFamily="18" charset="0"/>
            </a:endParaRPr>
          </a:p>
          <a:p>
            <a:pPr marL="377190" lvl="1" indent="-285750" algn="just">
              <a:lnSpc>
                <a:spcPct val="80000"/>
              </a:lnSpc>
              <a:spcBef>
                <a:spcPts val="800"/>
              </a:spcBef>
              <a:buClr>
                <a:srgbClr val="CC0000"/>
              </a:buClr>
              <a:buSzPts val="1500"/>
              <a:buFont typeface="Arial" panose="020B0604020202020204" pitchFamily="34" charset="0"/>
              <a:buChar char="•"/>
            </a:pPr>
            <a:r>
              <a:rPr lang="en-US" sz="1800" dirty="0">
                <a:solidFill>
                  <a:srgbClr val="000066"/>
                </a:solidFill>
                <a:latin typeface="Times New Roman" panose="02020603050405020304" pitchFamily="18" charset="0"/>
                <a:ea typeface="Calibri"/>
                <a:cs typeface="Times New Roman" panose="02020603050405020304" pitchFamily="18" charset="0"/>
                <a:sym typeface="Calibri"/>
              </a:rPr>
              <a:t>The value of RTO is dynamic in TCP and is updated based on the round-trip time (RTT) of segments.</a:t>
            </a:r>
          </a:p>
        </p:txBody>
      </p:sp>
      <p:pic>
        <p:nvPicPr>
          <p:cNvPr id="10" name="Picture 9"/>
          <p:cNvPicPr>
            <a:picLocks noChangeAspect="1"/>
          </p:cNvPicPr>
          <p:nvPr/>
        </p:nvPicPr>
        <p:blipFill>
          <a:blip r:embed="rId3"/>
          <a:stretch>
            <a:fillRect/>
          </a:stretch>
        </p:blipFill>
        <p:spPr>
          <a:xfrm>
            <a:off x="3916562" y="805747"/>
            <a:ext cx="5219701" cy="3977880"/>
          </a:xfrm>
          <a:prstGeom prst="rect">
            <a:avLst/>
          </a:prstGeom>
        </p:spPr>
      </p:pic>
      <p:pic>
        <p:nvPicPr>
          <p:cNvPr id="13" name="Google Shape;197;p30"/>
          <p:cNvPicPr preferRelativeResize="0"/>
          <p:nvPr/>
        </p:nvPicPr>
        <p:blipFill rotWithShape="1">
          <a:blip r:embed="rId4">
            <a:alphaModFix/>
          </a:blip>
          <a:srcRect/>
          <a:stretch/>
        </p:blipFill>
        <p:spPr>
          <a:xfrm>
            <a:off x="41822" y="47021"/>
            <a:ext cx="538608" cy="597579"/>
          </a:xfrm>
          <a:prstGeom prst="rect">
            <a:avLst/>
          </a:prstGeom>
          <a:noFill/>
          <a:ln>
            <a:noFill/>
          </a:ln>
        </p:spPr>
      </p:pic>
    </p:spTree>
    <p:extLst>
      <p:ext uri="{BB962C8B-B14F-4D97-AF65-F5344CB8AC3E}">
        <p14:creationId xmlns:p14="http://schemas.microsoft.com/office/powerpoint/2010/main" val="387466749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51" name="Google Shape;1051;p113"/>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74</a:t>
            </a:fld>
            <a:endParaRPr sz="1100"/>
          </a:p>
        </p:txBody>
      </p:sp>
      <p:sp>
        <p:nvSpPr>
          <p:cNvPr id="1048" name="Google Shape;1048;p113"/>
          <p:cNvSpPr txBox="1">
            <a:spLocks noGrp="1"/>
          </p:cNvSpPr>
          <p:nvPr>
            <p:ph type="title" idx="4294967295"/>
          </p:nvPr>
        </p:nvSpPr>
        <p:spPr>
          <a:xfrm>
            <a:off x="720606" y="134845"/>
            <a:ext cx="7914630" cy="509755"/>
          </a:xfrm>
          <a:prstGeom prst="rect">
            <a:avLst/>
          </a:prstGeom>
          <a:noFill/>
          <a:ln>
            <a:noFill/>
          </a:ln>
        </p:spPr>
        <p:txBody>
          <a:bodyPr spcFirstLastPara="1" wrap="square" lIns="68575" tIns="34275" rIns="68575" bIns="34275" anchor="ctr" anchorCtr="0">
            <a:normAutofit/>
          </a:bodyPr>
          <a:lstStyle/>
          <a:p>
            <a:pPr lvl="0" algn="ctr"/>
            <a:r>
              <a:rPr lang="en" sz="3200" dirty="0">
                <a:latin typeface="Times New Roman"/>
                <a:ea typeface="Times New Roman"/>
                <a:cs typeface="Times New Roman"/>
                <a:sym typeface="Times New Roman"/>
              </a:rPr>
              <a:t>TCP: Error Control (Cntd.)</a:t>
            </a:r>
            <a:endParaRPr sz="3200" dirty="0"/>
          </a:p>
        </p:txBody>
      </p:sp>
      <p:sp>
        <p:nvSpPr>
          <p:cNvPr id="1052" name="Google Shape;1052;p113"/>
          <p:cNvSpPr txBox="1"/>
          <p:nvPr/>
        </p:nvSpPr>
        <p:spPr>
          <a:xfrm>
            <a:off x="591145" y="799261"/>
            <a:ext cx="2392680" cy="285749"/>
          </a:xfrm>
          <a:prstGeom prst="rect">
            <a:avLst/>
          </a:prstGeom>
          <a:noFill/>
          <a:ln>
            <a:noFill/>
          </a:ln>
        </p:spPr>
        <p:txBody>
          <a:bodyPr spcFirstLastPara="1" wrap="square" lIns="68575" tIns="34275" rIns="68575" bIns="34275" anchor="t" anchorCtr="0">
            <a:noAutofit/>
          </a:bodyPr>
          <a:lstStyle/>
          <a:p>
            <a:pPr marL="76200" marR="0" lvl="0" algn="l" rtl="0">
              <a:lnSpc>
                <a:spcPct val="80000"/>
              </a:lnSpc>
              <a:spcBef>
                <a:spcPts val="0"/>
              </a:spcBef>
              <a:spcAft>
                <a:spcPts val="0"/>
              </a:spcAft>
              <a:buClr>
                <a:srgbClr val="CC0000"/>
              </a:buClr>
              <a:buSzPts val="1800"/>
            </a:pPr>
            <a:r>
              <a:rPr lang="en" sz="1800" b="1" dirty="0" smtClean="0">
                <a:solidFill>
                  <a:srgbClr val="FF0000"/>
                </a:solidFill>
                <a:latin typeface="Calibri"/>
                <a:ea typeface="Calibri"/>
                <a:cs typeface="Calibri"/>
                <a:sym typeface="Calibri"/>
              </a:rPr>
              <a:t>Retransmission </a:t>
            </a:r>
            <a:r>
              <a:rPr lang="en" sz="1800" b="1" dirty="0">
                <a:solidFill>
                  <a:srgbClr val="FF0000"/>
                </a:solidFill>
                <a:latin typeface="Calibri"/>
                <a:ea typeface="Calibri"/>
                <a:cs typeface="Calibri"/>
                <a:sym typeface="Calibri"/>
              </a:rPr>
              <a:t>(Cntd.)</a:t>
            </a:r>
            <a:endParaRPr sz="1800" b="1" dirty="0">
              <a:solidFill>
                <a:srgbClr val="000066"/>
              </a:solidFill>
              <a:latin typeface="Calibri"/>
              <a:ea typeface="Calibri"/>
              <a:cs typeface="Calibri"/>
              <a:sym typeface="Calibri"/>
            </a:endParaRPr>
          </a:p>
        </p:txBody>
      </p:sp>
      <p:sp>
        <p:nvSpPr>
          <p:cNvPr id="2" name="Rectangle 1"/>
          <p:cNvSpPr/>
          <p:nvPr/>
        </p:nvSpPr>
        <p:spPr>
          <a:xfrm>
            <a:off x="348939" y="1314496"/>
            <a:ext cx="3129905" cy="2234458"/>
          </a:xfrm>
          <a:prstGeom prst="rect">
            <a:avLst/>
          </a:prstGeom>
          <a:solidFill>
            <a:schemeClr val="accent4">
              <a:lumMod val="20000"/>
              <a:lumOff val="80000"/>
            </a:schemeClr>
          </a:solidFill>
        </p:spPr>
        <p:txBody>
          <a:bodyPr wrap="square">
            <a:spAutoFit/>
          </a:bodyPr>
          <a:lstStyle/>
          <a:p>
            <a:pPr marL="76200">
              <a:lnSpc>
                <a:spcPct val="80000"/>
              </a:lnSpc>
              <a:buClr>
                <a:srgbClr val="CC0000"/>
              </a:buClr>
              <a:buSzPts val="1800"/>
            </a:pPr>
            <a:r>
              <a:rPr lang="en-US" sz="2000" b="1" dirty="0">
                <a:solidFill>
                  <a:srgbClr val="000066"/>
                </a:solidFill>
                <a:latin typeface="Times New Roman" panose="02020603050405020304" pitchFamily="18" charset="0"/>
                <a:ea typeface="Calibri"/>
                <a:cs typeface="Times New Roman" panose="02020603050405020304" pitchFamily="18" charset="0"/>
                <a:sym typeface="Calibri"/>
              </a:rPr>
              <a:t>Retransmission after retransmission time-out (RTO</a:t>
            </a:r>
            <a:r>
              <a:rPr lang="en-US" sz="2000" b="1" dirty="0" smtClean="0">
                <a:solidFill>
                  <a:srgbClr val="000066"/>
                </a:solidFill>
                <a:latin typeface="Times New Roman" panose="02020603050405020304" pitchFamily="18" charset="0"/>
                <a:ea typeface="Calibri"/>
                <a:cs typeface="Times New Roman" panose="02020603050405020304" pitchFamily="18" charset="0"/>
                <a:sym typeface="Calibri"/>
              </a:rPr>
              <a:t>): </a:t>
            </a:r>
          </a:p>
          <a:p>
            <a:pPr marL="76200">
              <a:lnSpc>
                <a:spcPct val="80000"/>
              </a:lnSpc>
              <a:buClr>
                <a:srgbClr val="CC0000"/>
              </a:buClr>
              <a:buSzPts val="1800"/>
            </a:pPr>
            <a:endParaRPr lang="en-US" sz="2400" dirty="0" smtClean="0">
              <a:solidFill>
                <a:srgbClr val="000066"/>
              </a:solidFill>
              <a:latin typeface="Times New Roman" panose="02020603050405020304" pitchFamily="18" charset="0"/>
              <a:ea typeface="Calibri"/>
              <a:cs typeface="Times New Roman" panose="02020603050405020304" pitchFamily="18" charset="0"/>
              <a:sym typeface="Calibri"/>
            </a:endParaRPr>
          </a:p>
          <a:p>
            <a:pPr marL="76200">
              <a:lnSpc>
                <a:spcPct val="80000"/>
              </a:lnSpc>
              <a:buClr>
                <a:srgbClr val="CC0000"/>
              </a:buClr>
              <a:buSzPts val="1800"/>
            </a:pPr>
            <a:r>
              <a:rPr lang="en-US" sz="2400" dirty="0" smtClean="0">
                <a:solidFill>
                  <a:srgbClr val="000066"/>
                </a:solidFill>
                <a:latin typeface="Times New Roman" panose="02020603050405020304" pitchFamily="18" charset="0"/>
                <a:ea typeface="Calibri"/>
                <a:cs typeface="Times New Roman" panose="02020603050405020304" pitchFamily="18" charset="0"/>
                <a:sym typeface="Calibri"/>
              </a:rPr>
              <a:t>Lost </a:t>
            </a:r>
            <a:r>
              <a:rPr lang="en-US" sz="2400" dirty="0">
                <a:solidFill>
                  <a:srgbClr val="000066"/>
                </a:solidFill>
                <a:latin typeface="Times New Roman" panose="02020603050405020304" pitchFamily="18" charset="0"/>
                <a:ea typeface="Calibri"/>
                <a:cs typeface="Times New Roman" panose="02020603050405020304" pitchFamily="18" charset="0"/>
                <a:sym typeface="Calibri"/>
              </a:rPr>
              <a:t>acknowledgment corrected by resending a segment</a:t>
            </a:r>
          </a:p>
          <a:p>
            <a:pPr marL="76200" lvl="0">
              <a:lnSpc>
                <a:spcPct val="80000"/>
              </a:lnSpc>
              <a:buClr>
                <a:srgbClr val="CC0000"/>
              </a:buClr>
              <a:buSzPts val="1800"/>
            </a:pPr>
            <a:endParaRPr lang="en-US" sz="1800" b="1" dirty="0">
              <a:latin typeface="Times New Roman" panose="02020603050405020304" pitchFamily="18" charset="0"/>
              <a:cs typeface="Times New Roman" panose="02020603050405020304" pitchFamily="18" charset="0"/>
            </a:endParaRPr>
          </a:p>
        </p:txBody>
      </p:sp>
      <p:pic>
        <p:nvPicPr>
          <p:cNvPr id="9" name="Google Shape;1133;p120"/>
          <p:cNvPicPr preferRelativeResize="0"/>
          <p:nvPr/>
        </p:nvPicPr>
        <p:blipFill rotWithShape="1">
          <a:blip r:embed="rId3">
            <a:alphaModFix/>
          </a:blip>
          <a:srcRect/>
          <a:stretch/>
        </p:blipFill>
        <p:spPr>
          <a:xfrm>
            <a:off x="3658720" y="914348"/>
            <a:ext cx="5239474" cy="3477954"/>
          </a:xfrm>
          <a:prstGeom prst="rect">
            <a:avLst/>
          </a:prstGeom>
          <a:noFill/>
          <a:ln>
            <a:noFill/>
          </a:ln>
        </p:spPr>
      </p:pic>
      <p:pic>
        <p:nvPicPr>
          <p:cNvPr id="13" name="Google Shape;197;p30"/>
          <p:cNvPicPr preferRelativeResize="0"/>
          <p:nvPr/>
        </p:nvPicPr>
        <p:blipFill rotWithShape="1">
          <a:blip r:embed="rId4">
            <a:alphaModFix/>
          </a:blip>
          <a:srcRect/>
          <a:stretch/>
        </p:blipFill>
        <p:spPr>
          <a:xfrm>
            <a:off x="41822" y="47021"/>
            <a:ext cx="538608" cy="597579"/>
          </a:xfrm>
          <a:prstGeom prst="rect">
            <a:avLst/>
          </a:prstGeom>
          <a:noFill/>
          <a:ln>
            <a:noFill/>
          </a:ln>
        </p:spPr>
      </p:pic>
    </p:spTree>
    <p:extLst>
      <p:ext uri="{BB962C8B-B14F-4D97-AF65-F5344CB8AC3E}">
        <p14:creationId xmlns:p14="http://schemas.microsoft.com/office/powerpoint/2010/main" val="210903332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61" name="Google Shape;1061;p114"/>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75</a:t>
            </a:fld>
            <a:endParaRPr sz="1100"/>
          </a:p>
        </p:txBody>
      </p:sp>
      <p:sp>
        <p:nvSpPr>
          <p:cNvPr id="1058" name="Google Shape;1058;p114"/>
          <p:cNvSpPr txBox="1">
            <a:spLocks noGrp="1"/>
          </p:cNvSpPr>
          <p:nvPr>
            <p:ph type="title" idx="4294967295"/>
          </p:nvPr>
        </p:nvSpPr>
        <p:spPr>
          <a:xfrm>
            <a:off x="677206" y="100714"/>
            <a:ext cx="7772400" cy="490191"/>
          </a:xfrm>
          <a:prstGeom prst="rect">
            <a:avLst/>
          </a:prstGeom>
          <a:noFill/>
          <a:ln>
            <a:noFill/>
          </a:ln>
        </p:spPr>
        <p:txBody>
          <a:bodyPr spcFirstLastPara="1" wrap="square" lIns="68575" tIns="34275" rIns="68575" bIns="34275" anchor="ctr" anchorCtr="0">
            <a:normAutofit fontScale="90000"/>
          </a:bodyPr>
          <a:lstStyle/>
          <a:p>
            <a:pPr lvl="0" algn="ctr"/>
            <a:r>
              <a:rPr lang="en" sz="3200" dirty="0">
                <a:latin typeface="Times New Roman"/>
                <a:ea typeface="Times New Roman"/>
                <a:cs typeface="Times New Roman"/>
                <a:sym typeface="Times New Roman"/>
              </a:rPr>
              <a:t>TCP: Error Control (Cntd.)</a:t>
            </a:r>
            <a:endParaRPr sz="3200" dirty="0"/>
          </a:p>
        </p:txBody>
      </p:sp>
      <p:sp>
        <p:nvSpPr>
          <p:cNvPr id="8" name="Rectangle 7"/>
          <p:cNvSpPr/>
          <p:nvPr/>
        </p:nvSpPr>
        <p:spPr>
          <a:xfrm>
            <a:off x="628303" y="790452"/>
            <a:ext cx="3398520" cy="3994940"/>
          </a:xfrm>
          <a:prstGeom prst="rect">
            <a:avLst/>
          </a:prstGeom>
          <a:solidFill>
            <a:schemeClr val="accent5">
              <a:lumMod val="20000"/>
              <a:lumOff val="80000"/>
            </a:schemeClr>
          </a:solidFill>
        </p:spPr>
        <p:txBody>
          <a:bodyPr wrap="square">
            <a:spAutoFit/>
          </a:bodyPr>
          <a:lstStyle/>
          <a:p>
            <a:pPr marL="76200" lvl="0">
              <a:lnSpc>
                <a:spcPct val="80000"/>
              </a:lnSpc>
              <a:spcBef>
                <a:spcPts val="900"/>
              </a:spcBef>
              <a:buClr>
                <a:srgbClr val="CC0000"/>
              </a:buClr>
              <a:buSzPts val="1800"/>
            </a:pPr>
            <a:r>
              <a:rPr lang="en-US" sz="1800" b="1" dirty="0">
                <a:solidFill>
                  <a:schemeClr val="tx1"/>
                </a:solidFill>
                <a:latin typeface="Times New Roman" panose="02020603050405020304" pitchFamily="18" charset="0"/>
                <a:ea typeface="Calibri"/>
                <a:cs typeface="Times New Roman" panose="02020603050405020304" pitchFamily="18" charset="0"/>
                <a:sym typeface="Calibri"/>
              </a:rPr>
              <a:t>Retransmission after </a:t>
            </a:r>
            <a:r>
              <a:rPr lang="en-US" sz="1800" b="1" dirty="0">
                <a:solidFill>
                  <a:srgbClr val="C00000"/>
                </a:solidFill>
                <a:latin typeface="Times New Roman" panose="02020603050405020304" pitchFamily="18" charset="0"/>
                <a:ea typeface="Calibri"/>
                <a:cs typeface="Times New Roman" panose="02020603050405020304" pitchFamily="18" charset="0"/>
                <a:sym typeface="Calibri"/>
              </a:rPr>
              <a:t>Three Duplicate ACK Segments</a:t>
            </a:r>
            <a:r>
              <a:rPr lang="en-US" sz="1800" dirty="0">
                <a:solidFill>
                  <a:srgbClr val="000066"/>
                </a:solidFill>
                <a:latin typeface="Times New Roman" panose="02020603050405020304" pitchFamily="18" charset="0"/>
                <a:ea typeface="Calibri"/>
                <a:cs typeface="Times New Roman" panose="02020603050405020304" pitchFamily="18" charset="0"/>
                <a:sym typeface="Calibri"/>
              </a:rPr>
              <a:t>:</a:t>
            </a:r>
            <a:endParaRPr lang="en-US" sz="1800" dirty="0">
              <a:solidFill>
                <a:srgbClr val="000066"/>
              </a:solidFill>
              <a:latin typeface="Times New Roman" panose="02020603050405020304" pitchFamily="18" charset="0"/>
              <a:ea typeface="Calibri"/>
              <a:cs typeface="Times New Roman" panose="02020603050405020304" pitchFamily="18" charset="0"/>
            </a:endParaRPr>
          </a:p>
          <a:p>
            <a:pPr marL="377190" lvl="1" indent="-285750">
              <a:lnSpc>
                <a:spcPct val="80000"/>
              </a:lnSpc>
              <a:spcBef>
                <a:spcPts val="800"/>
              </a:spcBef>
              <a:buClr>
                <a:srgbClr val="CC0000"/>
              </a:buClr>
              <a:buSzPts val="1500"/>
              <a:buFont typeface="Arial" panose="020B0604020202020204" pitchFamily="34" charset="0"/>
              <a:buChar char="•"/>
            </a:pPr>
            <a:r>
              <a:rPr lang="en-US" sz="1800" dirty="0" smtClean="0">
                <a:solidFill>
                  <a:srgbClr val="000066"/>
                </a:solidFill>
                <a:latin typeface="Times New Roman" panose="02020603050405020304" pitchFamily="18" charset="0"/>
                <a:ea typeface="Calibri"/>
                <a:cs typeface="Times New Roman" panose="02020603050405020304" pitchFamily="18" charset="0"/>
                <a:sym typeface="Calibri"/>
              </a:rPr>
              <a:t>Goal </a:t>
            </a:r>
            <a:r>
              <a:rPr lang="en-US" sz="1800" dirty="0">
                <a:solidFill>
                  <a:srgbClr val="000066"/>
                </a:solidFill>
                <a:latin typeface="Times New Roman" panose="02020603050405020304" pitchFamily="18" charset="0"/>
                <a:ea typeface="Calibri"/>
                <a:cs typeface="Times New Roman" panose="02020603050405020304" pitchFamily="18" charset="0"/>
                <a:sym typeface="Calibri"/>
              </a:rPr>
              <a:t>in this retransmission method is to allowing senders to retransmit without waiting for a time </a:t>
            </a:r>
            <a:r>
              <a:rPr lang="en-US" sz="1800" dirty="0" smtClean="0">
                <a:solidFill>
                  <a:srgbClr val="000066"/>
                </a:solidFill>
                <a:latin typeface="Times New Roman" panose="02020603050405020304" pitchFamily="18" charset="0"/>
                <a:ea typeface="Calibri"/>
                <a:cs typeface="Times New Roman" panose="02020603050405020304" pitchFamily="18" charset="0"/>
                <a:sym typeface="Calibri"/>
              </a:rPr>
              <a:t>out.</a:t>
            </a:r>
            <a:endParaRPr lang="en-US" sz="1800" dirty="0">
              <a:solidFill>
                <a:srgbClr val="000066"/>
              </a:solidFill>
              <a:latin typeface="Times New Roman" panose="02020603050405020304" pitchFamily="18" charset="0"/>
              <a:ea typeface="Calibri"/>
              <a:cs typeface="Times New Roman" panose="02020603050405020304" pitchFamily="18" charset="0"/>
            </a:endParaRPr>
          </a:p>
          <a:p>
            <a:pPr marL="377190" lvl="1" indent="-285750">
              <a:lnSpc>
                <a:spcPct val="80000"/>
              </a:lnSpc>
              <a:spcBef>
                <a:spcPts val="800"/>
              </a:spcBef>
              <a:buClr>
                <a:srgbClr val="CC0000"/>
              </a:buClr>
              <a:buSzPts val="1500"/>
              <a:buFont typeface="Arial" panose="020B0604020202020204" pitchFamily="34" charset="0"/>
              <a:buChar char="•"/>
            </a:pPr>
            <a:r>
              <a:rPr lang="en-US" sz="1800" dirty="0">
                <a:solidFill>
                  <a:srgbClr val="000066"/>
                </a:solidFill>
                <a:latin typeface="Times New Roman" panose="02020603050405020304" pitchFamily="18" charset="0"/>
                <a:ea typeface="Calibri"/>
                <a:cs typeface="Times New Roman" panose="02020603050405020304" pitchFamily="18" charset="0"/>
                <a:sym typeface="Calibri"/>
              </a:rPr>
              <a:t>if three duplicate acknowledgments (i.e., an original ACK plus three exactly identical copies) arrive for a segment, the next segment is retransmitted without waiting for the time-out.</a:t>
            </a:r>
            <a:endParaRPr lang="en-US" sz="1800" dirty="0">
              <a:solidFill>
                <a:srgbClr val="000066"/>
              </a:solidFill>
              <a:latin typeface="Times New Roman" panose="02020603050405020304" pitchFamily="18" charset="0"/>
              <a:ea typeface="Calibri"/>
              <a:cs typeface="Times New Roman" panose="02020603050405020304" pitchFamily="18" charset="0"/>
            </a:endParaRPr>
          </a:p>
          <a:p>
            <a:pPr marL="377190" lvl="1" indent="-285750">
              <a:lnSpc>
                <a:spcPct val="80000"/>
              </a:lnSpc>
              <a:spcBef>
                <a:spcPts val="800"/>
              </a:spcBef>
              <a:buClr>
                <a:srgbClr val="CC0000"/>
              </a:buClr>
              <a:buSzPts val="1500"/>
              <a:buFont typeface="Arial" panose="020B0604020202020204" pitchFamily="34" charset="0"/>
              <a:buChar char="•"/>
            </a:pPr>
            <a:r>
              <a:rPr lang="en-US" sz="1800" b="1" dirty="0">
                <a:solidFill>
                  <a:srgbClr val="000066"/>
                </a:solidFill>
                <a:latin typeface="Times New Roman" panose="02020603050405020304" pitchFamily="18" charset="0"/>
                <a:ea typeface="Calibri"/>
                <a:cs typeface="Times New Roman" panose="02020603050405020304" pitchFamily="18" charset="0"/>
                <a:sym typeface="Calibri"/>
              </a:rPr>
              <a:t>This feature is called </a:t>
            </a:r>
            <a:r>
              <a:rPr lang="en-US" sz="2000" b="1" dirty="0">
                <a:solidFill>
                  <a:schemeClr val="tx1"/>
                </a:solidFill>
                <a:latin typeface="Times New Roman" panose="02020603050405020304" pitchFamily="18" charset="0"/>
                <a:ea typeface="Calibri"/>
                <a:cs typeface="Times New Roman" panose="02020603050405020304" pitchFamily="18" charset="0"/>
                <a:sym typeface="Calibri"/>
              </a:rPr>
              <a:t>fast retransmission</a:t>
            </a:r>
            <a:r>
              <a:rPr lang="en-US" sz="2000" b="1" dirty="0" smtClean="0">
                <a:solidFill>
                  <a:schemeClr val="tx1"/>
                </a:solidFill>
                <a:latin typeface="Times New Roman" panose="02020603050405020304" pitchFamily="18" charset="0"/>
                <a:ea typeface="Calibri"/>
                <a:cs typeface="Times New Roman" panose="02020603050405020304" pitchFamily="18" charset="0"/>
                <a:sym typeface="Calibri"/>
              </a:rPr>
              <a:t>.</a:t>
            </a:r>
            <a:endParaRPr lang="en-US" sz="1800" b="1" dirty="0">
              <a:solidFill>
                <a:schemeClr val="tx1"/>
              </a:solidFill>
              <a:latin typeface="Calibri"/>
              <a:ea typeface="Calibri"/>
              <a:cs typeface="Calibri"/>
              <a:sym typeface="Calibri"/>
            </a:endParaRPr>
          </a:p>
        </p:txBody>
      </p:sp>
      <p:pic>
        <p:nvPicPr>
          <p:cNvPr id="9" name="Google Shape;1099;p117"/>
          <p:cNvPicPr preferRelativeResize="0"/>
          <p:nvPr/>
        </p:nvPicPr>
        <p:blipFill rotWithShape="1">
          <a:blip r:embed="rId3">
            <a:alphaModFix/>
          </a:blip>
          <a:srcRect/>
          <a:stretch/>
        </p:blipFill>
        <p:spPr>
          <a:xfrm>
            <a:off x="4026823" y="812053"/>
            <a:ext cx="4873337" cy="3866364"/>
          </a:xfrm>
          <a:prstGeom prst="rect">
            <a:avLst/>
          </a:prstGeom>
          <a:noFill/>
          <a:ln>
            <a:noFill/>
          </a:ln>
        </p:spPr>
      </p:pic>
      <p:pic>
        <p:nvPicPr>
          <p:cNvPr id="13" name="Google Shape;197;p30"/>
          <p:cNvPicPr preferRelativeResize="0"/>
          <p:nvPr/>
        </p:nvPicPr>
        <p:blipFill rotWithShape="1">
          <a:blip r:embed="rId4">
            <a:alphaModFix/>
          </a:blip>
          <a:srcRect/>
          <a:stretch/>
        </p:blipFill>
        <p:spPr>
          <a:xfrm>
            <a:off x="41822" y="47021"/>
            <a:ext cx="538608" cy="597579"/>
          </a:xfrm>
          <a:prstGeom prst="rect">
            <a:avLst/>
          </a:prstGeom>
          <a:noFill/>
          <a:ln>
            <a:noFill/>
          </a:ln>
        </p:spPr>
      </p:pic>
    </p:spTree>
    <p:extLst>
      <p:ext uri="{BB962C8B-B14F-4D97-AF65-F5344CB8AC3E}">
        <p14:creationId xmlns:p14="http://schemas.microsoft.com/office/powerpoint/2010/main" val="119478090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61" name="Google Shape;1061;p114"/>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76</a:t>
            </a:fld>
            <a:endParaRPr sz="1100"/>
          </a:p>
        </p:txBody>
      </p:sp>
      <p:sp>
        <p:nvSpPr>
          <p:cNvPr id="1058" name="Google Shape;1058;p114"/>
          <p:cNvSpPr txBox="1">
            <a:spLocks noGrp="1"/>
          </p:cNvSpPr>
          <p:nvPr>
            <p:ph type="title" idx="4294967295"/>
          </p:nvPr>
        </p:nvSpPr>
        <p:spPr>
          <a:xfrm>
            <a:off x="1371600" y="206375"/>
            <a:ext cx="7772400" cy="360363"/>
          </a:xfrm>
          <a:prstGeom prst="rect">
            <a:avLst/>
          </a:prstGeom>
          <a:noFill/>
          <a:ln>
            <a:noFill/>
          </a:ln>
        </p:spPr>
        <p:txBody>
          <a:bodyPr spcFirstLastPara="1" wrap="square" lIns="68575" tIns="34275" rIns="68575" bIns="34275" anchor="ctr" anchorCtr="0">
            <a:noAutofit/>
          </a:bodyPr>
          <a:lstStyle/>
          <a:p>
            <a:pPr lvl="0"/>
            <a:r>
              <a:rPr lang="en" dirty="0">
                <a:latin typeface="Times New Roman"/>
                <a:ea typeface="Times New Roman"/>
                <a:cs typeface="Times New Roman"/>
                <a:sym typeface="Times New Roman"/>
              </a:rPr>
              <a:t>TCP: Error Control (Cntd.)</a:t>
            </a:r>
            <a:endParaRPr dirty="0"/>
          </a:p>
        </p:txBody>
      </p:sp>
      <p:sp>
        <p:nvSpPr>
          <p:cNvPr id="1062" name="Google Shape;1062;p114"/>
          <p:cNvSpPr txBox="1"/>
          <p:nvPr/>
        </p:nvSpPr>
        <p:spPr>
          <a:xfrm>
            <a:off x="463154" y="838405"/>
            <a:ext cx="8515349" cy="285749"/>
          </a:xfrm>
          <a:prstGeom prst="rect">
            <a:avLst/>
          </a:prstGeom>
          <a:noFill/>
          <a:ln>
            <a:noFill/>
          </a:ln>
        </p:spPr>
        <p:txBody>
          <a:bodyPr spcFirstLastPara="1" wrap="square" lIns="68575" tIns="34275" rIns="68575" bIns="34275" anchor="t" anchorCtr="0">
            <a:noAutofit/>
          </a:bodyPr>
          <a:lstStyle/>
          <a:p>
            <a:pPr marL="292100" marR="0" lvl="0" indent="-215900" algn="l" rtl="0">
              <a:lnSpc>
                <a:spcPct val="80000"/>
              </a:lnSpc>
              <a:spcBef>
                <a:spcPts val="0"/>
              </a:spcBef>
              <a:spcAft>
                <a:spcPts val="0"/>
              </a:spcAft>
              <a:buClr>
                <a:srgbClr val="CC0000"/>
              </a:buClr>
              <a:buSzPts val="1800"/>
              <a:buFont typeface="Arial"/>
              <a:buChar char="•"/>
            </a:pPr>
            <a:r>
              <a:rPr lang="en" sz="2400" b="1" dirty="0">
                <a:solidFill>
                  <a:srgbClr val="FF0000"/>
                </a:solidFill>
                <a:latin typeface="Times New Roman" panose="02020603050405020304" pitchFamily="18" charset="0"/>
                <a:ea typeface="Calibri"/>
                <a:cs typeface="Times New Roman" panose="02020603050405020304" pitchFamily="18" charset="0"/>
                <a:sym typeface="Calibri"/>
              </a:rPr>
              <a:t>Error Control (Cntd.): Out of Order segments</a:t>
            </a:r>
            <a:endParaRPr sz="2400" b="1" dirty="0">
              <a:solidFill>
                <a:srgbClr val="000066"/>
              </a:solidFill>
              <a:latin typeface="Times New Roman" panose="02020603050405020304" pitchFamily="18" charset="0"/>
              <a:ea typeface="Calibri"/>
              <a:cs typeface="Times New Roman" panose="02020603050405020304" pitchFamily="18" charset="0"/>
              <a:sym typeface="Calibri"/>
            </a:endParaRPr>
          </a:p>
        </p:txBody>
      </p:sp>
      <p:sp>
        <p:nvSpPr>
          <p:cNvPr id="1063" name="Google Shape;1063;p114"/>
          <p:cNvSpPr txBox="1"/>
          <p:nvPr/>
        </p:nvSpPr>
        <p:spPr>
          <a:xfrm>
            <a:off x="463154" y="1228121"/>
            <a:ext cx="8515349" cy="1642898"/>
          </a:xfrm>
          <a:prstGeom prst="rect">
            <a:avLst/>
          </a:prstGeom>
          <a:noFill/>
          <a:ln>
            <a:noFill/>
          </a:ln>
        </p:spPr>
        <p:txBody>
          <a:bodyPr spcFirstLastPara="1" wrap="square" lIns="68575" tIns="34275" rIns="68575" bIns="34275" anchor="t" anchorCtr="0">
            <a:noAutofit/>
          </a:bodyPr>
          <a:lstStyle/>
          <a:p>
            <a:pPr marL="330200" marR="0" lvl="0" indent="-254000" algn="l" rtl="0">
              <a:lnSpc>
                <a:spcPct val="80000"/>
              </a:lnSpc>
              <a:spcBef>
                <a:spcPts val="0"/>
              </a:spcBef>
              <a:spcAft>
                <a:spcPts val="0"/>
              </a:spcAft>
              <a:buClr>
                <a:srgbClr val="CC0000"/>
              </a:buClr>
              <a:buSzPts val="1800"/>
              <a:buFont typeface="Noto Sans Symbols"/>
              <a:buChar char="⮚"/>
            </a:pPr>
            <a:r>
              <a:rPr lang="en" sz="2400" dirty="0">
                <a:solidFill>
                  <a:srgbClr val="000066"/>
                </a:solidFill>
                <a:latin typeface="Times New Roman" panose="02020603050405020304" pitchFamily="18" charset="0"/>
                <a:ea typeface="Calibri"/>
                <a:cs typeface="Times New Roman" panose="02020603050405020304" pitchFamily="18" charset="0"/>
                <a:sym typeface="Calibri"/>
              </a:rPr>
              <a:t>Data may arrive out of order and be temporarily stored by the receiving TCP, but TCP guarantees that no out-of-order data are delivered to the process.</a:t>
            </a:r>
            <a:endParaRPr dirty="0">
              <a:latin typeface="Times New Roman" panose="02020603050405020304" pitchFamily="18" charset="0"/>
              <a:cs typeface="Times New Roman" panose="02020603050405020304" pitchFamily="18" charset="0"/>
            </a:endParaRPr>
          </a:p>
        </p:txBody>
      </p:sp>
      <p:pic>
        <p:nvPicPr>
          <p:cNvPr id="11" name="Google Shape;197;p30"/>
          <p:cNvPicPr preferRelativeResize="0"/>
          <p:nvPr/>
        </p:nvPicPr>
        <p:blipFill rotWithShape="1">
          <a:blip r:embed="rId3">
            <a:alphaModFix/>
          </a:blip>
          <a:srcRect/>
          <a:stretch/>
        </p:blipFill>
        <p:spPr>
          <a:xfrm>
            <a:off x="41822" y="47021"/>
            <a:ext cx="538608" cy="597579"/>
          </a:xfrm>
          <a:prstGeom prst="rect">
            <a:avLst/>
          </a:prstGeom>
          <a:noFill/>
          <a:ln>
            <a:noFill/>
          </a:ln>
        </p:spPr>
      </p:pic>
    </p:spTree>
    <p:extLst>
      <p:ext uri="{BB962C8B-B14F-4D97-AF65-F5344CB8AC3E}">
        <p14:creationId xmlns:p14="http://schemas.microsoft.com/office/powerpoint/2010/main" val="262463530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61" name="Google Shape;1161;p123"/>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77</a:t>
            </a:fld>
            <a:endParaRPr sz="1100"/>
          </a:p>
        </p:txBody>
      </p:sp>
      <p:sp>
        <p:nvSpPr>
          <p:cNvPr id="1158" name="Google Shape;1158;p123"/>
          <p:cNvSpPr txBox="1">
            <a:spLocks noGrp="1"/>
          </p:cNvSpPr>
          <p:nvPr>
            <p:ph type="title" idx="4294967295"/>
          </p:nvPr>
        </p:nvSpPr>
        <p:spPr>
          <a:xfrm>
            <a:off x="636963" y="151293"/>
            <a:ext cx="7772400" cy="360363"/>
          </a:xfrm>
          <a:prstGeom prst="rect">
            <a:avLst/>
          </a:prstGeom>
          <a:noFill/>
          <a:ln>
            <a:noFill/>
          </a:ln>
        </p:spPr>
        <p:txBody>
          <a:bodyPr spcFirstLastPara="1" wrap="square" lIns="68575" tIns="34275" rIns="68575" bIns="34275" anchor="ctr" anchorCtr="0">
            <a:noAutofit/>
          </a:bodyPr>
          <a:lstStyle/>
          <a:p>
            <a:pPr lvl="0" algn="ctr"/>
            <a:r>
              <a:rPr lang="en" sz="2800" dirty="0" smtClean="0">
                <a:latin typeface="Times New Roman"/>
                <a:ea typeface="Times New Roman"/>
                <a:cs typeface="Times New Roman"/>
                <a:sym typeface="Times New Roman"/>
              </a:rPr>
              <a:t>TCP: </a:t>
            </a:r>
            <a:r>
              <a:rPr lang="en" sz="2800" dirty="0" smtClean="0">
                <a:latin typeface="Times New Roman"/>
                <a:ea typeface="Times New Roman"/>
                <a:cs typeface="Times New Roman"/>
              </a:rPr>
              <a:t>Congestion </a:t>
            </a:r>
            <a:r>
              <a:rPr lang="en" sz="2800" dirty="0">
                <a:latin typeface="Times New Roman"/>
                <a:ea typeface="Times New Roman"/>
                <a:cs typeface="Times New Roman"/>
              </a:rPr>
              <a:t>Control</a:t>
            </a:r>
            <a:endParaRPr sz="2800" dirty="0">
              <a:latin typeface="Times New Roman"/>
              <a:ea typeface="Times New Roman"/>
              <a:cs typeface="Times New Roman"/>
            </a:endParaRPr>
          </a:p>
        </p:txBody>
      </p:sp>
      <p:sp>
        <p:nvSpPr>
          <p:cNvPr id="1163" name="Google Shape;1163;p123"/>
          <p:cNvSpPr txBox="1"/>
          <p:nvPr/>
        </p:nvSpPr>
        <p:spPr>
          <a:xfrm>
            <a:off x="806026" y="698243"/>
            <a:ext cx="8042341" cy="889319"/>
          </a:xfrm>
          <a:prstGeom prst="rect">
            <a:avLst/>
          </a:prstGeom>
          <a:noFill/>
          <a:ln>
            <a:noFill/>
          </a:ln>
        </p:spPr>
        <p:txBody>
          <a:bodyPr spcFirstLastPara="1" wrap="square" lIns="68575" tIns="34275" rIns="68575" bIns="34275" anchor="t" anchorCtr="0">
            <a:noAutofit/>
          </a:bodyPr>
          <a:lstStyle/>
          <a:p>
            <a:pPr marL="330200" marR="0" lvl="0" indent="-254000" algn="l" rtl="0">
              <a:lnSpc>
                <a:spcPct val="80000"/>
              </a:lnSpc>
              <a:spcBef>
                <a:spcPts val="0"/>
              </a:spcBef>
              <a:spcAft>
                <a:spcPts val="0"/>
              </a:spcAft>
              <a:buClr>
                <a:srgbClr val="CC0000"/>
              </a:buClr>
              <a:buSzPts val="1800"/>
              <a:buFont typeface="Noto Sans Symbols"/>
              <a:buChar char="⮚"/>
            </a:pPr>
            <a:r>
              <a:rPr lang="en" sz="2400" dirty="0">
                <a:solidFill>
                  <a:srgbClr val="3812D8"/>
                </a:solidFill>
                <a:latin typeface="Times New Roman" panose="02020603050405020304" pitchFamily="18" charset="0"/>
                <a:ea typeface="Calibri"/>
                <a:cs typeface="Times New Roman" panose="02020603050405020304" pitchFamily="18" charset="0"/>
                <a:sym typeface="Calibri"/>
              </a:rPr>
              <a:t>Congestion control refers to </a:t>
            </a:r>
            <a:r>
              <a:rPr lang="en" sz="2400" b="1" dirty="0">
                <a:solidFill>
                  <a:schemeClr val="tx1"/>
                </a:solidFill>
                <a:latin typeface="Times New Roman" panose="02020603050405020304" pitchFamily="18" charset="0"/>
                <a:ea typeface="Calibri"/>
                <a:cs typeface="Times New Roman" panose="02020603050405020304" pitchFamily="18" charset="0"/>
                <a:sym typeface="Calibri"/>
              </a:rPr>
              <a:t>T</a:t>
            </a:r>
            <a:r>
              <a:rPr lang="en" sz="2400" b="1" dirty="0" smtClean="0">
                <a:solidFill>
                  <a:schemeClr val="tx1"/>
                </a:solidFill>
                <a:latin typeface="Times New Roman" panose="02020603050405020304" pitchFamily="18" charset="0"/>
                <a:ea typeface="Calibri"/>
                <a:cs typeface="Times New Roman" panose="02020603050405020304" pitchFamily="18" charset="0"/>
                <a:sym typeface="Calibri"/>
              </a:rPr>
              <a:t>echniques </a:t>
            </a:r>
            <a:r>
              <a:rPr lang="en" sz="2400" b="1" dirty="0">
                <a:solidFill>
                  <a:schemeClr val="tx1"/>
                </a:solidFill>
                <a:latin typeface="Times New Roman" panose="02020603050405020304" pitchFamily="18" charset="0"/>
                <a:ea typeface="Calibri"/>
                <a:cs typeface="Times New Roman" panose="02020603050405020304" pitchFamily="18" charset="0"/>
                <a:sym typeface="Calibri"/>
              </a:rPr>
              <a:t>and </a:t>
            </a:r>
            <a:r>
              <a:rPr lang="en" sz="2400" b="1" dirty="0" smtClean="0">
                <a:solidFill>
                  <a:schemeClr val="tx1"/>
                </a:solidFill>
                <a:latin typeface="Times New Roman" panose="02020603050405020304" pitchFamily="18" charset="0"/>
                <a:ea typeface="Calibri"/>
                <a:cs typeface="Times New Roman" panose="02020603050405020304" pitchFamily="18" charset="0"/>
                <a:sym typeface="Calibri"/>
              </a:rPr>
              <a:t>Mechanisms </a:t>
            </a:r>
            <a:r>
              <a:rPr lang="en" sz="2400" dirty="0">
                <a:solidFill>
                  <a:srgbClr val="3812D8"/>
                </a:solidFill>
                <a:latin typeface="Times New Roman" panose="02020603050405020304" pitchFamily="18" charset="0"/>
                <a:ea typeface="Calibri"/>
                <a:cs typeface="Times New Roman" panose="02020603050405020304" pitchFamily="18" charset="0"/>
                <a:sym typeface="Calibri"/>
              </a:rPr>
              <a:t>that can either </a:t>
            </a:r>
            <a:r>
              <a:rPr lang="en" sz="2400" b="1" dirty="0">
                <a:solidFill>
                  <a:schemeClr val="tx1"/>
                </a:solidFill>
                <a:latin typeface="Times New Roman" panose="02020603050405020304" pitchFamily="18" charset="0"/>
                <a:ea typeface="Calibri"/>
                <a:cs typeface="Times New Roman" panose="02020603050405020304" pitchFamily="18" charset="0"/>
                <a:sym typeface="Calibri"/>
              </a:rPr>
              <a:t>P</a:t>
            </a:r>
            <a:r>
              <a:rPr lang="en" sz="2400" b="1" dirty="0" smtClean="0">
                <a:solidFill>
                  <a:schemeClr val="tx1"/>
                </a:solidFill>
                <a:latin typeface="Times New Roman" panose="02020603050405020304" pitchFamily="18" charset="0"/>
                <a:ea typeface="Calibri"/>
                <a:cs typeface="Times New Roman" panose="02020603050405020304" pitchFamily="18" charset="0"/>
                <a:sym typeface="Calibri"/>
              </a:rPr>
              <a:t>revent</a:t>
            </a:r>
            <a:r>
              <a:rPr lang="en" sz="2400" dirty="0" smtClean="0">
                <a:solidFill>
                  <a:srgbClr val="C00000"/>
                </a:solidFill>
                <a:latin typeface="Times New Roman" panose="02020603050405020304" pitchFamily="18" charset="0"/>
                <a:ea typeface="Calibri"/>
                <a:cs typeface="Times New Roman" panose="02020603050405020304" pitchFamily="18" charset="0"/>
                <a:sym typeface="Calibri"/>
              </a:rPr>
              <a:t> </a:t>
            </a:r>
            <a:r>
              <a:rPr lang="en" sz="2400" dirty="0">
                <a:solidFill>
                  <a:srgbClr val="C00000"/>
                </a:solidFill>
                <a:latin typeface="Times New Roman" panose="02020603050405020304" pitchFamily="18" charset="0"/>
                <a:ea typeface="Calibri"/>
                <a:cs typeface="Times New Roman" panose="02020603050405020304" pitchFamily="18" charset="0"/>
                <a:sym typeface="Calibri"/>
              </a:rPr>
              <a:t>congestion </a:t>
            </a:r>
            <a:r>
              <a:rPr lang="en" sz="2400" b="1" dirty="0">
                <a:solidFill>
                  <a:srgbClr val="C00000"/>
                </a:solidFill>
                <a:latin typeface="Times New Roman" panose="02020603050405020304" pitchFamily="18" charset="0"/>
                <a:ea typeface="Calibri"/>
                <a:cs typeface="Times New Roman" panose="02020603050405020304" pitchFamily="18" charset="0"/>
                <a:sym typeface="Calibri"/>
              </a:rPr>
              <a:t>before it happens </a:t>
            </a:r>
            <a:r>
              <a:rPr lang="en" sz="2400" b="1" dirty="0">
                <a:solidFill>
                  <a:srgbClr val="3812D8"/>
                </a:solidFill>
                <a:latin typeface="Times New Roman" panose="02020603050405020304" pitchFamily="18" charset="0"/>
                <a:ea typeface="Calibri"/>
                <a:cs typeface="Times New Roman" panose="02020603050405020304" pitchFamily="18" charset="0"/>
                <a:sym typeface="Calibri"/>
              </a:rPr>
              <a:t>or</a:t>
            </a:r>
            <a:r>
              <a:rPr lang="en" sz="2400" dirty="0">
                <a:solidFill>
                  <a:srgbClr val="3812D8"/>
                </a:solidFill>
                <a:latin typeface="Times New Roman" panose="02020603050405020304" pitchFamily="18" charset="0"/>
                <a:ea typeface="Calibri"/>
                <a:cs typeface="Times New Roman" panose="02020603050405020304" pitchFamily="18" charset="0"/>
                <a:sym typeface="Calibri"/>
              </a:rPr>
              <a:t> </a:t>
            </a:r>
            <a:r>
              <a:rPr lang="en" sz="2400" b="1" dirty="0">
                <a:solidFill>
                  <a:schemeClr val="tx1"/>
                </a:solidFill>
                <a:latin typeface="Times New Roman" panose="02020603050405020304" pitchFamily="18" charset="0"/>
                <a:ea typeface="Calibri"/>
                <a:cs typeface="Times New Roman" panose="02020603050405020304" pitchFamily="18" charset="0"/>
                <a:sym typeface="Calibri"/>
              </a:rPr>
              <a:t>R</a:t>
            </a:r>
            <a:r>
              <a:rPr lang="en" sz="2400" b="1" dirty="0" smtClean="0">
                <a:solidFill>
                  <a:schemeClr val="tx1"/>
                </a:solidFill>
                <a:latin typeface="Times New Roman" panose="02020603050405020304" pitchFamily="18" charset="0"/>
                <a:ea typeface="Calibri"/>
                <a:cs typeface="Times New Roman" panose="02020603050405020304" pitchFamily="18" charset="0"/>
                <a:sym typeface="Calibri"/>
              </a:rPr>
              <a:t>emove</a:t>
            </a:r>
            <a:r>
              <a:rPr lang="en" sz="2400" dirty="0" smtClean="0">
                <a:solidFill>
                  <a:srgbClr val="C00000"/>
                </a:solidFill>
                <a:latin typeface="Times New Roman" panose="02020603050405020304" pitchFamily="18" charset="0"/>
                <a:ea typeface="Calibri"/>
                <a:cs typeface="Times New Roman" panose="02020603050405020304" pitchFamily="18" charset="0"/>
                <a:sym typeface="Calibri"/>
              </a:rPr>
              <a:t> </a:t>
            </a:r>
            <a:r>
              <a:rPr lang="en" sz="2400" dirty="0">
                <a:solidFill>
                  <a:srgbClr val="C00000"/>
                </a:solidFill>
                <a:latin typeface="Times New Roman" panose="02020603050405020304" pitchFamily="18" charset="0"/>
                <a:ea typeface="Calibri"/>
                <a:cs typeface="Times New Roman" panose="02020603050405020304" pitchFamily="18" charset="0"/>
                <a:sym typeface="Calibri"/>
              </a:rPr>
              <a:t>congestion </a:t>
            </a:r>
            <a:r>
              <a:rPr lang="en" sz="2400" b="1" dirty="0">
                <a:solidFill>
                  <a:srgbClr val="0070C0"/>
                </a:solidFill>
                <a:latin typeface="Times New Roman" panose="02020603050405020304" pitchFamily="18" charset="0"/>
                <a:ea typeface="Calibri"/>
                <a:cs typeface="Times New Roman" panose="02020603050405020304" pitchFamily="18" charset="0"/>
                <a:sym typeface="Calibri"/>
              </a:rPr>
              <a:t>after it has happened</a:t>
            </a:r>
            <a:r>
              <a:rPr lang="en" sz="2400" b="1" dirty="0" smtClean="0">
                <a:solidFill>
                  <a:srgbClr val="0070C0"/>
                </a:solidFill>
                <a:latin typeface="Times New Roman" panose="02020603050405020304" pitchFamily="18" charset="0"/>
                <a:ea typeface="Calibri"/>
                <a:cs typeface="Times New Roman" panose="02020603050405020304" pitchFamily="18" charset="0"/>
                <a:sym typeface="Calibri"/>
              </a:rPr>
              <a:t>.</a:t>
            </a:r>
            <a:endParaRPr sz="2400" b="1" dirty="0">
              <a:solidFill>
                <a:srgbClr val="0070C0"/>
              </a:solidFill>
              <a:latin typeface="Times New Roman" panose="02020603050405020304" pitchFamily="18" charset="0"/>
              <a:cs typeface="Times New Roman" panose="02020603050405020304" pitchFamily="18" charset="0"/>
            </a:endParaRPr>
          </a:p>
        </p:txBody>
      </p:sp>
      <p:pic>
        <p:nvPicPr>
          <p:cNvPr id="1028" name="Picture 4" descr="https://media.geeksforgeeks.org/wp-content/uploads/congestion-contro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295" y="1807325"/>
            <a:ext cx="7147411" cy="2813305"/>
          </a:xfrm>
          <a:prstGeom prst="rect">
            <a:avLst/>
          </a:prstGeom>
          <a:noFill/>
          <a:extLst>
            <a:ext uri="{909E8E84-426E-40DD-AFC4-6F175D3DCCD1}">
              <a14:hiddenFill xmlns:a14="http://schemas.microsoft.com/office/drawing/2010/main">
                <a:solidFill>
                  <a:srgbClr val="FFFFFF"/>
                </a:solidFill>
              </a14:hiddenFill>
            </a:ext>
          </a:extLst>
        </p:spPr>
      </p:pic>
      <p:pic>
        <p:nvPicPr>
          <p:cNvPr id="11" name="Google Shape;197;p30"/>
          <p:cNvPicPr preferRelativeResize="0"/>
          <p:nvPr/>
        </p:nvPicPr>
        <p:blipFill rotWithShape="1">
          <a:blip r:embed="rId4">
            <a:alphaModFix/>
          </a:blip>
          <a:srcRect/>
          <a:stretch/>
        </p:blipFill>
        <p:spPr>
          <a:xfrm>
            <a:off x="41822" y="47021"/>
            <a:ext cx="538608" cy="597579"/>
          </a:xfrm>
          <a:prstGeom prst="rect">
            <a:avLst/>
          </a:prstGeom>
          <a:noFill/>
          <a:ln>
            <a:noFill/>
          </a:ln>
        </p:spPr>
      </p:pic>
      <p:sp>
        <p:nvSpPr>
          <p:cNvPr id="2" name="Rectangle 1"/>
          <p:cNvSpPr/>
          <p:nvPr/>
        </p:nvSpPr>
        <p:spPr>
          <a:xfrm>
            <a:off x="2677163" y="3962723"/>
            <a:ext cx="1021433" cy="307777"/>
          </a:xfrm>
          <a:prstGeom prst="rect">
            <a:avLst/>
          </a:prstGeom>
        </p:spPr>
        <p:txBody>
          <a:bodyPr wrap="none">
            <a:spAutoFit/>
          </a:bodyPr>
          <a:lstStyle/>
          <a:p>
            <a:r>
              <a:rPr lang="en" b="1" dirty="0">
                <a:solidFill>
                  <a:srgbClr val="FF0000"/>
                </a:solidFill>
                <a:latin typeface="Times New Roman" panose="02020603050405020304" pitchFamily="18" charset="0"/>
                <a:ea typeface="Calibri"/>
                <a:cs typeface="Times New Roman" panose="02020603050405020304" pitchFamily="18" charset="0"/>
                <a:sym typeface="Calibri"/>
              </a:rPr>
              <a:t>Prevention</a:t>
            </a:r>
            <a:endParaRPr lang="en-IN" dirty="0"/>
          </a:p>
        </p:txBody>
      </p:sp>
      <p:sp>
        <p:nvSpPr>
          <p:cNvPr id="3" name="Rectangle 2"/>
          <p:cNvSpPr/>
          <p:nvPr/>
        </p:nvSpPr>
        <p:spPr>
          <a:xfrm>
            <a:off x="998295" y="4398663"/>
            <a:ext cx="3163045" cy="264688"/>
          </a:xfrm>
          <a:prstGeom prst="rect">
            <a:avLst/>
          </a:prstGeom>
        </p:spPr>
        <p:txBody>
          <a:bodyPr wrap="none">
            <a:spAutoFit/>
          </a:bodyPr>
          <a:lstStyle/>
          <a:p>
            <a:pPr marL="76200" lvl="0">
              <a:lnSpc>
                <a:spcPct val="80000"/>
              </a:lnSpc>
              <a:buClr>
                <a:srgbClr val="CC0000"/>
              </a:buClr>
              <a:buSzPts val="1800"/>
            </a:pPr>
            <a:r>
              <a:rPr lang="en-US" b="1" dirty="0" smtClean="0">
                <a:solidFill>
                  <a:srgbClr val="C00000"/>
                </a:solidFill>
                <a:latin typeface="Times New Roman" panose="02020603050405020304" pitchFamily="18" charset="0"/>
                <a:ea typeface="Calibri"/>
                <a:cs typeface="Times New Roman" panose="02020603050405020304" pitchFamily="18" charset="0"/>
              </a:rPr>
              <a:t>Prevent </a:t>
            </a:r>
            <a:r>
              <a:rPr lang="en-US" b="1" dirty="0">
                <a:solidFill>
                  <a:srgbClr val="C00000"/>
                </a:solidFill>
                <a:latin typeface="Times New Roman" panose="02020603050405020304" pitchFamily="18" charset="0"/>
                <a:ea typeface="Calibri"/>
                <a:cs typeface="Times New Roman" panose="02020603050405020304" pitchFamily="18" charset="0"/>
              </a:rPr>
              <a:t>congestion before it </a:t>
            </a:r>
            <a:r>
              <a:rPr lang="en-US" b="1" dirty="0" smtClean="0">
                <a:solidFill>
                  <a:srgbClr val="C00000"/>
                </a:solidFill>
                <a:latin typeface="Times New Roman" panose="02020603050405020304" pitchFamily="18" charset="0"/>
                <a:ea typeface="Calibri"/>
                <a:cs typeface="Times New Roman" panose="02020603050405020304" pitchFamily="18" charset="0"/>
              </a:rPr>
              <a:t>happens</a:t>
            </a:r>
            <a:endParaRPr lang="en-US" b="1" dirty="0">
              <a:solidFill>
                <a:srgbClr val="C00000"/>
              </a:solidFill>
              <a:latin typeface="Times New Roman" panose="02020603050405020304" pitchFamily="18" charset="0"/>
              <a:ea typeface="Calibri"/>
              <a:cs typeface="Times New Roman" panose="02020603050405020304" pitchFamily="18" charset="0"/>
            </a:endParaRPr>
          </a:p>
        </p:txBody>
      </p:sp>
      <p:sp>
        <p:nvSpPr>
          <p:cNvPr id="4" name="Rectangle 3"/>
          <p:cNvSpPr/>
          <p:nvPr/>
        </p:nvSpPr>
        <p:spPr>
          <a:xfrm>
            <a:off x="6562607" y="3962723"/>
            <a:ext cx="862737" cy="307777"/>
          </a:xfrm>
          <a:prstGeom prst="rect">
            <a:avLst/>
          </a:prstGeom>
        </p:spPr>
        <p:txBody>
          <a:bodyPr wrap="none">
            <a:spAutoFit/>
          </a:bodyPr>
          <a:lstStyle/>
          <a:p>
            <a:r>
              <a:rPr lang="en" b="1" dirty="0">
                <a:solidFill>
                  <a:srgbClr val="FF0000"/>
                </a:solidFill>
                <a:latin typeface="Times New Roman" panose="02020603050405020304" pitchFamily="18" charset="0"/>
                <a:ea typeface="Calibri"/>
                <a:cs typeface="Times New Roman" panose="02020603050405020304" pitchFamily="18" charset="0"/>
                <a:sym typeface="Calibri"/>
              </a:rPr>
              <a:t>Removal</a:t>
            </a:r>
            <a:endParaRPr lang="en-IN" dirty="0"/>
          </a:p>
        </p:txBody>
      </p:sp>
      <p:sp>
        <p:nvSpPr>
          <p:cNvPr id="5" name="Rectangle 4"/>
          <p:cNvSpPr/>
          <p:nvPr/>
        </p:nvSpPr>
        <p:spPr>
          <a:xfrm>
            <a:off x="5073193" y="4355574"/>
            <a:ext cx="3336170" cy="307777"/>
          </a:xfrm>
          <a:prstGeom prst="rect">
            <a:avLst/>
          </a:prstGeom>
        </p:spPr>
        <p:txBody>
          <a:bodyPr wrap="none">
            <a:spAutoFit/>
          </a:bodyPr>
          <a:lstStyle/>
          <a:p>
            <a:r>
              <a:rPr lang="en" b="1" dirty="0">
                <a:solidFill>
                  <a:schemeClr val="tx1"/>
                </a:solidFill>
                <a:latin typeface="Times New Roman" panose="02020603050405020304" pitchFamily="18" charset="0"/>
                <a:ea typeface="Calibri"/>
                <a:cs typeface="Times New Roman" panose="02020603050405020304" pitchFamily="18" charset="0"/>
                <a:sym typeface="Calibri"/>
              </a:rPr>
              <a:t>Remove</a:t>
            </a:r>
            <a:r>
              <a:rPr lang="en" dirty="0">
                <a:solidFill>
                  <a:srgbClr val="C00000"/>
                </a:solidFill>
                <a:latin typeface="Times New Roman" panose="02020603050405020304" pitchFamily="18" charset="0"/>
                <a:ea typeface="Calibri"/>
                <a:cs typeface="Times New Roman" panose="02020603050405020304" pitchFamily="18" charset="0"/>
                <a:sym typeface="Calibri"/>
              </a:rPr>
              <a:t> congestion </a:t>
            </a:r>
            <a:r>
              <a:rPr lang="en" b="1" dirty="0">
                <a:solidFill>
                  <a:srgbClr val="0070C0"/>
                </a:solidFill>
                <a:latin typeface="Times New Roman" panose="02020603050405020304" pitchFamily="18" charset="0"/>
                <a:ea typeface="Calibri"/>
                <a:cs typeface="Times New Roman" panose="02020603050405020304" pitchFamily="18" charset="0"/>
                <a:sym typeface="Calibri"/>
              </a:rPr>
              <a:t>after it has happened.</a:t>
            </a:r>
            <a:endParaRPr lang="en-IN" dirty="0"/>
          </a:p>
        </p:txBody>
      </p:sp>
    </p:spTree>
    <p:extLst>
      <p:ext uri="{BB962C8B-B14F-4D97-AF65-F5344CB8AC3E}">
        <p14:creationId xmlns:p14="http://schemas.microsoft.com/office/powerpoint/2010/main" val="180678335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61" name="Google Shape;1161;p123"/>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78</a:t>
            </a:fld>
            <a:endParaRPr sz="1100"/>
          </a:p>
        </p:txBody>
      </p:sp>
      <p:sp>
        <p:nvSpPr>
          <p:cNvPr id="1158" name="Google Shape;1158;p123"/>
          <p:cNvSpPr txBox="1">
            <a:spLocks noGrp="1"/>
          </p:cNvSpPr>
          <p:nvPr>
            <p:ph type="title" idx="4294967295"/>
          </p:nvPr>
        </p:nvSpPr>
        <p:spPr>
          <a:xfrm>
            <a:off x="1371600" y="-9525"/>
            <a:ext cx="7772400" cy="857250"/>
          </a:xfrm>
          <a:prstGeom prst="rect">
            <a:avLst/>
          </a:prstGeom>
          <a:noFill/>
          <a:ln>
            <a:noFill/>
          </a:ln>
        </p:spPr>
        <p:txBody>
          <a:bodyPr spcFirstLastPara="1" wrap="square" lIns="68575" tIns="34275" rIns="68575" bIns="34275" anchor="ctr" anchorCtr="0">
            <a:normAutofit/>
          </a:bodyPr>
          <a:lstStyle/>
          <a:p>
            <a:pPr lvl="0"/>
            <a:r>
              <a:rPr lang="en" sz="2800" b="1" dirty="0">
                <a:solidFill>
                  <a:schemeClr val="tx1"/>
                </a:solidFill>
                <a:latin typeface="Times New Roman"/>
                <a:ea typeface="Times New Roman"/>
                <a:cs typeface="Times New Roman"/>
                <a:sym typeface="Times New Roman"/>
              </a:rPr>
              <a:t> TCP: </a:t>
            </a:r>
            <a:r>
              <a:rPr lang="en" sz="2800" b="1" dirty="0">
                <a:solidFill>
                  <a:schemeClr val="tx1"/>
                </a:solidFill>
                <a:latin typeface="Times New Roman"/>
                <a:ea typeface="Times New Roman"/>
                <a:cs typeface="Times New Roman"/>
              </a:rPr>
              <a:t>Congestion Control </a:t>
            </a:r>
            <a:r>
              <a:rPr lang="en" sz="2800" b="1" dirty="0" smtClean="0">
                <a:solidFill>
                  <a:schemeClr val="tx1"/>
                </a:solidFill>
                <a:latin typeface="Times New Roman"/>
                <a:ea typeface="Times New Roman"/>
                <a:cs typeface="Times New Roman"/>
                <a:sym typeface="Times New Roman"/>
              </a:rPr>
              <a:t>(</a:t>
            </a:r>
            <a:r>
              <a:rPr lang="en" sz="2800" b="1" dirty="0">
                <a:solidFill>
                  <a:schemeClr val="tx1"/>
                </a:solidFill>
                <a:latin typeface="Times New Roman"/>
                <a:ea typeface="Times New Roman"/>
                <a:cs typeface="Times New Roman"/>
                <a:sym typeface="Times New Roman"/>
              </a:rPr>
              <a:t>Cntd.)</a:t>
            </a:r>
            <a:endParaRPr sz="2800" b="1" dirty="0">
              <a:solidFill>
                <a:schemeClr val="tx1"/>
              </a:solidFill>
            </a:endParaRPr>
          </a:p>
        </p:txBody>
      </p:sp>
      <p:sp>
        <p:nvSpPr>
          <p:cNvPr id="8" name="Google Shape;1182;p125"/>
          <p:cNvSpPr txBox="1"/>
          <p:nvPr/>
        </p:nvSpPr>
        <p:spPr>
          <a:xfrm>
            <a:off x="643260" y="758574"/>
            <a:ext cx="8500740" cy="1613680"/>
          </a:xfrm>
          <a:prstGeom prst="rect">
            <a:avLst/>
          </a:prstGeom>
          <a:solidFill>
            <a:schemeClr val="accent1">
              <a:lumMod val="20000"/>
              <a:lumOff val="80000"/>
            </a:schemeClr>
          </a:solidFill>
          <a:ln w="6350">
            <a:solidFill>
              <a:schemeClr val="tx1"/>
            </a:solidFill>
          </a:ln>
        </p:spPr>
        <p:txBody>
          <a:bodyPr spcFirstLastPara="1" wrap="square" lIns="68575" tIns="34275" rIns="68575" bIns="34275" anchor="t" anchorCtr="0">
            <a:noAutofit/>
          </a:bodyPr>
          <a:lstStyle/>
          <a:p>
            <a:pPr marL="76200" marR="0" lvl="0" algn="l" rtl="0">
              <a:lnSpc>
                <a:spcPct val="80000"/>
              </a:lnSpc>
              <a:spcBef>
                <a:spcPts val="0"/>
              </a:spcBef>
              <a:spcAft>
                <a:spcPts val="0"/>
              </a:spcAft>
              <a:buClr>
                <a:srgbClr val="CC0000"/>
              </a:buClr>
              <a:buSzPts val="1800"/>
            </a:pPr>
            <a:r>
              <a:rPr lang="en" sz="2000" b="1" dirty="0">
                <a:solidFill>
                  <a:srgbClr val="FF0000"/>
                </a:solidFill>
                <a:latin typeface="Times New Roman" panose="02020603050405020304" pitchFamily="18" charset="0"/>
                <a:ea typeface="Calibri"/>
                <a:cs typeface="Times New Roman" panose="02020603050405020304" pitchFamily="18" charset="0"/>
                <a:sym typeface="Calibri"/>
              </a:rPr>
              <a:t>Congestion Control: Open-Loop Congestion Control </a:t>
            </a:r>
            <a:r>
              <a:rPr lang="en" sz="2000" b="1" dirty="0">
                <a:solidFill>
                  <a:schemeClr val="tx1"/>
                </a:solidFill>
                <a:latin typeface="Times New Roman" panose="02020603050405020304" pitchFamily="18" charset="0"/>
                <a:ea typeface="Calibri"/>
                <a:cs typeface="Times New Roman" panose="02020603050405020304" pitchFamily="18" charset="0"/>
                <a:sym typeface="Calibri"/>
              </a:rPr>
              <a:t>(</a:t>
            </a:r>
            <a:r>
              <a:rPr lang="en" sz="2000" b="1" dirty="0" smtClean="0">
                <a:solidFill>
                  <a:schemeClr val="tx1"/>
                </a:solidFill>
                <a:latin typeface="Times New Roman" panose="02020603050405020304" pitchFamily="18" charset="0"/>
                <a:ea typeface="Calibri"/>
                <a:cs typeface="Times New Roman" panose="02020603050405020304" pitchFamily="18" charset="0"/>
                <a:sym typeface="Calibri"/>
              </a:rPr>
              <a:t>Prevention</a:t>
            </a:r>
            <a:r>
              <a:rPr lang="en" sz="2000" b="1" dirty="0">
                <a:solidFill>
                  <a:schemeClr val="tx1"/>
                </a:solidFill>
                <a:latin typeface="Times New Roman" panose="02020603050405020304" pitchFamily="18" charset="0"/>
                <a:ea typeface="Calibri"/>
                <a:cs typeface="Times New Roman" panose="02020603050405020304" pitchFamily="18" charset="0"/>
                <a:sym typeface="Calibri"/>
              </a:rPr>
              <a:t>)</a:t>
            </a:r>
            <a:endParaRPr lang="en" sz="2000" b="1" dirty="0" smtClean="0">
              <a:solidFill>
                <a:schemeClr val="tx1"/>
              </a:solidFill>
              <a:latin typeface="Times New Roman" panose="02020603050405020304" pitchFamily="18" charset="0"/>
              <a:ea typeface="Calibri"/>
              <a:cs typeface="Times New Roman" panose="02020603050405020304" pitchFamily="18" charset="0"/>
              <a:sym typeface="Calibri"/>
            </a:endParaRPr>
          </a:p>
          <a:p>
            <a:pPr marL="76200" marR="0" lvl="0" algn="l" rtl="0">
              <a:lnSpc>
                <a:spcPct val="80000"/>
              </a:lnSpc>
              <a:spcBef>
                <a:spcPts val="0"/>
              </a:spcBef>
              <a:spcAft>
                <a:spcPts val="0"/>
              </a:spcAft>
              <a:buClr>
                <a:srgbClr val="CC0000"/>
              </a:buClr>
              <a:buSzPts val="1800"/>
            </a:pPr>
            <a:endParaRPr lang="en" sz="2000" b="1" dirty="0" smtClean="0">
              <a:solidFill>
                <a:srgbClr val="FF0000"/>
              </a:solidFill>
              <a:latin typeface="Times New Roman" panose="02020603050405020304" pitchFamily="18" charset="0"/>
              <a:ea typeface="Calibri"/>
              <a:cs typeface="Times New Roman" panose="02020603050405020304" pitchFamily="18" charset="0"/>
              <a:sym typeface="Calibri"/>
            </a:endParaRPr>
          </a:p>
          <a:p>
            <a:pPr marL="292100" lvl="0" indent="-215900">
              <a:lnSpc>
                <a:spcPct val="80000"/>
              </a:lnSpc>
              <a:buClr>
                <a:srgbClr val="CC0000"/>
              </a:buClr>
              <a:buSzPts val="1800"/>
              <a:buFont typeface="Arial"/>
              <a:buChar char="•"/>
            </a:pPr>
            <a:r>
              <a:rPr lang="en-US" sz="2000" dirty="0">
                <a:solidFill>
                  <a:srgbClr val="000066"/>
                </a:solidFill>
                <a:latin typeface="Times New Roman" panose="02020603050405020304" pitchFamily="18" charset="0"/>
                <a:ea typeface="Calibri"/>
                <a:cs typeface="Times New Roman" panose="02020603050405020304" pitchFamily="18" charset="0"/>
              </a:rPr>
              <a:t>Open loop congestion control policies are applied to </a:t>
            </a:r>
            <a:r>
              <a:rPr lang="en-US" sz="2000" b="1" dirty="0">
                <a:solidFill>
                  <a:srgbClr val="C00000"/>
                </a:solidFill>
                <a:latin typeface="Times New Roman" panose="02020603050405020304" pitchFamily="18" charset="0"/>
                <a:ea typeface="Calibri"/>
                <a:cs typeface="Times New Roman" panose="02020603050405020304" pitchFamily="18" charset="0"/>
              </a:rPr>
              <a:t>prevent congestion before it happens. </a:t>
            </a:r>
            <a:endParaRPr lang="en-US" sz="2000" b="1" dirty="0" smtClean="0">
              <a:solidFill>
                <a:srgbClr val="C00000"/>
              </a:solidFill>
              <a:latin typeface="Times New Roman" panose="02020603050405020304" pitchFamily="18" charset="0"/>
              <a:ea typeface="Calibri"/>
              <a:cs typeface="Times New Roman" panose="02020603050405020304" pitchFamily="18" charset="0"/>
            </a:endParaRPr>
          </a:p>
          <a:p>
            <a:pPr marL="292100" lvl="0" indent="-215900">
              <a:lnSpc>
                <a:spcPct val="80000"/>
              </a:lnSpc>
              <a:buClr>
                <a:srgbClr val="CC0000"/>
              </a:buClr>
              <a:buSzPts val="1800"/>
              <a:buFont typeface="Arial"/>
              <a:buChar char="•"/>
            </a:pPr>
            <a:endParaRPr lang="en-US" sz="2000" dirty="0" smtClean="0">
              <a:solidFill>
                <a:srgbClr val="000066"/>
              </a:solidFill>
              <a:latin typeface="Times New Roman" panose="02020603050405020304" pitchFamily="18" charset="0"/>
              <a:ea typeface="Calibri"/>
              <a:cs typeface="Times New Roman" panose="02020603050405020304" pitchFamily="18" charset="0"/>
            </a:endParaRPr>
          </a:p>
          <a:p>
            <a:pPr marL="292100" lvl="0" indent="-215900">
              <a:lnSpc>
                <a:spcPct val="80000"/>
              </a:lnSpc>
              <a:buClr>
                <a:srgbClr val="CC0000"/>
              </a:buClr>
              <a:buSzPts val="1800"/>
              <a:buFont typeface="Arial"/>
              <a:buChar char="•"/>
            </a:pPr>
            <a:r>
              <a:rPr lang="en-US" sz="2000" dirty="0" smtClean="0">
                <a:solidFill>
                  <a:srgbClr val="000066"/>
                </a:solidFill>
                <a:latin typeface="Times New Roman" panose="02020603050405020304" pitchFamily="18" charset="0"/>
                <a:ea typeface="Calibri"/>
                <a:cs typeface="Times New Roman" panose="02020603050405020304" pitchFamily="18" charset="0"/>
              </a:rPr>
              <a:t>The </a:t>
            </a:r>
            <a:r>
              <a:rPr lang="en-US" sz="2000" dirty="0">
                <a:solidFill>
                  <a:srgbClr val="000066"/>
                </a:solidFill>
                <a:latin typeface="Times New Roman" panose="02020603050405020304" pitchFamily="18" charset="0"/>
                <a:ea typeface="Calibri"/>
                <a:cs typeface="Times New Roman" panose="02020603050405020304" pitchFamily="18" charset="0"/>
              </a:rPr>
              <a:t>congestion control is </a:t>
            </a:r>
            <a:r>
              <a:rPr lang="en-US" sz="2000" b="1" dirty="0">
                <a:solidFill>
                  <a:srgbClr val="C00000"/>
                </a:solidFill>
                <a:latin typeface="Times New Roman" panose="02020603050405020304" pitchFamily="18" charset="0"/>
                <a:ea typeface="Calibri"/>
                <a:cs typeface="Times New Roman" panose="02020603050405020304" pitchFamily="18" charset="0"/>
              </a:rPr>
              <a:t>handled</a:t>
            </a:r>
            <a:r>
              <a:rPr lang="en-US" sz="2000" dirty="0">
                <a:solidFill>
                  <a:srgbClr val="000066"/>
                </a:solidFill>
                <a:latin typeface="Times New Roman" panose="02020603050405020304" pitchFamily="18" charset="0"/>
                <a:ea typeface="Calibri"/>
                <a:cs typeface="Times New Roman" panose="02020603050405020304" pitchFamily="18" charset="0"/>
              </a:rPr>
              <a:t> either by </a:t>
            </a:r>
            <a:r>
              <a:rPr lang="en-US" sz="2000" b="1" dirty="0">
                <a:solidFill>
                  <a:srgbClr val="000066"/>
                </a:solidFill>
                <a:latin typeface="Times New Roman" panose="02020603050405020304" pitchFamily="18" charset="0"/>
                <a:ea typeface="Calibri"/>
                <a:cs typeface="Times New Roman" panose="02020603050405020304" pitchFamily="18" charset="0"/>
              </a:rPr>
              <a:t>the source </a:t>
            </a:r>
            <a:r>
              <a:rPr lang="en-US" sz="2000" b="1" dirty="0">
                <a:solidFill>
                  <a:schemeClr val="tx1"/>
                </a:solidFill>
                <a:latin typeface="Times New Roman" panose="02020603050405020304" pitchFamily="18" charset="0"/>
                <a:ea typeface="Calibri"/>
                <a:cs typeface="Times New Roman" panose="02020603050405020304" pitchFamily="18" charset="0"/>
              </a:rPr>
              <a:t>or</a:t>
            </a:r>
            <a:r>
              <a:rPr lang="en-US" sz="2000" b="1" dirty="0">
                <a:solidFill>
                  <a:srgbClr val="000066"/>
                </a:solidFill>
                <a:latin typeface="Times New Roman" panose="02020603050405020304" pitchFamily="18" charset="0"/>
                <a:ea typeface="Calibri"/>
                <a:cs typeface="Times New Roman" panose="02020603050405020304" pitchFamily="18" charset="0"/>
              </a:rPr>
              <a:t> the destination</a:t>
            </a:r>
            <a:r>
              <a:rPr lang="en-US" sz="2000" b="1"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a:t>
            </a:r>
            <a:endParaRPr sz="2000" b="1" dirty="0">
              <a:solidFill>
                <a:srgbClr val="000066"/>
              </a:solidFill>
              <a:latin typeface="Times New Roman" panose="02020603050405020304" pitchFamily="18" charset="0"/>
              <a:ea typeface="Calibri"/>
              <a:cs typeface="Times New Roman" panose="02020603050405020304" pitchFamily="18" charset="0"/>
              <a:sym typeface="Calibri"/>
            </a:endParaRPr>
          </a:p>
        </p:txBody>
      </p:sp>
      <p:sp>
        <p:nvSpPr>
          <p:cNvPr id="2" name="Rectangle 1"/>
          <p:cNvSpPr/>
          <p:nvPr/>
        </p:nvSpPr>
        <p:spPr>
          <a:xfrm>
            <a:off x="635523" y="2497411"/>
            <a:ext cx="8500740" cy="2269852"/>
          </a:xfrm>
          <a:prstGeom prst="rect">
            <a:avLst/>
          </a:prstGeom>
          <a:solidFill>
            <a:schemeClr val="accent4">
              <a:lumMod val="20000"/>
              <a:lumOff val="80000"/>
            </a:schemeClr>
          </a:solidFill>
          <a:ln w="6350">
            <a:solidFill>
              <a:schemeClr val="tx1"/>
            </a:solidFill>
          </a:ln>
        </p:spPr>
        <p:txBody>
          <a:bodyPr wrap="square">
            <a:spAutoFit/>
          </a:bodyPr>
          <a:lstStyle/>
          <a:p>
            <a:pPr marL="76200" lvl="0">
              <a:lnSpc>
                <a:spcPct val="80000"/>
              </a:lnSpc>
              <a:buClr>
                <a:srgbClr val="CC0000"/>
              </a:buClr>
              <a:buSzPts val="1800"/>
            </a:pPr>
            <a:r>
              <a:rPr lang="en-US" sz="2000" dirty="0">
                <a:solidFill>
                  <a:srgbClr val="000066"/>
                </a:solidFill>
                <a:latin typeface="Times New Roman" panose="02020603050405020304" pitchFamily="18" charset="0"/>
                <a:ea typeface="Calibri"/>
                <a:cs typeface="Times New Roman" panose="02020603050405020304" pitchFamily="18" charset="0"/>
                <a:sym typeface="Calibri"/>
              </a:rPr>
              <a:t>There is a brief list of policies that can prevent congestion.</a:t>
            </a:r>
            <a:endParaRPr lang="en-US" sz="2000" dirty="0">
              <a:latin typeface="Times New Roman" panose="02020603050405020304" pitchFamily="18" charset="0"/>
              <a:cs typeface="Times New Roman" panose="02020603050405020304" pitchFamily="18" charset="0"/>
            </a:endParaRPr>
          </a:p>
          <a:p>
            <a:pPr marL="419100" lvl="0" indent="-342900">
              <a:lnSpc>
                <a:spcPct val="80000"/>
              </a:lnSpc>
              <a:spcBef>
                <a:spcPts val="900"/>
              </a:spcBef>
              <a:buClr>
                <a:srgbClr val="CC0000"/>
              </a:buClr>
              <a:buSzPts val="1800"/>
              <a:buFont typeface="Calibri"/>
              <a:buAutoNum type="arabicPeriod"/>
            </a:pPr>
            <a:r>
              <a:rPr lang="en-US" sz="2200" b="1" dirty="0">
                <a:solidFill>
                  <a:schemeClr val="tx1"/>
                </a:solidFill>
                <a:latin typeface="Times New Roman" panose="02020603050405020304" pitchFamily="18" charset="0"/>
                <a:ea typeface="Calibri"/>
                <a:cs typeface="Times New Roman" panose="02020603050405020304" pitchFamily="18" charset="0"/>
                <a:sym typeface="Calibri"/>
              </a:rPr>
              <a:t>Retransmission Policy</a:t>
            </a:r>
            <a:endParaRPr lang="en-US" sz="2200" b="1" dirty="0">
              <a:solidFill>
                <a:schemeClr val="tx1"/>
              </a:solidFill>
              <a:latin typeface="Times New Roman" panose="02020603050405020304" pitchFamily="18" charset="0"/>
              <a:cs typeface="Times New Roman" panose="02020603050405020304" pitchFamily="18" charset="0"/>
            </a:endParaRPr>
          </a:p>
          <a:p>
            <a:pPr marL="419100" lvl="0" indent="-342900">
              <a:lnSpc>
                <a:spcPct val="80000"/>
              </a:lnSpc>
              <a:spcBef>
                <a:spcPts val="900"/>
              </a:spcBef>
              <a:buClr>
                <a:srgbClr val="CC0000"/>
              </a:buClr>
              <a:buSzPts val="1800"/>
              <a:buFont typeface="Calibri"/>
              <a:buAutoNum type="arabicPeriod"/>
            </a:pPr>
            <a:r>
              <a:rPr lang="en-US" sz="2200" b="1" dirty="0">
                <a:solidFill>
                  <a:schemeClr val="tx1"/>
                </a:solidFill>
                <a:latin typeface="Times New Roman" panose="02020603050405020304" pitchFamily="18" charset="0"/>
                <a:ea typeface="Calibri"/>
                <a:cs typeface="Times New Roman" panose="02020603050405020304" pitchFamily="18" charset="0"/>
                <a:sym typeface="Calibri"/>
              </a:rPr>
              <a:t>Window Policy</a:t>
            </a:r>
            <a:endParaRPr lang="en-US" sz="2200" b="1" dirty="0">
              <a:solidFill>
                <a:schemeClr val="tx1"/>
              </a:solidFill>
              <a:latin typeface="Times New Roman" panose="02020603050405020304" pitchFamily="18" charset="0"/>
              <a:cs typeface="Times New Roman" panose="02020603050405020304" pitchFamily="18" charset="0"/>
            </a:endParaRPr>
          </a:p>
          <a:p>
            <a:pPr marL="419100" lvl="0" indent="-342900">
              <a:lnSpc>
                <a:spcPct val="80000"/>
              </a:lnSpc>
              <a:spcBef>
                <a:spcPts val="900"/>
              </a:spcBef>
              <a:buClr>
                <a:srgbClr val="CC0000"/>
              </a:buClr>
              <a:buSzPts val="1800"/>
              <a:buFont typeface="Calibri"/>
              <a:buAutoNum type="arabicPeriod"/>
            </a:pPr>
            <a:r>
              <a:rPr lang="en-US" sz="2200" b="1" dirty="0">
                <a:solidFill>
                  <a:schemeClr val="tx1"/>
                </a:solidFill>
                <a:latin typeface="Times New Roman" panose="02020603050405020304" pitchFamily="18" charset="0"/>
                <a:ea typeface="Calibri"/>
                <a:cs typeface="Times New Roman" panose="02020603050405020304" pitchFamily="18" charset="0"/>
                <a:sym typeface="Calibri"/>
              </a:rPr>
              <a:t>Acknowledgement Policy</a:t>
            </a:r>
            <a:endParaRPr lang="en-US" sz="2200" b="1" dirty="0">
              <a:solidFill>
                <a:schemeClr val="tx1"/>
              </a:solidFill>
              <a:latin typeface="Times New Roman" panose="02020603050405020304" pitchFamily="18" charset="0"/>
              <a:cs typeface="Times New Roman" panose="02020603050405020304" pitchFamily="18" charset="0"/>
            </a:endParaRPr>
          </a:p>
          <a:p>
            <a:pPr marL="419100" lvl="0" indent="-342900">
              <a:lnSpc>
                <a:spcPct val="80000"/>
              </a:lnSpc>
              <a:spcBef>
                <a:spcPts val="900"/>
              </a:spcBef>
              <a:buClr>
                <a:srgbClr val="CC0000"/>
              </a:buClr>
              <a:buSzPts val="1800"/>
              <a:buFont typeface="Calibri"/>
              <a:buAutoNum type="arabicPeriod"/>
            </a:pPr>
            <a:r>
              <a:rPr lang="en-US" sz="2200" b="1" dirty="0">
                <a:solidFill>
                  <a:schemeClr val="tx1"/>
                </a:solidFill>
                <a:latin typeface="Times New Roman" panose="02020603050405020304" pitchFamily="18" charset="0"/>
                <a:ea typeface="Calibri"/>
                <a:cs typeface="Times New Roman" panose="02020603050405020304" pitchFamily="18" charset="0"/>
                <a:sym typeface="Calibri"/>
              </a:rPr>
              <a:t>Discarding Policy</a:t>
            </a:r>
            <a:endParaRPr lang="en-US" sz="2200" b="1" dirty="0">
              <a:solidFill>
                <a:schemeClr val="tx1"/>
              </a:solidFill>
              <a:latin typeface="Times New Roman" panose="02020603050405020304" pitchFamily="18" charset="0"/>
              <a:cs typeface="Times New Roman" panose="02020603050405020304" pitchFamily="18" charset="0"/>
            </a:endParaRPr>
          </a:p>
          <a:p>
            <a:pPr marL="419100" indent="-342900">
              <a:lnSpc>
                <a:spcPct val="80000"/>
              </a:lnSpc>
              <a:spcBef>
                <a:spcPts val="900"/>
              </a:spcBef>
              <a:buClr>
                <a:srgbClr val="CC0000"/>
              </a:buClr>
              <a:buSzPts val="1800"/>
              <a:buFont typeface="Calibri"/>
              <a:buAutoNum type="arabicPeriod"/>
            </a:pPr>
            <a:r>
              <a:rPr lang="en-US" sz="2200" b="1" dirty="0">
                <a:solidFill>
                  <a:schemeClr val="tx1"/>
                </a:solidFill>
                <a:latin typeface="Times New Roman" panose="02020603050405020304" pitchFamily="18" charset="0"/>
                <a:ea typeface="Calibri"/>
                <a:cs typeface="Times New Roman" panose="02020603050405020304" pitchFamily="18" charset="0"/>
                <a:sym typeface="Calibri"/>
              </a:rPr>
              <a:t>Admission </a:t>
            </a:r>
            <a:r>
              <a:rPr lang="en-US" sz="2200" b="1" dirty="0" smtClean="0">
                <a:solidFill>
                  <a:schemeClr val="tx1"/>
                </a:solidFill>
                <a:latin typeface="Times New Roman" panose="02020603050405020304" pitchFamily="18" charset="0"/>
                <a:ea typeface="Calibri"/>
                <a:cs typeface="Times New Roman" panose="02020603050405020304" pitchFamily="18" charset="0"/>
                <a:sym typeface="Calibri"/>
              </a:rPr>
              <a:t>Policy </a:t>
            </a:r>
            <a:r>
              <a:rPr lang="en-US" sz="1300" b="1" dirty="0" smtClean="0">
                <a:solidFill>
                  <a:schemeClr val="tx1"/>
                </a:solidFill>
                <a:latin typeface="Times New Roman" panose="02020603050405020304" pitchFamily="18" charset="0"/>
                <a:ea typeface="Calibri"/>
                <a:cs typeface="Times New Roman" panose="02020603050405020304" pitchFamily="18" charset="0"/>
                <a:sym typeface="Calibri"/>
              </a:rPr>
              <a:t>(</a:t>
            </a:r>
            <a:r>
              <a:rPr lang="en-US" sz="1300" dirty="0">
                <a:solidFill>
                  <a:srgbClr val="3812D8"/>
                </a:solidFill>
                <a:latin typeface="Times New Roman" panose="02020603050405020304" pitchFamily="18" charset="0"/>
                <a:cs typeface="Times New Roman" panose="02020603050405020304" pitchFamily="18" charset="0"/>
              </a:rPr>
              <a:t>first check the resource requirement of a network flow before transmitting it further</a:t>
            </a:r>
            <a:r>
              <a:rPr lang="en-US" sz="1300" dirty="0" smtClean="0">
                <a:solidFill>
                  <a:srgbClr val="3812D8"/>
                </a:solidFill>
                <a:latin typeface="Times New Roman" panose="02020603050405020304" pitchFamily="18" charset="0"/>
                <a:cs typeface="Times New Roman" panose="02020603050405020304" pitchFamily="18" charset="0"/>
              </a:rPr>
              <a:t>.</a:t>
            </a:r>
            <a:r>
              <a:rPr lang="en-US" sz="1300" b="1" dirty="0" smtClean="0">
                <a:solidFill>
                  <a:schemeClr val="tx1"/>
                </a:solidFill>
                <a:latin typeface="Times New Roman" panose="02020603050405020304" pitchFamily="18" charset="0"/>
                <a:ea typeface="Calibri"/>
                <a:cs typeface="Times New Roman" panose="02020603050405020304" pitchFamily="18" charset="0"/>
                <a:sym typeface="Calibri"/>
              </a:rPr>
              <a:t>)</a:t>
            </a:r>
            <a:endParaRPr lang="en-US" sz="1300" b="1" dirty="0">
              <a:solidFill>
                <a:schemeClr val="tx1"/>
              </a:solidFill>
              <a:latin typeface="Times New Roman" panose="02020603050405020304" pitchFamily="18" charset="0"/>
              <a:ea typeface="Calibri"/>
              <a:cs typeface="Times New Roman" panose="02020603050405020304" pitchFamily="18" charset="0"/>
              <a:sym typeface="Calibri"/>
            </a:endParaRPr>
          </a:p>
        </p:txBody>
      </p:sp>
      <p:pic>
        <p:nvPicPr>
          <p:cNvPr id="12" name="Google Shape;197;p30"/>
          <p:cNvPicPr preferRelativeResize="0"/>
          <p:nvPr/>
        </p:nvPicPr>
        <p:blipFill rotWithShape="1">
          <a:blip r:embed="rId3">
            <a:alphaModFix/>
          </a:blip>
          <a:srcRect/>
          <a:stretch/>
        </p:blipFill>
        <p:spPr>
          <a:xfrm>
            <a:off x="41822" y="47021"/>
            <a:ext cx="538608" cy="597579"/>
          </a:xfrm>
          <a:prstGeom prst="rect">
            <a:avLst/>
          </a:prstGeom>
          <a:noFill/>
          <a:ln>
            <a:noFill/>
          </a:ln>
        </p:spPr>
      </p:pic>
    </p:spTree>
    <p:extLst>
      <p:ext uri="{BB962C8B-B14F-4D97-AF65-F5344CB8AC3E}">
        <p14:creationId xmlns:p14="http://schemas.microsoft.com/office/powerpoint/2010/main" val="194179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81" name="Google Shape;1181;p125"/>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79</a:t>
            </a:fld>
            <a:endParaRPr sz="1100"/>
          </a:p>
        </p:txBody>
      </p:sp>
      <p:sp>
        <p:nvSpPr>
          <p:cNvPr id="1178" name="Google Shape;1178;p125"/>
          <p:cNvSpPr txBox="1">
            <a:spLocks noGrp="1"/>
          </p:cNvSpPr>
          <p:nvPr>
            <p:ph type="title" idx="4294967295"/>
          </p:nvPr>
        </p:nvSpPr>
        <p:spPr>
          <a:xfrm>
            <a:off x="1371600" y="206375"/>
            <a:ext cx="7772400" cy="427038"/>
          </a:xfrm>
          <a:prstGeom prst="rect">
            <a:avLst/>
          </a:prstGeom>
          <a:noFill/>
          <a:ln>
            <a:noFill/>
          </a:ln>
        </p:spPr>
        <p:txBody>
          <a:bodyPr spcFirstLastPara="1" wrap="square" lIns="68575" tIns="34275" rIns="68575" bIns="34275" anchor="ctr" anchorCtr="0">
            <a:noAutofit/>
          </a:bodyPr>
          <a:lstStyle/>
          <a:p>
            <a:pPr lvl="0"/>
            <a:r>
              <a:rPr lang="en" dirty="0">
                <a:latin typeface="Times New Roman"/>
                <a:ea typeface="Times New Roman"/>
                <a:cs typeface="Times New Roman"/>
                <a:sym typeface="Times New Roman"/>
              </a:rPr>
              <a:t>TCP: </a:t>
            </a:r>
            <a:r>
              <a:rPr lang="en" dirty="0">
                <a:latin typeface="Times New Roman"/>
                <a:ea typeface="Times New Roman"/>
                <a:cs typeface="Times New Roman"/>
              </a:rPr>
              <a:t>Congestion Control </a:t>
            </a:r>
            <a:r>
              <a:rPr lang="en" dirty="0">
                <a:latin typeface="Times New Roman"/>
                <a:ea typeface="Times New Roman"/>
                <a:cs typeface="Times New Roman"/>
                <a:sym typeface="Times New Roman"/>
              </a:rPr>
              <a:t>(Cntd.)</a:t>
            </a:r>
            <a:endParaRPr dirty="0"/>
          </a:p>
        </p:txBody>
      </p:sp>
      <p:sp>
        <p:nvSpPr>
          <p:cNvPr id="1182" name="Google Shape;1182;p125"/>
          <p:cNvSpPr txBox="1"/>
          <p:nvPr/>
        </p:nvSpPr>
        <p:spPr>
          <a:xfrm>
            <a:off x="555104" y="751646"/>
            <a:ext cx="8515349" cy="1536174"/>
          </a:xfrm>
          <a:prstGeom prst="rect">
            <a:avLst/>
          </a:prstGeom>
          <a:noFill/>
          <a:ln>
            <a:noFill/>
          </a:ln>
        </p:spPr>
        <p:txBody>
          <a:bodyPr spcFirstLastPara="1" wrap="square" lIns="68575" tIns="34275" rIns="68575" bIns="34275" anchor="t" anchorCtr="0">
            <a:noAutofit/>
          </a:bodyPr>
          <a:lstStyle/>
          <a:p>
            <a:pPr marL="76200" marR="0" lvl="0" algn="l" rtl="0">
              <a:lnSpc>
                <a:spcPct val="80000"/>
              </a:lnSpc>
              <a:spcBef>
                <a:spcPts val="0"/>
              </a:spcBef>
              <a:spcAft>
                <a:spcPts val="0"/>
              </a:spcAft>
              <a:buClr>
                <a:srgbClr val="CC0000"/>
              </a:buClr>
              <a:buSzPts val="1800"/>
            </a:pPr>
            <a:r>
              <a:rPr lang="en" sz="2400" b="1" dirty="0" smtClean="0">
                <a:solidFill>
                  <a:srgbClr val="FF0000"/>
                </a:solidFill>
                <a:latin typeface="Times New Roman" panose="02020603050405020304" pitchFamily="18" charset="0"/>
                <a:ea typeface="Calibri"/>
                <a:cs typeface="Times New Roman" panose="02020603050405020304" pitchFamily="18" charset="0"/>
                <a:sym typeface="Calibri"/>
              </a:rPr>
              <a:t>Open-Loop </a:t>
            </a:r>
            <a:r>
              <a:rPr lang="en" sz="2400" b="1" dirty="0">
                <a:solidFill>
                  <a:srgbClr val="FF0000"/>
                </a:solidFill>
                <a:latin typeface="Times New Roman" panose="02020603050405020304" pitchFamily="18" charset="0"/>
                <a:ea typeface="Calibri"/>
                <a:cs typeface="Times New Roman" panose="02020603050405020304" pitchFamily="18" charset="0"/>
                <a:sym typeface="Calibri"/>
              </a:rPr>
              <a:t>Congestion Control </a:t>
            </a:r>
            <a:r>
              <a:rPr lang="en" sz="2400" b="1" dirty="0" smtClean="0">
                <a:solidFill>
                  <a:srgbClr val="FF0000"/>
                </a:solidFill>
                <a:latin typeface="Times New Roman" panose="02020603050405020304" pitchFamily="18" charset="0"/>
                <a:ea typeface="Calibri"/>
                <a:cs typeface="Times New Roman" panose="02020603050405020304" pitchFamily="18" charset="0"/>
                <a:sym typeface="Calibri"/>
              </a:rPr>
              <a:t>Policies</a:t>
            </a:r>
            <a:endParaRPr sz="2400" b="1" dirty="0">
              <a:solidFill>
                <a:srgbClr val="000066"/>
              </a:solidFill>
              <a:latin typeface="Times New Roman" panose="02020603050405020304" pitchFamily="18" charset="0"/>
              <a:ea typeface="Calibri"/>
              <a:cs typeface="Times New Roman" panose="02020603050405020304" pitchFamily="18" charset="0"/>
              <a:sym typeface="Calibri"/>
            </a:endParaRPr>
          </a:p>
        </p:txBody>
      </p:sp>
      <p:sp>
        <p:nvSpPr>
          <p:cNvPr id="2" name="Rectangle 1"/>
          <p:cNvSpPr/>
          <p:nvPr/>
        </p:nvSpPr>
        <p:spPr>
          <a:xfrm>
            <a:off x="656955" y="1145388"/>
            <a:ext cx="8413498" cy="1354217"/>
          </a:xfrm>
          <a:prstGeom prst="rect">
            <a:avLst/>
          </a:prstGeom>
          <a:solidFill>
            <a:schemeClr val="accent4">
              <a:lumMod val="20000"/>
              <a:lumOff val="80000"/>
            </a:schemeClr>
          </a:solidFill>
          <a:ln w="6350">
            <a:solidFill>
              <a:schemeClr val="tx1"/>
            </a:solidFill>
          </a:ln>
        </p:spPr>
        <p:txBody>
          <a:bodyPr wrap="square">
            <a:spAutoFit/>
          </a:bodyPr>
          <a:lstStyle/>
          <a:p>
            <a:pPr fontAlgn="base"/>
            <a:r>
              <a:rPr lang="en-US" sz="1800" b="1" dirty="0">
                <a:solidFill>
                  <a:srgbClr val="273239"/>
                </a:solidFill>
                <a:latin typeface="Times New Roman" panose="02020603050405020304" pitchFamily="18" charset="0"/>
                <a:cs typeface="Times New Roman" panose="02020603050405020304" pitchFamily="18" charset="0"/>
              </a:rPr>
              <a:t>Retransmission Policy : </a:t>
            </a:r>
            <a:r>
              <a:rPr lang="en-US" sz="1600" dirty="0">
                <a:solidFill>
                  <a:srgbClr val="273239"/>
                </a:solidFill>
                <a:latin typeface="Times New Roman" panose="02020603050405020304" pitchFamily="18" charset="0"/>
                <a:cs typeface="Times New Roman" panose="02020603050405020304" pitchFamily="18" charset="0"/>
              </a:rPr>
              <a:t/>
            </a:r>
            <a:br>
              <a:rPr lang="en-US" sz="1600" dirty="0">
                <a:solidFill>
                  <a:srgbClr val="273239"/>
                </a:solidFill>
                <a:latin typeface="Times New Roman" panose="02020603050405020304" pitchFamily="18" charset="0"/>
                <a:cs typeface="Times New Roman" panose="02020603050405020304" pitchFamily="18" charset="0"/>
              </a:rPr>
            </a:br>
            <a:r>
              <a:rPr lang="en-US" sz="1600" dirty="0">
                <a:solidFill>
                  <a:srgbClr val="C00000"/>
                </a:solidFill>
                <a:latin typeface="Times New Roman" panose="02020603050405020304" pitchFamily="18" charset="0"/>
                <a:cs typeface="Times New Roman" panose="02020603050405020304" pitchFamily="18" charset="0"/>
              </a:rPr>
              <a:t>If the sender feels that a sent packet is lost or corrupted, the packet needs to be retransmitted. </a:t>
            </a:r>
            <a:endParaRPr lang="en-US" sz="1600" dirty="0" smtClean="0">
              <a:solidFill>
                <a:srgbClr val="C00000"/>
              </a:solidFill>
              <a:latin typeface="Times New Roman" panose="02020603050405020304" pitchFamily="18" charset="0"/>
              <a:cs typeface="Times New Roman" panose="02020603050405020304" pitchFamily="18" charset="0"/>
            </a:endParaRPr>
          </a:p>
          <a:p>
            <a:pPr fontAlgn="base"/>
            <a:r>
              <a:rPr lang="en-US" sz="1600" dirty="0" smtClean="0">
                <a:solidFill>
                  <a:srgbClr val="3812D8"/>
                </a:solidFill>
                <a:latin typeface="Times New Roman" panose="02020603050405020304" pitchFamily="18" charset="0"/>
                <a:cs typeface="Times New Roman" panose="02020603050405020304" pitchFamily="18" charset="0"/>
              </a:rPr>
              <a:t>This </a:t>
            </a:r>
            <a:r>
              <a:rPr lang="en-US" sz="1600" dirty="0">
                <a:solidFill>
                  <a:srgbClr val="3812D8"/>
                </a:solidFill>
                <a:latin typeface="Times New Roman" panose="02020603050405020304" pitchFamily="18" charset="0"/>
                <a:cs typeface="Times New Roman" panose="02020603050405020304" pitchFamily="18" charset="0"/>
              </a:rPr>
              <a:t>transmission may increase the congestion in the network. </a:t>
            </a:r>
            <a:r>
              <a:rPr lang="en-US" sz="1600" dirty="0">
                <a:solidFill>
                  <a:srgbClr val="273239"/>
                </a:solidFill>
                <a:latin typeface="Times New Roman" panose="02020603050405020304" pitchFamily="18" charset="0"/>
                <a:cs typeface="Times New Roman" panose="02020603050405020304" pitchFamily="18" charset="0"/>
              </a:rPr>
              <a:t/>
            </a:r>
            <a:br>
              <a:rPr lang="en-US" sz="1600" dirty="0">
                <a:solidFill>
                  <a:srgbClr val="273239"/>
                </a:solidFill>
                <a:latin typeface="Times New Roman" panose="02020603050405020304" pitchFamily="18" charset="0"/>
                <a:cs typeface="Times New Roman" panose="02020603050405020304" pitchFamily="18" charset="0"/>
              </a:rPr>
            </a:br>
            <a:r>
              <a:rPr lang="en-US" sz="1600" dirty="0">
                <a:solidFill>
                  <a:srgbClr val="C00000"/>
                </a:solidFill>
                <a:latin typeface="Times New Roman" panose="02020603050405020304" pitchFamily="18" charset="0"/>
                <a:cs typeface="Times New Roman" panose="02020603050405020304" pitchFamily="18" charset="0"/>
              </a:rPr>
              <a:t>To prevent congestion, retransmission timers must be designed to prevent congestion and also able to optimize efficiency.  </a:t>
            </a:r>
          </a:p>
        </p:txBody>
      </p:sp>
      <p:sp>
        <p:nvSpPr>
          <p:cNvPr id="3" name="Rectangle 2"/>
          <p:cNvSpPr/>
          <p:nvPr/>
        </p:nvSpPr>
        <p:spPr>
          <a:xfrm>
            <a:off x="656955" y="2608651"/>
            <a:ext cx="8413498" cy="2062103"/>
          </a:xfrm>
          <a:prstGeom prst="rect">
            <a:avLst/>
          </a:prstGeom>
          <a:solidFill>
            <a:schemeClr val="accent1">
              <a:lumMod val="20000"/>
              <a:lumOff val="80000"/>
            </a:schemeClr>
          </a:solidFill>
          <a:ln w="6350">
            <a:solidFill>
              <a:schemeClr val="tx1"/>
            </a:solidFill>
          </a:ln>
        </p:spPr>
        <p:txBody>
          <a:bodyPr wrap="square">
            <a:spAutoFit/>
          </a:bodyPr>
          <a:lstStyle/>
          <a:p>
            <a:pPr fontAlgn="base"/>
            <a:r>
              <a:rPr lang="en-US" sz="2000" b="1" dirty="0">
                <a:solidFill>
                  <a:srgbClr val="273239"/>
                </a:solidFill>
                <a:latin typeface="Times New Roman" panose="02020603050405020304" pitchFamily="18" charset="0"/>
                <a:cs typeface="Times New Roman" panose="02020603050405020304" pitchFamily="18" charset="0"/>
              </a:rPr>
              <a:t>Window Policy : </a:t>
            </a:r>
            <a:r>
              <a:rPr lang="en-US" sz="1800" dirty="0">
                <a:solidFill>
                  <a:srgbClr val="273239"/>
                </a:solidFill>
                <a:latin typeface="Times New Roman" panose="02020603050405020304" pitchFamily="18" charset="0"/>
                <a:cs typeface="Times New Roman" panose="02020603050405020304" pitchFamily="18" charset="0"/>
              </a:rPr>
              <a:t/>
            </a:r>
            <a:br>
              <a:rPr lang="en-US" sz="1800" dirty="0">
                <a:solidFill>
                  <a:srgbClr val="273239"/>
                </a:solidFill>
                <a:latin typeface="Times New Roman" panose="02020603050405020304" pitchFamily="18" charset="0"/>
                <a:cs typeface="Times New Roman" panose="02020603050405020304" pitchFamily="18" charset="0"/>
              </a:rPr>
            </a:br>
            <a:r>
              <a:rPr lang="en-US" sz="1800" dirty="0">
                <a:solidFill>
                  <a:srgbClr val="3812D8"/>
                </a:solidFill>
                <a:latin typeface="Times New Roman" panose="02020603050405020304" pitchFamily="18" charset="0"/>
                <a:cs typeface="Times New Roman" panose="02020603050405020304" pitchFamily="18" charset="0"/>
              </a:rPr>
              <a:t>The type of window at the sender’s side may also affect the congestion. Several packets in the Go-back-n window are re-sent, although some packets may be received successfully at the receiver side</a:t>
            </a:r>
            <a:r>
              <a:rPr lang="en-US" sz="1800" dirty="0" smtClean="0">
                <a:solidFill>
                  <a:srgbClr val="3812D8"/>
                </a:solidFill>
                <a:latin typeface="Times New Roman" panose="02020603050405020304" pitchFamily="18" charset="0"/>
                <a:cs typeface="Times New Roman" panose="02020603050405020304" pitchFamily="18" charset="0"/>
              </a:rPr>
              <a:t>.</a:t>
            </a:r>
          </a:p>
          <a:p>
            <a:pPr fontAlgn="base"/>
            <a:r>
              <a:rPr lang="en-US" sz="1800" dirty="0" smtClean="0">
                <a:solidFill>
                  <a:srgbClr val="C00000"/>
                </a:solidFill>
                <a:latin typeface="Times New Roman" panose="02020603050405020304" pitchFamily="18" charset="0"/>
                <a:cs typeface="Times New Roman" panose="02020603050405020304" pitchFamily="18" charset="0"/>
              </a:rPr>
              <a:t>This </a:t>
            </a:r>
            <a:r>
              <a:rPr lang="en-US" sz="1800" dirty="0">
                <a:solidFill>
                  <a:srgbClr val="C00000"/>
                </a:solidFill>
                <a:latin typeface="Times New Roman" panose="02020603050405020304" pitchFamily="18" charset="0"/>
                <a:cs typeface="Times New Roman" panose="02020603050405020304" pitchFamily="18" charset="0"/>
              </a:rPr>
              <a:t>duplication may increase the congestion in the network and make it worse. </a:t>
            </a:r>
            <a:r>
              <a:rPr lang="en-US" sz="1800" dirty="0">
                <a:solidFill>
                  <a:srgbClr val="273239"/>
                </a:solidFill>
                <a:latin typeface="Times New Roman" panose="02020603050405020304" pitchFamily="18" charset="0"/>
                <a:cs typeface="Times New Roman" panose="02020603050405020304" pitchFamily="18" charset="0"/>
              </a:rPr>
              <a:t/>
            </a:r>
            <a:br>
              <a:rPr lang="en-US" sz="1800" dirty="0">
                <a:solidFill>
                  <a:srgbClr val="273239"/>
                </a:solidFill>
                <a:latin typeface="Times New Roman" panose="02020603050405020304" pitchFamily="18" charset="0"/>
                <a:cs typeface="Times New Roman" panose="02020603050405020304" pitchFamily="18" charset="0"/>
              </a:rPr>
            </a:br>
            <a:r>
              <a:rPr lang="en-US" sz="1800" dirty="0">
                <a:solidFill>
                  <a:srgbClr val="3812D8"/>
                </a:solidFill>
                <a:latin typeface="Times New Roman" panose="02020603050405020304" pitchFamily="18" charset="0"/>
                <a:cs typeface="Times New Roman" panose="02020603050405020304" pitchFamily="18" charset="0"/>
              </a:rPr>
              <a:t>Therefore, Selective repeat window should be adopted as it sends the specific packet that may have been lost. </a:t>
            </a:r>
          </a:p>
        </p:txBody>
      </p:sp>
      <p:pic>
        <p:nvPicPr>
          <p:cNvPr id="12" name="Google Shape;197;p30"/>
          <p:cNvPicPr preferRelativeResize="0"/>
          <p:nvPr/>
        </p:nvPicPr>
        <p:blipFill rotWithShape="1">
          <a:blip r:embed="rId3">
            <a:alphaModFix/>
          </a:blip>
          <a:srcRect/>
          <a:stretch/>
        </p:blipFill>
        <p:spPr>
          <a:xfrm>
            <a:off x="41822" y="47021"/>
            <a:ext cx="538608" cy="597579"/>
          </a:xfrm>
          <a:prstGeom prst="rect">
            <a:avLst/>
          </a:prstGeom>
          <a:noFill/>
          <a:ln>
            <a:noFill/>
          </a:ln>
        </p:spPr>
      </p:pic>
    </p:spTree>
    <p:extLst>
      <p:ext uri="{BB962C8B-B14F-4D97-AF65-F5344CB8AC3E}">
        <p14:creationId xmlns:p14="http://schemas.microsoft.com/office/powerpoint/2010/main" val="296061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30" name="Google Shape;230;p33"/>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8</a:t>
            </a:fld>
            <a:endParaRPr sz="1100"/>
          </a:p>
        </p:txBody>
      </p:sp>
      <p:sp>
        <p:nvSpPr>
          <p:cNvPr id="227" name="Google Shape;227;p33"/>
          <p:cNvSpPr txBox="1">
            <a:spLocks noGrp="1"/>
          </p:cNvSpPr>
          <p:nvPr>
            <p:ph type="title" idx="4294967295"/>
          </p:nvPr>
        </p:nvSpPr>
        <p:spPr>
          <a:xfrm>
            <a:off x="776896" y="0"/>
            <a:ext cx="7452704" cy="453762"/>
          </a:xfrm>
          <a:prstGeom prst="rect">
            <a:avLst/>
          </a:prstGeom>
          <a:noFill/>
          <a:ln>
            <a:noFill/>
          </a:ln>
        </p:spPr>
        <p:txBody>
          <a:bodyPr spcFirstLastPara="1" wrap="square" lIns="68575" tIns="34275" rIns="68575" bIns="34275" anchor="ctr" anchorCtr="0">
            <a:normAutofit/>
          </a:bodyPr>
          <a:lstStyle/>
          <a:p>
            <a:pPr algn="ctr" fontAlgn="base"/>
            <a:r>
              <a:rPr lang="en-US" sz="2800" dirty="0">
                <a:solidFill>
                  <a:srgbClr val="273239"/>
                </a:solidFill>
                <a:latin typeface="Times New Roman" panose="02020603050405020304" pitchFamily="18" charset="0"/>
                <a:cs typeface="Times New Roman" panose="02020603050405020304" pitchFamily="18" charset="0"/>
              </a:rPr>
              <a:t>Responsibilities of a Transport Layer</a:t>
            </a:r>
          </a:p>
        </p:txBody>
      </p:sp>
      <p:pic>
        <p:nvPicPr>
          <p:cNvPr id="11" name="Google Shape;197;p30"/>
          <p:cNvPicPr preferRelativeResize="0"/>
          <p:nvPr/>
        </p:nvPicPr>
        <p:blipFill rotWithShape="1">
          <a:blip r:embed="rId3">
            <a:alphaModFix/>
          </a:blip>
          <a:srcRect/>
          <a:stretch/>
        </p:blipFill>
        <p:spPr>
          <a:xfrm>
            <a:off x="41822" y="19520"/>
            <a:ext cx="666322" cy="702655"/>
          </a:xfrm>
          <a:prstGeom prst="rect">
            <a:avLst/>
          </a:prstGeom>
          <a:noFill/>
          <a:ln>
            <a:noFill/>
          </a:ln>
        </p:spPr>
      </p:pic>
      <p:sp>
        <p:nvSpPr>
          <p:cNvPr id="2" name="Rectangle 1"/>
          <p:cNvSpPr/>
          <p:nvPr/>
        </p:nvSpPr>
        <p:spPr>
          <a:xfrm>
            <a:off x="776896" y="648070"/>
            <a:ext cx="7342701" cy="1015663"/>
          </a:xfrm>
          <a:prstGeom prst="rect">
            <a:avLst/>
          </a:prstGeom>
          <a:solidFill>
            <a:schemeClr val="accent4">
              <a:lumMod val="20000"/>
              <a:lumOff val="80000"/>
            </a:schemeClr>
          </a:solidFill>
        </p:spPr>
        <p:txBody>
          <a:bodyPr wrap="square">
            <a:spAutoFit/>
          </a:bodyPr>
          <a:lstStyle/>
          <a:p>
            <a:pPr algn="just" fontAlgn="base"/>
            <a:r>
              <a:rPr lang="en-US" sz="2000" b="1" dirty="0">
                <a:solidFill>
                  <a:srgbClr val="273239"/>
                </a:solidFill>
                <a:latin typeface="Times New Roman" panose="02020603050405020304" pitchFamily="18" charset="0"/>
                <a:cs typeface="Times New Roman" panose="02020603050405020304" pitchFamily="18" charset="0"/>
              </a:rPr>
              <a:t>End-to-end Connection between </a:t>
            </a:r>
            <a:r>
              <a:rPr lang="en-US" sz="2000" b="1" dirty="0" smtClean="0">
                <a:solidFill>
                  <a:srgbClr val="273239"/>
                </a:solidFill>
                <a:latin typeface="Times New Roman" panose="02020603050405020304" pitchFamily="18" charset="0"/>
                <a:cs typeface="Times New Roman" panose="02020603050405020304" pitchFamily="18" charset="0"/>
              </a:rPr>
              <a:t>Hosts:</a:t>
            </a:r>
          </a:p>
          <a:p>
            <a:pPr algn="just" fontAlgn="base"/>
            <a:r>
              <a:rPr lang="en-US" sz="2000" dirty="0">
                <a:latin typeface="Times New Roman" panose="02020603050405020304" pitchFamily="18" charset="0"/>
                <a:cs typeface="Times New Roman" panose="02020603050405020304" pitchFamily="18" charset="0"/>
              </a:rPr>
              <a:t>The transport layer is also responsible for creating the end-to-end Connection between hosts for which it mainly uses TCP and UDP. </a:t>
            </a:r>
            <a:endParaRPr lang="en-US" sz="2000" b="1" dirty="0">
              <a:solidFill>
                <a:srgbClr val="273239"/>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4"/>
          <a:stretch>
            <a:fillRect/>
          </a:stretch>
        </p:blipFill>
        <p:spPr>
          <a:xfrm>
            <a:off x="260691" y="1858041"/>
            <a:ext cx="4800600" cy="2600325"/>
          </a:xfrm>
          <a:prstGeom prst="rect">
            <a:avLst/>
          </a:prstGeom>
        </p:spPr>
      </p:pic>
      <p:pic>
        <p:nvPicPr>
          <p:cNvPr id="6" name="Picture 5"/>
          <p:cNvPicPr>
            <a:picLocks noChangeAspect="1"/>
          </p:cNvPicPr>
          <p:nvPr/>
        </p:nvPicPr>
        <p:blipFill>
          <a:blip r:embed="rId5"/>
          <a:stretch>
            <a:fillRect/>
          </a:stretch>
        </p:blipFill>
        <p:spPr>
          <a:xfrm>
            <a:off x="5823534" y="1858042"/>
            <a:ext cx="2406066" cy="3136919"/>
          </a:xfrm>
          <a:prstGeom prst="rect">
            <a:avLst/>
          </a:prstGeom>
        </p:spPr>
      </p:pic>
    </p:spTree>
    <p:extLst>
      <p:ext uri="{BB962C8B-B14F-4D97-AF65-F5344CB8AC3E}">
        <p14:creationId xmlns:p14="http://schemas.microsoft.com/office/powerpoint/2010/main" val="304775505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81" name="Google Shape;1181;p125"/>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80</a:t>
            </a:fld>
            <a:endParaRPr sz="1100"/>
          </a:p>
        </p:txBody>
      </p:sp>
      <p:sp>
        <p:nvSpPr>
          <p:cNvPr id="1178" name="Google Shape;1178;p125"/>
          <p:cNvSpPr txBox="1">
            <a:spLocks noGrp="1"/>
          </p:cNvSpPr>
          <p:nvPr>
            <p:ph type="title" idx="4294967295"/>
          </p:nvPr>
        </p:nvSpPr>
        <p:spPr>
          <a:xfrm>
            <a:off x="1371600" y="152400"/>
            <a:ext cx="7772400" cy="492125"/>
          </a:xfrm>
          <a:prstGeom prst="rect">
            <a:avLst/>
          </a:prstGeom>
          <a:noFill/>
          <a:ln>
            <a:noFill/>
          </a:ln>
        </p:spPr>
        <p:txBody>
          <a:bodyPr spcFirstLastPara="1" wrap="square" lIns="68575" tIns="34275" rIns="68575" bIns="34275" anchor="ctr" anchorCtr="0">
            <a:noAutofit/>
          </a:bodyPr>
          <a:lstStyle/>
          <a:p>
            <a:pPr lvl="0"/>
            <a:r>
              <a:rPr lang="en" dirty="0">
                <a:solidFill>
                  <a:srgbClr val="C00000"/>
                </a:solidFill>
                <a:latin typeface="Times New Roman"/>
                <a:ea typeface="Times New Roman"/>
                <a:cs typeface="Times New Roman"/>
                <a:sym typeface="Times New Roman"/>
              </a:rPr>
              <a:t>TCP: </a:t>
            </a:r>
            <a:r>
              <a:rPr lang="en" dirty="0">
                <a:solidFill>
                  <a:srgbClr val="C00000"/>
                </a:solidFill>
                <a:latin typeface="Times New Roman"/>
                <a:ea typeface="Times New Roman"/>
                <a:cs typeface="Times New Roman"/>
              </a:rPr>
              <a:t>Congestion Control </a:t>
            </a:r>
            <a:r>
              <a:rPr lang="en" dirty="0">
                <a:solidFill>
                  <a:srgbClr val="C00000"/>
                </a:solidFill>
                <a:latin typeface="Times New Roman"/>
                <a:ea typeface="Times New Roman"/>
                <a:cs typeface="Times New Roman"/>
                <a:sym typeface="Times New Roman"/>
              </a:rPr>
              <a:t>(Cntd.)</a:t>
            </a:r>
            <a:endParaRPr dirty="0">
              <a:solidFill>
                <a:srgbClr val="C00000"/>
              </a:solidFill>
            </a:endParaRPr>
          </a:p>
        </p:txBody>
      </p:sp>
      <p:sp>
        <p:nvSpPr>
          <p:cNvPr id="11" name="Rectangle 10"/>
          <p:cNvSpPr/>
          <p:nvPr/>
        </p:nvSpPr>
        <p:spPr>
          <a:xfrm>
            <a:off x="662592" y="810601"/>
            <a:ext cx="8013895" cy="1815882"/>
          </a:xfrm>
          <a:prstGeom prst="rect">
            <a:avLst/>
          </a:prstGeom>
          <a:solidFill>
            <a:schemeClr val="accent5">
              <a:lumMod val="20000"/>
              <a:lumOff val="80000"/>
            </a:schemeClr>
          </a:solidFill>
          <a:ln w="6350">
            <a:solidFill>
              <a:schemeClr val="tx1"/>
            </a:solidFill>
          </a:ln>
        </p:spPr>
        <p:txBody>
          <a:bodyPr wrap="square">
            <a:spAutoFit/>
          </a:bodyPr>
          <a:lstStyle/>
          <a:p>
            <a:pPr fontAlgn="base"/>
            <a:r>
              <a:rPr lang="en-US" sz="1600" b="1" dirty="0">
                <a:solidFill>
                  <a:srgbClr val="273239"/>
                </a:solidFill>
                <a:latin typeface="Times New Roman" panose="02020603050405020304" pitchFamily="18" charset="0"/>
                <a:cs typeface="Times New Roman" panose="02020603050405020304" pitchFamily="18" charset="0"/>
              </a:rPr>
              <a:t>Discarding Policy :</a:t>
            </a:r>
            <a:r>
              <a:rPr lang="en-US" sz="1600" dirty="0">
                <a:solidFill>
                  <a:srgbClr val="273239"/>
                </a:solidFill>
                <a:latin typeface="Times New Roman" panose="02020603050405020304" pitchFamily="18" charset="0"/>
                <a:cs typeface="Times New Roman" panose="02020603050405020304" pitchFamily="18" charset="0"/>
              </a:rPr>
              <a:t> </a:t>
            </a:r>
            <a:br>
              <a:rPr lang="en-US" sz="1600" dirty="0">
                <a:solidFill>
                  <a:srgbClr val="273239"/>
                </a:solidFill>
                <a:latin typeface="Times New Roman" panose="02020603050405020304" pitchFamily="18" charset="0"/>
                <a:cs typeface="Times New Roman" panose="02020603050405020304" pitchFamily="18" charset="0"/>
              </a:rPr>
            </a:br>
            <a:r>
              <a:rPr lang="en-US" sz="1600" dirty="0">
                <a:solidFill>
                  <a:srgbClr val="C00000"/>
                </a:solidFill>
                <a:latin typeface="Times New Roman" panose="02020603050405020304" pitchFamily="18" charset="0"/>
                <a:cs typeface="Times New Roman" panose="02020603050405020304" pitchFamily="18" charset="0"/>
              </a:rPr>
              <a:t>A good discarding policy adopted by the routers is that the routers may prevent congestion and at the same time partially discard the corrupted or less sensitive packages and also be able to maintain the quality of a message. </a:t>
            </a:r>
            <a:endParaRPr lang="en-US" sz="1600" dirty="0" smtClean="0">
              <a:solidFill>
                <a:srgbClr val="C00000"/>
              </a:solidFill>
              <a:latin typeface="Times New Roman" panose="02020603050405020304" pitchFamily="18" charset="0"/>
              <a:cs typeface="Times New Roman" panose="02020603050405020304" pitchFamily="18" charset="0"/>
            </a:endParaRPr>
          </a:p>
          <a:p>
            <a:pPr fontAlgn="base"/>
            <a:r>
              <a:rPr lang="en-US" sz="1600" dirty="0">
                <a:solidFill>
                  <a:srgbClr val="C00000"/>
                </a:solidFill>
                <a:latin typeface="Times New Roman" panose="02020603050405020304" pitchFamily="18" charset="0"/>
                <a:cs typeface="Times New Roman" panose="02020603050405020304" pitchFamily="18" charset="0"/>
              </a:rPr>
              <a:t/>
            </a:r>
            <a:br>
              <a:rPr lang="en-US" sz="1600" dirty="0">
                <a:solidFill>
                  <a:srgbClr val="C00000"/>
                </a:solidFill>
                <a:latin typeface="Times New Roman" panose="02020603050405020304" pitchFamily="18" charset="0"/>
                <a:cs typeface="Times New Roman" panose="02020603050405020304" pitchFamily="18" charset="0"/>
              </a:rPr>
            </a:br>
            <a:r>
              <a:rPr lang="en-US" sz="1600" dirty="0">
                <a:solidFill>
                  <a:srgbClr val="3812D8"/>
                </a:solidFill>
                <a:latin typeface="Times New Roman" panose="02020603050405020304" pitchFamily="18" charset="0"/>
                <a:cs typeface="Times New Roman" panose="02020603050405020304" pitchFamily="18" charset="0"/>
              </a:rPr>
              <a:t>In case of audio file transmission, routers can discard less sensitive packets to prevent congestion and also maintain the quality of the audio file.  </a:t>
            </a:r>
          </a:p>
        </p:txBody>
      </p:sp>
      <p:sp>
        <p:nvSpPr>
          <p:cNvPr id="12" name="Rectangle 11"/>
          <p:cNvSpPr/>
          <p:nvPr/>
        </p:nvSpPr>
        <p:spPr>
          <a:xfrm>
            <a:off x="662592" y="2785305"/>
            <a:ext cx="8013896" cy="1969770"/>
          </a:xfrm>
          <a:prstGeom prst="rect">
            <a:avLst/>
          </a:prstGeom>
          <a:solidFill>
            <a:schemeClr val="accent4">
              <a:lumMod val="20000"/>
              <a:lumOff val="80000"/>
            </a:schemeClr>
          </a:solidFill>
          <a:ln w="6350">
            <a:solidFill>
              <a:schemeClr val="tx1"/>
            </a:solidFill>
          </a:ln>
        </p:spPr>
        <p:txBody>
          <a:bodyPr wrap="square">
            <a:spAutoFit/>
          </a:bodyPr>
          <a:lstStyle/>
          <a:p>
            <a:pPr fontAlgn="base">
              <a:spcBef>
                <a:spcPts val="1200"/>
              </a:spcBef>
            </a:pPr>
            <a:r>
              <a:rPr lang="en-US" sz="1600" b="1" dirty="0">
                <a:solidFill>
                  <a:srgbClr val="273239"/>
                </a:solidFill>
                <a:latin typeface="Times New Roman" panose="02020603050405020304" pitchFamily="18" charset="0"/>
                <a:cs typeface="Times New Roman" panose="02020603050405020304" pitchFamily="18" charset="0"/>
              </a:rPr>
              <a:t>Acknowledgment Policy :</a:t>
            </a:r>
            <a:r>
              <a:rPr lang="en-US" sz="1600" dirty="0">
                <a:solidFill>
                  <a:srgbClr val="273239"/>
                </a:solidFill>
                <a:latin typeface="Times New Roman" panose="02020603050405020304" pitchFamily="18" charset="0"/>
                <a:cs typeface="Times New Roman" panose="02020603050405020304" pitchFamily="18" charset="0"/>
              </a:rPr>
              <a:t> </a:t>
            </a:r>
            <a:br>
              <a:rPr lang="en-US" sz="1600" dirty="0">
                <a:solidFill>
                  <a:srgbClr val="273239"/>
                </a:solidFill>
                <a:latin typeface="Times New Roman" panose="02020603050405020304" pitchFamily="18" charset="0"/>
                <a:cs typeface="Times New Roman" panose="02020603050405020304" pitchFamily="18" charset="0"/>
              </a:rPr>
            </a:br>
            <a:r>
              <a:rPr lang="en-US" sz="1600" dirty="0">
                <a:solidFill>
                  <a:srgbClr val="C00000"/>
                </a:solidFill>
                <a:latin typeface="Times New Roman" panose="02020603050405020304" pitchFamily="18" charset="0"/>
                <a:cs typeface="Times New Roman" panose="02020603050405020304" pitchFamily="18" charset="0"/>
              </a:rPr>
              <a:t>Since acknowledgements are also the part of the load in the network, the acknowledgment policy imposed by the receiver may also affect congestion. Several approaches can be used to prevent congestion related to acknowledgment. </a:t>
            </a:r>
            <a:endParaRPr lang="en-US" sz="1600" dirty="0" smtClean="0">
              <a:solidFill>
                <a:srgbClr val="C00000"/>
              </a:solidFill>
              <a:latin typeface="Times New Roman" panose="02020603050405020304" pitchFamily="18" charset="0"/>
              <a:cs typeface="Times New Roman" panose="02020603050405020304" pitchFamily="18" charset="0"/>
            </a:endParaRPr>
          </a:p>
          <a:p>
            <a:pPr fontAlgn="base">
              <a:spcBef>
                <a:spcPts val="1200"/>
              </a:spcBef>
            </a:pPr>
            <a:r>
              <a:rPr lang="en-US" sz="1600" dirty="0" smtClean="0">
                <a:solidFill>
                  <a:srgbClr val="3812D8"/>
                </a:solidFill>
                <a:latin typeface="Times New Roman" panose="02020603050405020304" pitchFamily="18" charset="0"/>
                <a:cs typeface="Times New Roman" panose="02020603050405020304" pitchFamily="18" charset="0"/>
              </a:rPr>
              <a:t>The </a:t>
            </a:r>
            <a:r>
              <a:rPr lang="en-US" sz="1600" dirty="0">
                <a:solidFill>
                  <a:srgbClr val="3812D8"/>
                </a:solidFill>
                <a:latin typeface="Times New Roman" panose="02020603050405020304" pitchFamily="18" charset="0"/>
                <a:cs typeface="Times New Roman" panose="02020603050405020304" pitchFamily="18" charset="0"/>
              </a:rPr>
              <a:t>receiver should send acknowledgement for N packets rather than sending acknowledgement for a single packet. The receiver should send an acknowledgment only if it has to send a packet or a timer expires. </a:t>
            </a:r>
          </a:p>
        </p:txBody>
      </p:sp>
      <p:pic>
        <p:nvPicPr>
          <p:cNvPr id="13" name="Google Shape;197;p30"/>
          <p:cNvPicPr preferRelativeResize="0"/>
          <p:nvPr/>
        </p:nvPicPr>
        <p:blipFill rotWithShape="1">
          <a:blip r:embed="rId3">
            <a:alphaModFix/>
          </a:blip>
          <a:srcRect/>
          <a:stretch/>
        </p:blipFill>
        <p:spPr>
          <a:xfrm>
            <a:off x="41822" y="47021"/>
            <a:ext cx="538608" cy="597579"/>
          </a:xfrm>
          <a:prstGeom prst="rect">
            <a:avLst/>
          </a:prstGeom>
          <a:noFill/>
          <a:ln>
            <a:noFill/>
          </a:ln>
        </p:spPr>
      </p:pic>
    </p:spTree>
    <p:extLst>
      <p:ext uri="{BB962C8B-B14F-4D97-AF65-F5344CB8AC3E}">
        <p14:creationId xmlns:p14="http://schemas.microsoft.com/office/powerpoint/2010/main" val="258573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81" name="Google Shape;1181;p125"/>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81</a:t>
            </a:fld>
            <a:endParaRPr sz="1100"/>
          </a:p>
        </p:txBody>
      </p:sp>
      <p:sp>
        <p:nvSpPr>
          <p:cNvPr id="1178" name="Google Shape;1178;p125"/>
          <p:cNvSpPr txBox="1">
            <a:spLocks noGrp="1"/>
          </p:cNvSpPr>
          <p:nvPr>
            <p:ph type="title" idx="4294967295"/>
          </p:nvPr>
        </p:nvSpPr>
        <p:spPr>
          <a:xfrm>
            <a:off x="1371600" y="131763"/>
            <a:ext cx="7772400" cy="512762"/>
          </a:xfrm>
          <a:prstGeom prst="rect">
            <a:avLst/>
          </a:prstGeom>
          <a:noFill/>
          <a:ln>
            <a:noFill/>
          </a:ln>
        </p:spPr>
        <p:txBody>
          <a:bodyPr spcFirstLastPara="1" wrap="square" lIns="68575" tIns="34275" rIns="68575" bIns="34275" anchor="ctr" anchorCtr="0">
            <a:normAutofit/>
          </a:bodyPr>
          <a:lstStyle/>
          <a:p>
            <a:pPr lvl="0"/>
            <a:r>
              <a:rPr lang="en" sz="2800" dirty="0">
                <a:latin typeface="Times New Roman"/>
                <a:ea typeface="Times New Roman"/>
                <a:cs typeface="Times New Roman"/>
                <a:sym typeface="Times New Roman"/>
              </a:rPr>
              <a:t>TCP: </a:t>
            </a:r>
            <a:r>
              <a:rPr lang="en" sz="2800" dirty="0">
                <a:latin typeface="Times New Roman"/>
                <a:ea typeface="Times New Roman"/>
                <a:cs typeface="Times New Roman"/>
              </a:rPr>
              <a:t>Congestion Control </a:t>
            </a:r>
            <a:r>
              <a:rPr lang="en" sz="2800" dirty="0">
                <a:latin typeface="Times New Roman"/>
                <a:ea typeface="Times New Roman"/>
                <a:cs typeface="Times New Roman"/>
                <a:sym typeface="Times New Roman"/>
              </a:rPr>
              <a:t>(Cntd.)</a:t>
            </a:r>
            <a:endParaRPr sz="2800" dirty="0"/>
          </a:p>
        </p:txBody>
      </p:sp>
      <p:sp>
        <p:nvSpPr>
          <p:cNvPr id="10" name="Rectangle 9"/>
          <p:cNvSpPr/>
          <p:nvPr/>
        </p:nvSpPr>
        <p:spPr>
          <a:xfrm>
            <a:off x="667409" y="893689"/>
            <a:ext cx="8083502" cy="2754600"/>
          </a:xfrm>
          <a:prstGeom prst="rect">
            <a:avLst/>
          </a:prstGeom>
          <a:solidFill>
            <a:schemeClr val="accent1">
              <a:lumMod val="20000"/>
              <a:lumOff val="80000"/>
            </a:schemeClr>
          </a:solidFill>
        </p:spPr>
        <p:txBody>
          <a:bodyPr wrap="square">
            <a:spAutoFit/>
          </a:bodyPr>
          <a:lstStyle/>
          <a:p>
            <a:pPr fontAlgn="base">
              <a:spcBef>
                <a:spcPts val="600"/>
              </a:spcBef>
            </a:pPr>
            <a:r>
              <a:rPr lang="en-US" sz="2400" b="1" dirty="0">
                <a:solidFill>
                  <a:srgbClr val="273239"/>
                </a:solidFill>
                <a:latin typeface="Times New Roman" panose="02020603050405020304" pitchFamily="18" charset="0"/>
                <a:cs typeface="Times New Roman" panose="02020603050405020304" pitchFamily="18" charset="0"/>
              </a:rPr>
              <a:t>Admission Policy :</a:t>
            </a:r>
            <a:r>
              <a:rPr lang="en-US" sz="2400" dirty="0">
                <a:solidFill>
                  <a:srgbClr val="273239"/>
                </a:solidFill>
                <a:latin typeface="Times New Roman" panose="02020603050405020304" pitchFamily="18" charset="0"/>
                <a:cs typeface="Times New Roman" panose="02020603050405020304" pitchFamily="18" charset="0"/>
              </a:rPr>
              <a:t> </a:t>
            </a:r>
            <a:br>
              <a:rPr lang="en-US" sz="2400" dirty="0">
                <a:solidFill>
                  <a:srgbClr val="273239"/>
                </a:solidFill>
                <a:latin typeface="Times New Roman" panose="02020603050405020304" pitchFamily="18" charset="0"/>
                <a:cs typeface="Times New Roman" panose="02020603050405020304" pitchFamily="18" charset="0"/>
              </a:rPr>
            </a:br>
            <a:r>
              <a:rPr lang="en-US" sz="2400" dirty="0">
                <a:solidFill>
                  <a:srgbClr val="3812D8"/>
                </a:solidFill>
                <a:latin typeface="Times New Roman" panose="02020603050405020304" pitchFamily="18" charset="0"/>
                <a:cs typeface="Times New Roman" panose="02020603050405020304" pitchFamily="18" charset="0"/>
              </a:rPr>
              <a:t>In admission policy a mechanism should be used to prevent congestion. Switches in a flow should first check the resource requirement of a network flow before transmitting it further</a:t>
            </a:r>
            <a:r>
              <a:rPr lang="en-US" sz="2400" dirty="0" smtClean="0">
                <a:solidFill>
                  <a:srgbClr val="3812D8"/>
                </a:solidFill>
                <a:latin typeface="Times New Roman" panose="02020603050405020304" pitchFamily="18" charset="0"/>
                <a:cs typeface="Times New Roman" panose="02020603050405020304" pitchFamily="18" charset="0"/>
              </a:rPr>
              <a:t>.</a:t>
            </a:r>
          </a:p>
          <a:p>
            <a:pPr algn="just" fontAlgn="base">
              <a:spcBef>
                <a:spcPts val="600"/>
              </a:spcBef>
            </a:pPr>
            <a:r>
              <a:rPr lang="en-US" sz="2400" dirty="0" smtClean="0">
                <a:solidFill>
                  <a:srgbClr val="C00000"/>
                </a:solidFill>
                <a:latin typeface="Times New Roman" panose="02020603050405020304" pitchFamily="18" charset="0"/>
                <a:cs typeface="Times New Roman" panose="02020603050405020304" pitchFamily="18" charset="0"/>
              </a:rPr>
              <a:t>If </a:t>
            </a:r>
            <a:r>
              <a:rPr lang="en-US" sz="2400" dirty="0">
                <a:solidFill>
                  <a:srgbClr val="C00000"/>
                </a:solidFill>
                <a:latin typeface="Times New Roman" panose="02020603050405020304" pitchFamily="18" charset="0"/>
                <a:cs typeface="Times New Roman" panose="02020603050405020304" pitchFamily="18" charset="0"/>
              </a:rPr>
              <a:t>there is a chance of a congestion or there is a congestion in the network, router should deny establishing a virtual network connection to prevent further congestion.</a:t>
            </a:r>
          </a:p>
        </p:txBody>
      </p:sp>
      <p:pic>
        <p:nvPicPr>
          <p:cNvPr id="11" name="Google Shape;197;p30"/>
          <p:cNvPicPr preferRelativeResize="0"/>
          <p:nvPr/>
        </p:nvPicPr>
        <p:blipFill rotWithShape="1">
          <a:blip r:embed="rId3">
            <a:alphaModFix/>
          </a:blip>
          <a:srcRect/>
          <a:stretch/>
        </p:blipFill>
        <p:spPr>
          <a:xfrm>
            <a:off x="41822" y="47021"/>
            <a:ext cx="538608" cy="597579"/>
          </a:xfrm>
          <a:prstGeom prst="rect">
            <a:avLst/>
          </a:prstGeom>
          <a:noFill/>
          <a:ln>
            <a:noFill/>
          </a:ln>
        </p:spPr>
      </p:pic>
    </p:spTree>
    <p:extLst>
      <p:ext uri="{BB962C8B-B14F-4D97-AF65-F5344CB8AC3E}">
        <p14:creationId xmlns:p14="http://schemas.microsoft.com/office/powerpoint/2010/main" val="12841612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201" name="Google Shape;1201;p127"/>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82</a:t>
            </a:fld>
            <a:endParaRPr sz="1100"/>
          </a:p>
        </p:txBody>
      </p:sp>
      <p:sp>
        <p:nvSpPr>
          <p:cNvPr id="1198" name="Google Shape;1198;p127"/>
          <p:cNvSpPr txBox="1">
            <a:spLocks noGrp="1"/>
          </p:cNvSpPr>
          <p:nvPr>
            <p:ph type="title" idx="4294967295"/>
          </p:nvPr>
        </p:nvSpPr>
        <p:spPr>
          <a:xfrm>
            <a:off x="640231" y="138032"/>
            <a:ext cx="7071131" cy="506568"/>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Clr>
                <a:schemeClr val="dk1"/>
              </a:buClr>
              <a:buSzPts val="3000"/>
              <a:buFont typeface="Times New Roman"/>
              <a:buNone/>
            </a:pPr>
            <a:r>
              <a:rPr lang="en" sz="2800" dirty="0">
                <a:latin typeface="Times New Roman"/>
                <a:ea typeface="Times New Roman"/>
                <a:cs typeface="Times New Roman"/>
                <a:sym typeface="Times New Roman"/>
              </a:rPr>
              <a:t>Transmission Control Protocol [TCP] (Cntd.)</a:t>
            </a:r>
            <a:endParaRPr sz="2800" dirty="0"/>
          </a:p>
        </p:txBody>
      </p:sp>
      <p:sp>
        <p:nvSpPr>
          <p:cNvPr id="1202" name="Google Shape;1202;p127"/>
          <p:cNvSpPr txBox="1"/>
          <p:nvPr/>
        </p:nvSpPr>
        <p:spPr>
          <a:xfrm>
            <a:off x="640232" y="803494"/>
            <a:ext cx="7548118" cy="285749"/>
          </a:xfrm>
          <a:prstGeom prst="rect">
            <a:avLst/>
          </a:prstGeom>
          <a:noFill/>
          <a:ln>
            <a:noFill/>
          </a:ln>
        </p:spPr>
        <p:txBody>
          <a:bodyPr spcFirstLastPara="1" wrap="square" lIns="68575" tIns="34275" rIns="68575" bIns="34275" anchor="t" anchorCtr="0">
            <a:noAutofit/>
          </a:bodyPr>
          <a:lstStyle/>
          <a:p>
            <a:pPr marL="76200" marR="0" lvl="0" algn="l" rtl="0">
              <a:lnSpc>
                <a:spcPct val="80000"/>
              </a:lnSpc>
              <a:spcBef>
                <a:spcPts val="0"/>
              </a:spcBef>
              <a:spcAft>
                <a:spcPts val="0"/>
              </a:spcAft>
              <a:buClr>
                <a:srgbClr val="CC0000"/>
              </a:buClr>
              <a:buSzPts val="1800"/>
            </a:pPr>
            <a:r>
              <a:rPr lang="en" sz="2000" dirty="0">
                <a:solidFill>
                  <a:schemeClr val="tx1"/>
                </a:solidFill>
                <a:latin typeface="Times New Roman" panose="02020603050405020304" pitchFamily="18" charset="0"/>
                <a:ea typeface="Calibri"/>
                <a:cs typeface="Times New Roman" panose="02020603050405020304" pitchFamily="18" charset="0"/>
                <a:sym typeface="Calibri"/>
              </a:rPr>
              <a:t>Congestion Control: </a:t>
            </a:r>
            <a:r>
              <a:rPr lang="en" sz="2000" dirty="0">
                <a:solidFill>
                  <a:srgbClr val="FF0000"/>
                </a:solidFill>
                <a:latin typeface="Times New Roman" panose="02020603050405020304" pitchFamily="18" charset="0"/>
                <a:ea typeface="Calibri"/>
                <a:cs typeface="Times New Roman" panose="02020603050405020304" pitchFamily="18" charset="0"/>
                <a:sym typeface="Calibri"/>
              </a:rPr>
              <a:t>Closed-Loop Congestion Control </a:t>
            </a:r>
            <a:r>
              <a:rPr lang="en" sz="2000" dirty="0" smtClean="0">
                <a:solidFill>
                  <a:srgbClr val="FF0000"/>
                </a:solidFill>
                <a:latin typeface="Times New Roman" panose="02020603050405020304" pitchFamily="18" charset="0"/>
                <a:ea typeface="Calibri"/>
                <a:cs typeface="Times New Roman" panose="02020603050405020304" pitchFamily="18" charset="0"/>
                <a:sym typeface="Calibri"/>
              </a:rPr>
              <a:t>(Removal</a:t>
            </a:r>
            <a:r>
              <a:rPr lang="en" sz="2000" dirty="0">
                <a:solidFill>
                  <a:srgbClr val="FF0000"/>
                </a:solidFill>
                <a:latin typeface="Times New Roman" panose="02020603050405020304" pitchFamily="18" charset="0"/>
                <a:ea typeface="Calibri"/>
                <a:cs typeface="Times New Roman" panose="02020603050405020304" pitchFamily="18" charset="0"/>
                <a:sym typeface="Calibri"/>
              </a:rPr>
              <a:t>)</a:t>
            </a:r>
            <a:endParaRPr sz="2000" dirty="0">
              <a:solidFill>
                <a:srgbClr val="000066"/>
              </a:solidFill>
              <a:latin typeface="Times New Roman" panose="02020603050405020304" pitchFamily="18" charset="0"/>
              <a:ea typeface="Calibri"/>
              <a:cs typeface="Times New Roman" panose="02020603050405020304" pitchFamily="18" charset="0"/>
              <a:sym typeface="Calibri"/>
            </a:endParaRPr>
          </a:p>
        </p:txBody>
      </p:sp>
      <p:sp>
        <p:nvSpPr>
          <p:cNvPr id="1203" name="Google Shape;1203;p127"/>
          <p:cNvSpPr txBox="1"/>
          <p:nvPr/>
        </p:nvSpPr>
        <p:spPr>
          <a:xfrm>
            <a:off x="640231" y="1508962"/>
            <a:ext cx="7305414" cy="2853011"/>
          </a:xfrm>
          <a:prstGeom prst="rect">
            <a:avLst/>
          </a:prstGeom>
          <a:noFill/>
          <a:ln>
            <a:noFill/>
          </a:ln>
        </p:spPr>
        <p:txBody>
          <a:bodyPr spcFirstLastPara="1" wrap="square" lIns="68575" tIns="34275" rIns="68575" bIns="34275" anchor="t" anchorCtr="0">
            <a:noAutofit/>
          </a:bodyPr>
          <a:lstStyle/>
          <a:p>
            <a:pPr marL="330200" lvl="0" indent="-254000">
              <a:lnSpc>
                <a:spcPct val="80000"/>
              </a:lnSpc>
              <a:buClr>
                <a:srgbClr val="CC0000"/>
              </a:buClr>
              <a:buSzPts val="1800"/>
              <a:buFont typeface="Noto Sans Symbols"/>
              <a:buChar char="⮚"/>
            </a:pPr>
            <a:r>
              <a:rPr lang="en" sz="2000" dirty="0">
                <a:solidFill>
                  <a:srgbClr val="000066"/>
                </a:solidFill>
                <a:latin typeface="Times New Roman" panose="02020603050405020304" pitchFamily="18" charset="0"/>
                <a:ea typeface="Calibri"/>
                <a:cs typeface="Times New Roman" panose="02020603050405020304" pitchFamily="18" charset="0"/>
                <a:sym typeface="Calibri"/>
              </a:rPr>
              <a:t>Closed-loop congestion control mechanisms </a:t>
            </a:r>
            <a:r>
              <a:rPr lang="en" sz="2000" dirty="0">
                <a:solidFill>
                  <a:srgbClr val="C00000"/>
                </a:solidFill>
                <a:latin typeface="Times New Roman" panose="02020603050405020304" pitchFamily="18" charset="0"/>
                <a:ea typeface="Calibri"/>
                <a:cs typeface="Times New Roman" panose="02020603050405020304" pitchFamily="18" charset="0"/>
                <a:sym typeface="Calibri"/>
              </a:rPr>
              <a:t>try to </a:t>
            </a:r>
            <a:r>
              <a:rPr lang="en" sz="2000" dirty="0" smtClean="0">
                <a:solidFill>
                  <a:srgbClr val="C00000"/>
                </a:solidFill>
                <a:latin typeface="Times New Roman" panose="02020603050405020304" pitchFamily="18" charset="0"/>
                <a:ea typeface="Calibri"/>
                <a:cs typeface="Times New Roman" panose="02020603050405020304" pitchFamily="18" charset="0"/>
                <a:sym typeface="Calibri"/>
              </a:rPr>
              <a:t>alleviate (</a:t>
            </a:r>
            <a:r>
              <a:rPr lang="en-IN" b="1" dirty="0"/>
              <a:t>lighten</a:t>
            </a:r>
            <a:r>
              <a:rPr lang="en" sz="2000" dirty="0" smtClean="0">
                <a:solidFill>
                  <a:srgbClr val="C00000"/>
                </a:solidFill>
                <a:latin typeface="Times New Roman" panose="02020603050405020304" pitchFamily="18" charset="0"/>
                <a:ea typeface="Calibri"/>
                <a:cs typeface="Times New Roman" panose="02020603050405020304" pitchFamily="18" charset="0"/>
                <a:sym typeface="Calibri"/>
              </a:rPr>
              <a:t>) </a:t>
            </a:r>
            <a:r>
              <a:rPr lang="en" sz="2000" dirty="0">
                <a:solidFill>
                  <a:srgbClr val="C00000"/>
                </a:solidFill>
                <a:latin typeface="Times New Roman" panose="02020603050405020304" pitchFamily="18" charset="0"/>
                <a:ea typeface="Calibri"/>
                <a:cs typeface="Times New Roman" panose="02020603050405020304" pitchFamily="18" charset="0"/>
                <a:sym typeface="Calibri"/>
              </a:rPr>
              <a:t>congestion after it happens</a:t>
            </a:r>
            <a:r>
              <a:rPr lang="en" sz="2000" dirty="0" smtClean="0">
                <a:solidFill>
                  <a:srgbClr val="000066"/>
                </a:solidFill>
                <a:latin typeface="Times New Roman" panose="02020603050405020304" pitchFamily="18" charset="0"/>
                <a:ea typeface="Calibri"/>
                <a:cs typeface="Times New Roman" panose="02020603050405020304" pitchFamily="18" charset="0"/>
                <a:sym typeface="Calibri"/>
              </a:rPr>
              <a:t>.</a:t>
            </a:r>
          </a:p>
          <a:p>
            <a:pPr marL="330200" lvl="0" indent="-254000">
              <a:lnSpc>
                <a:spcPct val="80000"/>
              </a:lnSpc>
              <a:buClr>
                <a:srgbClr val="CC0000"/>
              </a:buClr>
              <a:buSzPts val="1800"/>
              <a:buFont typeface="Noto Sans Symbols"/>
              <a:buChar char="⮚"/>
            </a:pPr>
            <a:endParaRPr lang="en-US" sz="2000" dirty="0" smtClean="0">
              <a:solidFill>
                <a:srgbClr val="000066"/>
              </a:solidFill>
              <a:latin typeface="Times New Roman" panose="02020603050405020304" pitchFamily="18" charset="0"/>
              <a:ea typeface="Calibri"/>
              <a:cs typeface="Times New Roman" panose="02020603050405020304" pitchFamily="18" charset="0"/>
              <a:sym typeface="Calibri"/>
            </a:endParaRPr>
          </a:p>
          <a:p>
            <a:pPr marL="76200" lvl="0">
              <a:lnSpc>
                <a:spcPct val="80000"/>
              </a:lnSpc>
              <a:buClr>
                <a:srgbClr val="CC0000"/>
              </a:buClr>
              <a:buSzPts val="1800"/>
            </a:pPr>
            <a:r>
              <a:rPr lang="en-US" sz="2000" dirty="0" smtClean="0">
                <a:solidFill>
                  <a:srgbClr val="000066"/>
                </a:solidFill>
                <a:latin typeface="Times New Roman" panose="02020603050405020304" pitchFamily="18" charset="0"/>
                <a:ea typeface="Calibri"/>
                <a:cs typeface="Times New Roman" panose="02020603050405020304" pitchFamily="18" charset="0"/>
                <a:sym typeface="Calibri"/>
              </a:rPr>
              <a:t>Several </a:t>
            </a:r>
            <a:r>
              <a:rPr lang="en-US" sz="2000" dirty="0">
                <a:solidFill>
                  <a:srgbClr val="000066"/>
                </a:solidFill>
                <a:latin typeface="Times New Roman" panose="02020603050405020304" pitchFamily="18" charset="0"/>
                <a:ea typeface="Calibri"/>
                <a:cs typeface="Times New Roman" panose="02020603050405020304" pitchFamily="18" charset="0"/>
                <a:sym typeface="Calibri"/>
              </a:rPr>
              <a:t>mechanisms have been used by different protocols. We describe a few of them here.</a:t>
            </a:r>
            <a:endParaRPr lang="en-US" sz="2000" dirty="0">
              <a:latin typeface="Times New Roman" panose="02020603050405020304" pitchFamily="18" charset="0"/>
              <a:cs typeface="Times New Roman" panose="02020603050405020304" pitchFamily="18" charset="0"/>
            </a:endParaRPr>
          </a:p>
          <a:p>
            <a:pPr marL="419100" lvl="0" indent="-342900">
              <a:lnSpc>
                <a:spcPct val="80000"/>
              </a:lnSpc>
              <a:spcBef>
                <a:spcPts val="900"/>
              </a:spcBef>
              <a:buClr>
                <a:srgbClr val="CC0000"/>
              </a:buClr>
              <a:buSzPts val="1800"/>
              <a:buFont typeface="Calibri"/>
              <a:buAutoNum type="arabicPeriod"/>
            </a:pPr>
            <a:r>
              <a:rPr lang="en-US" sz="2000" dirty="0" smtClean="0">
                <a:solidFill>
                  <a:schemeClr val="tx1"/>
                </a:solidFill>
                <a:latin typeface="Times New Roman" panose="02020603050405020304" pitchFamily="18" charset="0"/>
                <a:ea typeface="Calibri"/>
                <a:cs typeface="Times New Roman" panose="02020603050405020304" pitchFamily="18" charset="0"/>
                <a:sym typeface="Calibri"/>
              </a:rPr>
              <a:t>Backpressure.</a:t>
            </a:r>
            <a:endParaRPr lang="en-US" sz="2000" dirty="0">
              <a:solidFill>
                <a:schemeClr val="tx1"/>
              </a:solidFill>
              <a:latin typeface="Times New Roman" panose="02020603050405020304" pitchFamily="18" charset="0"/>
              <a:cs typeface="Times New Roman" panose="02020603050405020304" pitchFamily="18" charset="0"/>
            </a:endParaRPr>
          </a:p>
          <a:p>
            <a:pPr marL="419100" lvl="0" indent="-342900">
              <a:lnSpc>
                <a:spcPct val="80000"/>
              </a:lnSpc>
              <a:spcBef>
                <a:spcPts val="900"/>
              </a:spcBef>
              <a:buClr>
                <a:srgbClr val="CC0000"/>
              </a:buClr>
              <a:buSzPts val="1800"/>
              <a:buFont typeface="Calibri"/>
              <a:buAutoNum type="arabicPeriod"/>
            </a:pPr>
            <a:r>
              <a:rPr lang="en-US" sz="2000" dirty="0">
                <a:solidFill>
                  <a:schemeClr val="tx1"/>
                </a:solidFill>
                <a:latin typeface="Times New Roman" panose="02020603050405020304" pitchFamily="18" charset="0"/>
                <a:ea typeface="Calibri"/>
                <a:cs typeface="Times New Roman" panose="02020603050405020304" pitchFamily="18" charset="0"/>
                <a:sym typeface="Calibri"/>
              </a:rPr>
              <a:t>Choke </a:t>
            </a:r>
            <a:r>
              <a:rPr lang="en-US" sz="2000" dirty="0" smtClean="0">
                <a:solidFill>
                  <a:schemeClr val="tx1"/>
                </a:solidFill>
                <a:latin typeface="Times New Roman" panose="02020603050405020304" pitchFamily="18" charset="0"/>
                <a:ea typeface="Calibri"/>
                <a:cs typeface="Times New Roman" panose="02020603050405020304" pitchFamily="18" charset="0"/>
                <a:sym typeface="Calibri"/>
              </a:rPr>
              <a:t>Packet.</a:t>
            </a:r>
            <a:endParaRPr lang="en-US" sz="2000" dirty="0">
              <a:solidFill>
                <a:schemeClr val="tx1"/>
              </a:solidFill>
              <a:latin typeface="Times New Roman" panose="02020603050405020304" pitchFamily="18" charset="0"/>
              <a:cs typeface="Times New Roman" panose="02020603050405020304" pitchFamily="18" charset="0"/>
            </a:endParaRPr>
          </a:p>
          <a:p>
            <a:pPr marL="419100" lvl="0" indent="-342900">
              <a:lnSpc>
                <a:spcPct val="80000"/>
              </a:lnSpc>
              <a:spcBef>
                <a:spcPts val="900"/>
              </a:spcBef>
              <a:buClr>
                <a:srgbClr val="CC0000"/>
              </a:buClr>
              <a:buSzPts val="1800"/>
              <a:buFont typeface="Calibri"/>
              <a:buAutoNum type="arabicPeriod"/>
            </a:pPr>
            <a:r>
              <a:rPr lang="en-US" sz="2000" dirty="0">
                <a:solidFill>
                  <a:schemeClr val="tx1"/>
                </a:solidFill>
                <a:latin typeface="Times New Roman" panose="02020603050405020304" pitchFamily="18" charset="0"/>
                <a:ea typeface="Calibri"/>
                <a:cs typeface="Times New Roman" panose="02020603050405020304" pitchFamily="18" charset="0"/>
                <a:sym typeface="Calibri"/>
              </a:rPr>
              <a:t>Implicit </a:t>
            </a:r>
            <a:r>
              <a:rPr lang="en-US" sz="2000" dirty="0" smtClean="0">
                <a:solidFill>
                  <a:schemeClr val="tx1"/>
                </a:solidFill>
                <a:latin typeface="Times New Roman" panose="02020603050405020304" pitchFamily="18" charset="0"/>
                <a:ea typeface="Calibri"/>
                <a:cs typeface="Times New Roman" panose="02020603050405020304" pitchFamily="18" charset="0"/>
                <a:sym typeface="Calibri"/>
              </a:rPr>
              <a:t>Signaling.</a:t>
            </a:r>
            <a:endParaRPr lang="en-US" sz="2000" dirty="0">
              <a:solidFill>
                <a:schemeClr val="tx1"/>
              </a:solidFill>
              <a:latin typeface="Times New Roman" panose="02020603050405020304" pitchFamily="18" charset="0"/>
              <a:cs typeface="Times New Roman" panose="02020603050405020304" pitchFamily="18" charset="0"/>
            </a:endParaRPr>
          </a:p>
          <a:p>
            <a:pPr marL="419100" lvl="0" indent="-342900">
              <a:lnSpc>
                <a:spcPct val="80000"/>
              </a:lnSpc>
              <a:spcBef>
                <a:spcPts val="900"/>
              </a:spcBef>
              <a:buClr>
                <a:srgbClr val="CC0000"/>
              </a:buClr>
              <a:buSzPts val="1800"/>
              <a:buFont typeface="Calibri"/>
              <a:buAutoNum type="arabicPeriod"/>
            </a:pPr>
            <a:r>
              <a:rPr lang="en-US" sz="2000" dirty="0">
                <a:solidFill>
                  <a:schemeClr val="tx1"/>
                </a:solidFill>
                <a:latin typeface="Times New Roman" panose="02020603050405020304" pitchFamily="18" charset="0"/>
                <a:ea typeface="Calibri"/>
                <a:cs typeface="Times New Roman" panose="02020603050405020304" pitchFamily="18" charset="0"/>
                <a:sym typeface="Calibri"/>
              </a:rPr>
              <a:t>Explicit </a:t>
            </a:r>
            <a:r>
              <a:rPr lang="en-US" sz="2000" dirty="0" smtClean="0">
                <a:solidFill>
                  <a:schemeClr val="tx1"/>
                </a:solidFill>
                <a:latin typeface="Times New Roman" panose="02020603050405020304" pitchFamily="18" charset="0"/>
                <a:ea typeface="Calibri"/>
                <a:cs typeface="Times New Roman" panose="02020603050405020304" pitchFamily="18" charset="0"/>
                <a:sym typeface="Calibri"/>
              </a:rPr>
              <a:t>Signaling.</a:t>
            </a:r>
            <a:endParaRPr sz="1800" b="1" dirty="0">
              <a:solidFill>
                <a:srgbClr val="000066"/>
              </a:solidFill>
              <a:latin typeface="Times New Roman" panose="02020603050405020304" pitchFamily="18" charset="0"/>
              <a:ea typeface="Calibri"/>
              <a:cs typeface="Times New Roman" panose="02020603050405020304" pitchFamily="18" charset="0"/>
              <a:sym typeface="Calibri"/>
            </a:endParaRPr>
          </a:p>
        </p:txBody>
      </p:sp>
      <p:pic>
        <p:nvPicPr>
          <p:cNvPr id="11" name="Google Shape;197;p30"/>
          <p:cNvPicPr preferRelativeResize="0"/>
          <p:nvPr/>
        </p:nvPicPr>
        <p:blipFill rotWithShape="1">
          <a:blip r:embed="rId3">
            <a:alphaModFix/>
          </a:blip>
          <a:srcRect/>
          <a:stretch/>
        </p:blipFill>
        <p:spPr>
          <a:xfrm>
            <a:off x="41822" y="47021"/>
            <a:ext cx="538608" cy="597579"/>
          </a:xfrm>
          <a:prstGeom prst="rect">
            <a:avLst/>
          </a:prstGeom>
          <a:noFill/>
          <a:ln>
            <a:noFill/>
          </a:ln>
        </p:spPr>
      </p:pic>
    </p:spTree>
    <p:extLst>
      <p:ext uri="{BB962C8B-B14F-4D97-AF65-F5344CB8AC3E}">
        <p14:creationId xmlns:p14="http://schemas.microsoft.com/office/powerpoint/2010/main" val="84607184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11" name="Google Shape;1211;p128"/>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83</a:t>
            </a:fld>
            <a:endParaRPr sz="1100" dirty="0"/>
          </a:p>
        </p:txBody>
      </p:sp>
      <p:sp>
        <p:nvSpPr>
          <p:cNvPr id="1208" name="Google Shape;1208;p128"/>
          <p:cNvSpPr txBox="1">
            <a:spLocks noGrp="1"/>
          </p:cNvSpPr>
          <p:nvPr>
            <p:ph type="title" idx="4294967295"/>
          </p:nvPr>
        </p:nvSpPr>
        <p:spPr>
          <a:xfrm>
            <a:off x="542925" y="121963"/>
            <a:ext cx="7229475" cy="530405"/>
          </a:xfrm>
          <a:prstGeom prst="rect">
            <a:avLst/>
          </a:prstGeom>
          <a:noFill/>
          <a:ln>
            <a:noFill/>
          </a:ln>
        </p:spPr>
        <p:txBody>
          <a:bodyPr spcFirstLastPara="1" wrap="square" lIns="68575" tIns="34275" rIns="68575" bIns="34275" anchor="ctr" anchorCtr="0">
            <a:normAutofit fontScale="90000"/>
          </a:bodyPr>
          <a:lstStyle/>
          <a:p>
            <a:pPr marL="0" lvl="0" indent="0" algn="ctr" rtl="0">
              <a:spcBef>
                <a:spcPts val="0"/>
              </a:spcBef>
              <a:spcAft>
                <a:spcPts val="0"/>
              </a:spcAft>
              <a:buClr>
                <a:schemeClr val="dk1"/>
              </a:buClr>
              <a:buSzPts val="3000"/>
              <a:buFont typeface="Times New Roman"/>
              <a:buNone/>
            </a:pPr>
            <a:r>
              <a:rPr lang="en" sz="3200" dirty="0">
                <a:latin typeface="Times New Roman"/>
                <a:ea typeface="Times New Roman"/>
                <a:cs typeface="Times New Roman"/>
                <a:sym typeface="Times New Roman"/>
              </a:rPr>
              <a:t>Transmission Control Protocol [TCP] (Cntd.)</a:t>
            </a:r>
            <a:endParaRPr sz="3200" dirty="0"/>
          </a:p>
        </p:txBody>
      </p:sp>
      <p:sp>
        <p:nvSpPr>
          <p:cNvPr id="1212" name="Google Shape;1212;p128"/>
          <p:cNvSpPr txBox="1"/>
          <p:nvPr/>
        </p:nvSpPr>
        <p:spPr>
          <a:xfrm>
            <a:off x="542925" y="805416"/>
            <a:ext cx="8515349" cy="285749"/>
          </a:xfrm>
          <a:prstGeom prst="rect">
            <a:avLst/>
          </a:prstGeom>
          <a:noFill/>
          <a:ln>
            <a:noFill/>
          </a:ln>
        </p:spPr>
        <p:txBody>
          <a:bodyPr spcFirstLastPara="1" wrap="square" lIns="68575" tIns="34275" rIns="68575" bIns="34275" anchor="t" anchorCtr="0">
            <a:noAutofit/>
          </a:bodyPr>
          <a:lstStyle/>
          <a:p>
            <a:pPr marL="292100" marR="0" lvl="0" indent="-215900" algn="l" rtl="0">
              <a:lnSpc>
                <a:spcPct val="80000"/>
              </a:lnSpc>
              <a:spcBef>
                <a:spcPts val="0"/>
              </a:spcBef>
              <a:spcAft>
                <a:spcPts val="0"/>
              </a:spcAft>
              <a:buClr>
                <a:srgbClr val="CC0000"/>
              </a:buClr>
              <a:buSzPts val="1800"/>
              <a:buFont typeface="Arial"/>
              <a:buChar char="•"/>
            </a:pPr>
            <a:r>
              <a:rPr lang="en" sz="2000" b="1" dirty="0">
                <a:solidFill>
                  <a:schemeClr val="tx1"/>
                </a:solidFill>
                <a:latin typeface="Times New Roman" panose="02020603050405020304" pitchFamily="18" charset="0"/>
                <a:ea typeface="Calibri"/>
                <a:cs typeface="Times New Roman" panose="02020603050405020304" pitchFamily="18" charset="0"/>
                <a:sym typeface="Calibri"/>
              </a:rPr>
              <a:t>Congestion Control: </a:t>
            </a:r>
            <a:r>
              <a:rPr lang="en" sz="2000" b="1" dirty="0">
                <a:solidFill>
                  <a:srgbClr val="FF0000"/>
                </a:solidFill>
                <a:latin typeface="Times New Roman" panose="02020603050405020304" pitchFamily="18" charset="0"/>
                <a:ea typeface="Calibri"/>
                <a:cs typeface="Times New Roman" panose="02020603050405020304" pitchFamily="18" charset="0"/>
                <a:sym typeface="Calibri"/>
              </a:rPr>
              <a:t>Closed-Loop Congestion Control </a:t>
            </a:r>
            <a:r>
              <a:rPr lang="en" sz="2000" b="1" dirty="0" smtClean="0">
                <a:solidFill>
                  <a:srgbClr val="FF0000"/>
                </a:solidFill>
                <a:latin typeface="Times New Roman" panose="02020603050405020304" pitchFamily="18" charset="0"/>
                <a:ea typeface="Calibri"/>
                <a:cs typeface="Times New Roman" panose="02020603050405020304" pitchFamily="18" charset="0"/>
                <a:sym typeface="Calibri"/>
              </a:rPr>
              <a:t>(Removal</a:t>
            </a:r>
            <a:r>
              <a:rPr lang="en" sz="2000" b="1" dirty="0">
                <a:solidFill>
                  <a:srgbClr val="FF0000"/>
                </a:solidFill>
                <a:latin typeface="Times New Roman" panose="02020603050405020304" pitchFamily="18" charset="0"/>
                <a:ea typeface="Calibri"/>
                <a:cs typeface="Times New Roman" panose="02020603050405020304" pitchFamily="18" charset="0"/>
                <a:sym typeface="Calibri"/>
              </a:rPr>
              <a:t>)</a:t>
            </a:r>
            <a:r>
              <a:rPr lang="en" sz="2000" b="1" dirty="0" smtClean="0">
                <a:solidFill>
                  <a:srgbClr val="FF0000"/>
                </a:solidFill>
                <a:latin typeface="Times New Roman" panose="02020603050405020304" pitchFamily="18" charset="0"/>
                <a:ea typeface="Calibri"/>
                <a:cs typeface="Times New Roman" panose="02020603050405020304" pitchFamily="18" charset="0"/>
                <a:sym typeface="Calibri"/>
              </a:rPr>
              <a:t> </a:t>
            </a:r>
            <a:r>
              <a:rPr lang="en" sz="2000" b="1" dirty="0">
                <a:solidFill>
                  <a:srgbClr val="FF0000"/>
                </a:solidFill>
                <a:latin typeface="Times New Roman" panose="02020603050405020304" pitchFamily="18" charset="0"/>
                <a:ea typeface="Calibri"/>
                <a:cs typeface="Times New Roman" panose="02020603050405020304" pitchFamily="18" charset="0"/>
                <a:sym typeface="Calibri"/>
              </a:rPr>
              <a:t>(Cntd.)</a:t>
            </a:r>
            <a:endParaRPr sz="2000" b="1" dirty="0">
              <a:solidFill>
                <a:srgbClr val="000066"/>
              </a:solidFill>
              <a:latin typeface="Times New Roman" panose="02020603050405020304" pitchFamily="18" charset="0"/>
              <a:ea typeface="Calibri"/>
              <a:cs typeface="Times New Roman" panose="02020603050405020304" pitchFamily="18" charset="0"/>
              <a:sym typeface="Calibri"/>
            </a:endParaRPr>
          </a:p>
        </p:txBody>
      </p:sp>
      <p:sp>
        <p:nvSpPr>
          <p:cNvPr id="1213" name="Google Shape;1213;p128"/>
          <p:cNvSpPr txBox="1"/>
          <p:nvPr/>
        </p:nvSpPr>
        <p:spPr>
          <a:xfrm>
            <a:off x="444137" y="1485900"/>
            <a:ext cx="8515349" cy="285749"/>
          </a:xfrm>
          <a:prstGeom prst="rect">
            <a:avLst/>
          </a:prstGeom>
          <a:noFill/>
          <a:ln>
            <a:noFill/>
          </a:ln>
        </p:spPr>
        <p:txBody>
          <a:bodyPr spcFirstLastPara="1" wrap="square" lIns="68575" tIns="34275" rIns="68575" bIns="34275" anchor="t" anchorCtr="0">
            <a:noAutofit/>
          </a:bodyPr>
          <a:lstStyle/>
          <a:p>
            <a:pPr marL="330200" marR="0" lvl="0" indent="-254000" algn="l" rtl="0">
              <a:lnSpc>
                <a:spcPct val="80000"/>
              </a:lnSpc>
              <a:spcBef>
                <a:spcPts val="0"/>
              </a:spcBef>
              <a:spcAft>
                <a:spcPts val="0"/>
              </a:spcAft>
              <a:buClr>
                <a:srgbClr val="CC0000"/>
              </a:buClr>
              <a:buSzPts val="1800"/>
              <a:buFont typeface="Noto Sans Symbols"/>
              <a:buChar char="⮚"/>
            </a:pPr>
            <a:endParaRPr sz="1800" b="1" dirty="0">
              <a:solidFill>
                <a:srgbClr val="000066"/>
              </a:solidFill>
              <a:latin typeface="Calibri"/>
              <a:ea typeface="Calibri"/>
              <a:cs typeface="Calibri"/>
              <a:sym typeface="Calibri"/>
            </a:endParaRPr>
          </a:p>
        </p:txBody>
      </p:sp>
      <p:sp>
        <p:nvSpPr>
          <p:cNvPr id="2" name="Rectangle 1"/>
          <p:cNvSpPr/>
          <p:nvPr/>
        </p:nvSpPr>
        <p:spPr>
          <a:xfrm>
            <a:off x="627282" y="1098933"/>
            <a:ext cx="8448112" cy="2369880"/>
          </a:xfrm>
          <a:prstGeom prst="rect">
            <a:avLst/>
          </a:prstGeom>
          <a:solidFill>
            <a:schemeClr val="accent4">
              <a:lumMod val="20000"/>
              <a:lumOff val="80000"/>
            </a:schemeClr>
          </a:solidFill>
          <a:ln>
            <a:solidFill>
              <a:srgbClr val="002060"/>
            </a:solidFill>
          </a:ln>
        </p:spPr>
        <p:txBody>
          <a:bodyPr wrap="square">
            <a:spAutoFit/>
          </a:bodyPr>
          <a:lstStyle/>
          <a:p>
            <a:r>
              <a:rPr lang="en-US" sz="1600" b="1" dirty="0">
                <a:solidFill>
                  <a:srgbClr val="273239"/>
                </a:solidFill>
                <a:latin typeface="Times New Roman" panose="02020603050405020304" pitchFamily="18" charset="0"/>
                <a:cs typeface="Times New Roman" panose="02020603050405020304" pitchFamily="18" charset="0"/>
              </a:rPr>
              <a:t>Backpressure :</a:t>
            </a:r>
            <a:r>
              <a:rPr lang="en-US" sz="1600" dirty="0">
                <a:solidFill>
                  <a:srgbClr val="273239"/>
                </a:solidFill>
                <a:latin typeface="Times New Roman" panose="02020603050405020304" pitchFamily="18" charset="0"/>
                <a:cs typeface="Times New Roman" panose="02020603050405020304" pitchFamily="18" charset="0"/>
              </a:rPr>
              <a:t> </a:t>
            </a:r>
            <a:endParaRPr lang="en-US" sz="16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smtClean="0">
                <a:solidFill>
                  <a:srgbClr val="273239"/>
                </a:solidFill>
                <a:latin typeface="Times New Roman" panose="02020603050405020304" pitchFamily="18" charset="0"/>
                <a:cs typeface="Times New Roman" panose="02020603050405020304" pitchFamily="18" charset="0"/>
              </a:rPr>
              <a:t>Backpressure </a:t>
            </a:r>
            <a:r>
              <a:rPr lang="en-US" sz="1600" dirty="0">
                <a:solidFill>
                  <a:srgbClr val="273239"/>
                </a:solidFill>
                <a:latin typeface="Times New Roman" panose="02020603050405020304" pitchFamily="18" charset="0"/>
                <a:cs typeface="Times New Roman" panose="02020603050405020304" pitchFamily="18" charset="0"/>
              </a:rPr>
              <a:t>is a technique in </a:t>
            </a:r>
            <a:r>
              <a:rPr lang="en-US" sz="1600" b="1" dirty="0">
                <a:solidFill>
                  <a:srgbClr val="273239"/>
                </a:solidFill>
                <a:latin typeface="Times New Roman" panose="02020603050405020304" pitchFamily="18" charset="0"/>
                <a:cs typeface="Times New Roman" panose="02020603050405020304" pitchFamily="18" charset="0"/>
              </a:rPr>
              <a:t>which a congested node stops receiving packets from </a:t>
            </a:r>
            <a:r>
              <a:rPr lang="en-US" sz="1600" b="1" dirty="0">
                <a:solidFill>
                  <a:srgbClr val="C00000"/>
                </a:solidFill>
                <a:latin typeface="Times New Roman" panose="02020603050405020304" pitchFamily="18" charset="0"/>
                <a:cs typeface="Times New Roman" panose="02020603050405020304" pitchFamily="18" charset="0"/>
              </a:rPr>
              <a:t>upstream node. </a:t>
            </a:r>
            <a:endParaRPr lang="en-US" sz="1600" b="1" dirty="0" smtClean="0">
              <a:solidFill>
                <a:srgbClr val="C0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smtClean="0">
                <a:solidFill>
                  <a:srgbClr val="273239"/>
                </a:solidFill>
                <a:latin typeface="Times New Roman" panose="02020603050405020304" pitchFamily="18" charset="0"/>
                <a:cs typeface="Times New Roman" panose="02020603050405020304" pitchFamily="18" charset="0"/>
              </a:rPr>
              <a:t>This </a:t>
            </a:r>
            <a:r>
              <a:rPr lang="en-US" sz="1600" dirty="0">
                <a:solidFill>
                  <a:srgbClr val="273239"/>
                </a:solidFill>
                <a:latin typeface="Times New Roman" panose="02020603050405020304" pitchFamily="18" charset="0"/>
                <a:cs typeface="Times New Roman" panose="02020603050405020304" pitchFamily="18" charset="0"/>
              </a:rPr>
              <a:t>may cause the upstream node or nodes to become congested and reject receiving data from above nodes</a:t>
            </a:r>
            <a:r>
              <a:rPr lang="en-US" sz="1600" dirty="0" smtClean="0">
                <a:solidFill>
                  <a:srgbClr val="273239"/>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1600" dirty="0" smtClean="0">
                <a:solidFill>
                  <a:srgbClr val="273239"/>
                </a:solidFill>
                <a:latin typeface="Times New Roman" panose="02020603050405020304" pitchFamily="18" charset="0"/>
                <a:cs typeface="Times New Roman" panose="02020603050405020304" pitchFamily="18" charset="0"/>
              </a:rPr>
              <a:t> </a:t>
            </a:r>
            <a:r>
              <a:rPr lang="en-US" sz="1600" dirty="0">
                <a:solidFill>
                  <a:srgbClr val="273239"/>
                </a:solidFill>
                <a:latin typeface="Times New Roman" panose="02020603050405020304" pitchFamily="18" charset="0"/>
                <a:cs typeface="Times New Roman" panose="02020603050405020304" pitchFamily="18" charset="0"/>
              </a:rPr>
              <a:t>Backpressure is a node-to-node congestion control technique that propagate in the </a:t>
            </a:r>
            <a:r>
              <a:rPr lang="en-US" sz="1800" b="1" dirty="0">
                <a:solidFill>
                  <a:srgbClr val="C00000"/>
                </a:solidFill>
                <a:latin typeface="Times New Roman" panose="02020603050405020304" pitchFamily="18" charset="0"/>
                <a:cs typeface="Times New Roman" panose="02020603050405020304" pitchFamily="18" charset="0"/>
              </a:rPr>
              <a:t>opposite direction of data flow. </a:t>
            </a:r>
            <a:endParaRPr lang="en-US" sz="1800" b="1" dirty="0" smtClean="0">
              <a:solidFill>
                <a:srgbClr val="C0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smtClean="0">
                <a:solidFill>
                  <a:srgbClr val="273239"/>
                </a:solidFill>
                <a:latin typeface="Times New Roman" panose="02020603050405020304" pitchFamily="18" charset="0"/>
                <a:cs typeface="Times New Roman" panose="02020603050405020304" pitchFamily="18" charset="0"/>
              </a:rPr>
              <a:t>The </a:t>
            </a:r>
            <a:r>
              <a:rPr lang="en-US" sz="1600" dirty="0">
                <a:solidFill>
                  <a:srgbClr val="273239"/>
                </a:solidFill>
                <a:latin typeface="Times New Roman" panose="02020603050405020304" pitchFamily="18" charset="0"/>
                <a:cs typeface="Times New Roman" panose="02020603050405020304" pitchFamily="18" charset="0"/>
              </a:rPr>
              <a:t>backpressure technique can </a:t>
            </a:r>
            <a:r>
              <a:rPr lang="en-US" sz="1600" b="1" dirty="0">
                <a:solidFill>
                  <a:srgbClr val="C00000"/>
                </a:solidFill>
                <a:latin typeface="Times New Roman" panose="02020603050405020304" pitchFamily="18" charset="0"/>
                <a:cs typeface="Times New Roman" panose="02020603050405020304" pitchFamily="18" charset="0"/>
              </a:rPr>
              <a:t>be applied only to virtual circuit </a:t>
            </a:r>
            <a:r>
              <a:rPr lang="en-US" sz="1600" dirty="0">
                <a:solidFill>
                  <a:srgbClr val="273239"/>
                </a:solidFill>
                <a:latin typeface="Times New Roman" panose="02020603050405020304" pitchFamily="18" charset="0"/>
                <a:cs typeface="Times New Roman" panose="02020603050405020304" pitchFamily="18" charset="0"/>
              </a:rPr>
              <a:t>where each node has information of its above upstream node. </a:t>
            </a:r>
            <a:endParaRPr lang="en-US" sz="1600" dirty="0">
              <a:latin typeface="Times New Roman" panose="02020603050405020304" pitchFamily="18" charset="0"/>
              <a:cs typeface="Times New Roman" panose="02020603050405020304" pitchFamily="18" charset="0"/>
            </a:endParaRPr>
          </a:p>
        </p:txBody>
      </p:sp>
      <p:pic>
        <p:nvPicPr>
          <p:cNvPr id="4100" name="Picture 4" descr="Lightbox"/>
          <p:cNvPicPr>
            <a:picLocks noChangeAspect="1" noChangeArrowheads="1"/>
          </p:cNvPicPr>
          <p:nvPr/>
        </p:nvPicPr>
        <p:blipFill rotWithShape="1">
          <a:blip r:embed="rId3">
            <a:extLst>
              <a:ext uri="{28A0092B-C50C-407E-A947-70E740481C1C}">
                <a14:useLocalDpi xmlns:a14="http://schemas.microsoft.com/office/drawing/2010/main" val="0"/>
              </a:ext>
            </a:extLst>
          </a:blip>
          <a:srcRect l="2005" t="20741" r="2038" b="6857"/>
          <a:stretch/>
        </p:blipFill>
        <p:spPr bwMode="auto">
          <a:xfrm>
            <a:off x="859183" y="3532999"/>
            <a:ext cx="8029178" cy="1192708"/>
          </a:xfrm>
          <a:prstGeom prst="rect">
            <a:avLst/>
          </a:prstGeom>
          <a:noFill/>
          <a:extLst>
            <a:ext uri="{909E8E84-426E-40DD-AFC4-6F175D3DCCD1}">
              <a14:hiddenFill xmlns:a14="http://schemas.microsoft.com/office/drawing/2010/main">
                <a:solidFill>
                  <a:srgbClr val="FFFFFF"/>
                </a:solidFill>
              </a14:hiddenFill>
            </a:ext>
          </a:extLst>
        </p:spPr>
      </p:pic>
      <p:pic>
        <p:nvPicPr>
          <p:cNvPr id="13" name="Google Shape;197;p30"/>
          <p:cNvPicPr preferRelativeResize="0"/>
          <p:nvPr/>
        </p:nvPicPr>
        <p:blipFill rotWithShape="1">
          <a:blip r:embed="rId4">
            <a:alphaModFix/>
          </a:blip>
          <a:srcRect/>
          <a:stretch/>
        </p:blipFill>
        <p:spPr>
          <a:xfrm>
            <a:off x="41822" y="47021"/>
            <a:ext cx="538608" cy="597579"/>
          </a:xfrm>
          <a:prstGeom prst="rect">
            <a:avLst/>
          </a:prstGeom>
          <a:noFill/>
          <a:ln>
            <a:noFill/>
          </a:ln>
        </p:spPr>
      </p:pic>
    </p:spTree>
    <p:extLst>
      <p:ext uri="{BB962C8B-B14F-4D97-AF65-F5344CB8AC3E}">
        <p14:creationId xmlns:p14="http://schemas.microsoft.com/office/powerpoint/2010/main" val="99993809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11" name="Google Shape;1211;p128"/>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84</a:t>
            </a:fld>
            <a:endParaRPr sz="1100" dirty="0"/>
          </a:p>
        </p:txBody>
      </p:sp>
      <p:sp>
        <p:nvSpPr>
          <p:cNvPr id="1208" name="Google Shape;1208;p128"/>
          <p:cNvSpPr txBox="1">
            <a:spLocks noGrp="1"/>
          </p:cNvSpPr>
          <p:nvPr>
            <p:ph type="title" idx="4294967295"/>
          </p:nvPr>
        </p:nvSpPr>
        <p:spPr>
          <a:xfrm>
            <a:off x="650993" y="116436"/>
            <a:ext cx="7251819" cy="508000"/>
          </a:xfrm>
          <a:prstGeom prst="rect">
            <a:avLst/>
          </a:prstGeom>
          <a:noFill/>
          <a:ln>
            <a:noFill/>
          </a:ln>
        </p:spPr>
        <p:txBody>
          <a:bodyPr spcFirstLastPara="1" wrap="square" lIns="68575" tIns="34275" rIns="68575" bIns="34275" anchor="ctr" anchorCtr="0">
            <a:normAutofit fontScale="90000"/>
          </a:bodyPr>
          <a:lstStyle/>
          <a:p>
            <a:pPr marL="0" lvl="0" indent="0" algn="ctr" rtl="0">
              <a:spcBef>
                <a:spcPts val="0"/>
              </a:spcBef>
              <a:spcAft>
                <a:spcPts val="0"/>
              </a:spcAft>
              <a:buClr>
                <a:schemeClr val="dk1"/>
              </a:buClr>
              <a:buSzPts val="3000"/>
              <a:buFont typeface="Times New Roman"/>
              <a:buNone/>
            </a:pPr>
            <a:r>
              <a:rPr lang="en" sz="3200" dirty="0">
                <a:latin typeface="Times New Roman"/>
                <a:ea typeface="Times New Roman"/>
                <a:cs typeface="Times New Roman"/>
                <a:sym typeface="Times New Roman"/>
              </a:rPr>
              <a:t>Transmission Control Protocol [TCP] (Cntd.)</a:t>
            </a:r>
            <a:endParaRPr sz="3200" dirty="0"/>
          </a:p>
        </p:txBody>
      </p:sp>
      <p:sp>
        <p:nvSpPr>
          <p:cNvPr id="1212" name="Google Shape;1212;p128"/>
          <p:cNvSpPr txBox="1"/>
          <p:nvPr/>
        </p:nvSpPr>
        <p:spPr>
          <a:xfrm>
            <a:off x="520581" y="791086"/>
            <a:ext cx="8515349" cy="285749"/>
          </a:xfrm>
          <a:prstGeom prst="rect">
            <a:avLst/>
          </a:prstGeom>
          <a:noFill/>
          <a:ln>
            <a:noFill/>
          </a:ln>
        </p:spPr>
        <p:txBody>
          <a:bodyPr spcFirstLastPara="1" wrap="square" lIns="68575" tIns="34275" rIns="68575" bIns="34275" anchor="t" anchorCtr="0">
            <a:noAutofit/>
          </a:bodyPr>
          <a:lstStyle/>
          <a:p>
            <a:pPr marL="292100" marR="0" lvl="0" indent="-215900" algn="l" rtl="0">
              <a:lnSpc>
                <a:spcPct val="80000"/>
              </a:lnSpc>
              <a:spcBef>
                <a:spcPts val="0"/>
              </a:spcBef>
              <a:spcAft>
                <a:spcPts val="0"/>
              </a:spcAft>
              <a:buClr>
                <a:srgbClr val="CC0000"/>
              </a:buClr>
              <a:buSzPts val="1800"/>
              <a:buFont typeface="Arial"/>
              <a:buChar char="•"/>
            </a:pPr>
            <a:r>
              <a:rPr lang="en" sz="1800" b="1" dirty="0">
                <a:solidFill>
                  <a:schemeClr val="tx1"/>
                </a:solidFill>
                <a:latin typeface="Times New Roman" panose="02020603050405020304" pitchFamily="18" charset="0"/>
                <a:ea typeface="Calibri"/>
                <a:cs typeface="Times New Roman" panose="02020603050405020304" pitchFamily="18" charset="0"/>
                <a:sym typeface="Calibri"/>
              </a:rPr>
              <a:t>Congestion Control: </a:t>
            </a:r>
            <a:r>
              <a:rPr lang="en" sz="1800" b="1" dirty="0">
                <a:solidFill>
                  <a:srgbClr val="FF0000"/>
                </a:solidFill>
                <a:latin typeface="Times New Roman" panose="02020603050405020304" pitchFamily="18" charset="0"/>
                <a:ea typeface="Calibri"/>
                <a:cs typeface="Times New Roman" panose="02020603050405020304" pitchFamily="18" charset="0"/>
                <a:sym typeface="Calibri"/>
              </a:rPr>
              <a:t>Closed-Loop Congestion Control </a:t>
            </a:r>
            <a:r>
              <a:rPr lang="en" sz="1800" b="1" dirty="0" smtClean="0">
                <a:solidFill>
                  <a:srgbClr val="FF0000"/>
                </a:solidFill>
                <a:latin typeface="Times New Roman" panose="02020603050405020304" pitchFamily="18" charset="0"/>
                <a:ea typeface="Calibri"/>
                <a:cs typeface="Times New Roman" panose="02020603050405020304" pitchFamily="18" charset="0"/>
                <a:sym typeface="Calibri"/>
              </a:rPr>
              <a:t>(Removal</a:t>
            </a:r>
            <a:r>
              <a:rPr lang="en" sz="1800" b="1" dirty="0">
                <a:solidFill>
                  <a:srgbClr val="FF0000"/>
                </a:solidFill>
                <a:latin typeface="Times New Roman" panose="02020603050405020304" pitchFamily="18" charset="0"/>
                <a:ea typeface="Calibri"/>
                <a:cs typeface="Times New Roman" panose="02020603050405020304" pitchFamily="18" charset="0"/>
                <a:sym typeface="Calibri"/>
              </a:rPr>
              <a:t>)</a:t>
            </a:r>
            <a:r>
              <a:rPr lang="en" sz="1800" b="1" dirty="0" smtClean="0">
                <a:solidFill>
                  <a:srgbClr val="FF0000"/>
                </a:solidFill>
                <a:latin typeface="Times New Roman" panose="02020603050405020304" pitchFamily="18" charset="0"/>
                <a:ea typeface="Calibri"/>
                <a:cs typeface="Times New Roman" panose="02020603050405020304" pitchFamily="18" charset="0"/>
                <a:sym typeface="Calibri"/>
              </a:rPr>
              <a:t> </a:t>
            </a:r>
            <a:r>
              <a:rPr lang="en" sz="1800" b="1" dirty="0">
                <a:solidFill>
                  <a:srgbClr val="FF0000"/>
                </a:solidFill>
                <a:latin typeface="Times New Roman" panose="02020603050405020304" pitchFamily="18" charset="0"/>
                <a:ea typeface="Calibri"/>
                <a:cs typeface="Times New Roman" panose="02020603050405020304" pitchFamily="18" charset="0"/>
                <a:sym typeface="Calibri"/>
              </a:rPr>
              <a:t>(Cntd.)</a:t>
            </a:r>
            <a:endParaRPr sz="1800" b="1" dirty="0">
              <a:solidFill>
                <a:srgbClr val="000066"/>
              </a:solidFill>
              <a:latin typeface="Times New Roman" panose="02020603050405020304" pitchFamily="18" charset="0"/>
              <a:ea typeface="Calibri"/>
              <a:cs typeface="Times New Roman" panose="02020603050405020304" pitchFamily="18" charset="0"/>
              <a:sym typeface="Calibri"/>
            </a:endParaRPr>
          </a:p>
        </p:txBody>
      </p:sp>
      <p:sp>
        <p:nvSpPr>
          <p:cNvPr id="1213" name="Google Shape;1213;p128"/>
          <p:cNvSpPr txBox="1"/>
          <p:nvPr/>
        </p:nvSpPr>
        <p:spPr>
          <a:xfrm>
            <a:off x="444137" y="1485900"/>
            <a:ext cx="8515349" cy="285749"/>
          </a:xfrm>
          <a:prstGeom prst="rect">
            <a:avLst/>
          </a:prstGeom>
          <a:noFill/>
          <a:ln>
            <a:noFill/>
          </a:ln>
        </p:spPr>
        <p:txBody>
          <a:bodyPr spcFirstLastPara="1" wrap="square" lIns="68575" tIns="34275" rIns="68575" bIns="34275" anchor="t" anchorCtr="0">
            <a:noAutofit/>
          </a:bodyPr>
          <a:lstStyle/>
          <a:p>
            <a:pPr marL="330200" marR="0" lvl="0" indent="-254000" algn="l" rtl="0">
              <a:lnSpc>
                <a:spcPct val="80000"/>
              </a:lnSpc>
              <a:spcBef>
                <a:spcPts val="0"/>
              </a:spcBef>
              <a:spcAft>
                <a:spcPts val="0"/>
              </a:spcAft>
              <a:buClr>
                <a:srgbClr val="CC0000"/>
              </a:buClr>
              <a:buSzPts val="1800"/>
              <a:buFont typeface="Noto Sans Symbols"/>
              <a:buChar char="⮚"/>
            </a:pPr>
            <a:endParaRPr sz="1800" b="1" dirty="0">
              <a:solidFill>
                <a:srgbClr val="000066"/>
              </a:solidFill>
              <a:latin typeface="Calibri"/>
              <a:ea typeface="Calibri"/>
              <a:cs typeface="Calibri"/>
              <a:sym typeface="Calibri"/>
            </a:endParaRPr>
          </a:p>
        </p:txBody>
      </p:sp>
      <p:sp>
        <p:nvSpPr>
          <p:cNvPr id="3" name="Rectangle 2"/>
          <p:cNvSpPr/>
          <p:nvPr/>
        </p:nvSpPr>
        <p:spPr>
          <a:xfrm>
            <a:off x="650994" y="1133483"/>
            <a:ext cx="8074718" cy="2693045"/>
          </a:xfrm>
          <a:prstGeom prst="rect">
            <a:avLst/>
          </a:prstGeom>
          <a:solidFill>
            <a:schemeClr val="accent4">
              <a:lumMod val="20000"/>
              <a:lumOff val="80000"/>
            </a:schemeClr>
          </a:solidFill>
        </p:spPr>
        <p:txBody>
          <a:bodyPr wrap="square">
            <a:spAutoFit/>
          </a:bodyPr>
          <a:lstStyle/>
          <a:p>
            <a:r>
              <a:rPr lang="en-US" sz="1600" b="1" dirty="0">
                <a:solidFill>
                  <a:srgbClr val="273239"/>
                </a:solidFill>
                <a:latin typeface="Times New Roman" panose="02020603050405020304" pitchFamily="18" charset="0"/>
                <a:cs typeface="Times New Roman" panose="02020603050405020304" pitchFamily="18" charset="0"/>
              </a:rPr>
              <a:t>Choke Packet Technique :</a:t>
            </a:r>
            <a:r>
              <a:rPr lang="en-US" sz="1600" dirty="0">
                <a:solidFill>
                  <a:srgbClr val="273239"/>
                </a:solidFill>
                <a:latin typeface="Times New Roman" panose="02020603050405020304" pitchFamily="18" charset="0"/>
                <a:cs typeface="Times New Roman" panose="02020603050405020304" pitchFamily="18" charset="0"/>
              </a:rPr>
              <a:t> </a:t>
            </a:r>
            <a:endParaRPr lang="en-US" sz="1600" dirty="0" smtClean="0">
              <a:solidFill>
                <a:srgbClr val="273239"/>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700" dirty="0" smtClean="0">
                <a:solidFill>
                  <a:srgbClr val="273239"/>
                </a:solidFill>
                <a:latin typeface="Times New Roman" panose="02020603050405020304" pitchFamily="18" charset="0"/>
                <a:cs typeface="Times New Roman" panose="02020603050405020304" pitchFamily="18" charset="0"/>
              </a:rPr>
              <a:t>Choke </a:t>
            </a:r>
            <a:r>
              <a:rPr lang="en-US" sz="1700" dirty="0">
                <a:solidFill>
                  <a:srgbClr val="273239"/>
                </a:solidFill>
                <a:latin typeface="Times New Roman" panose="02020603050405020304" pitchFamily="18" charset="0"/>
                <a:cs typeface="Times New Roman" panose="02020603050405020304" pitchFamily="18" charset="0"/>
              </a:rPr>
              <a:t>packet technique is applicable to both virtual networks as well as datagram subnets. </a:t>
            </a:r>
            <a:endParaRPr lang="en-US" sz="1700" dirty="0" smtClean="0">
              <a:solidFill>
                <a:srgbClr val="273239"/>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700" b="1" dirty="0" smtClean="0">
                <a:solidFill>
                  <a:srgbClr val="273239"/>
                </a:solidFill>
                <a:latin typeface="Times New Roman" panose="02020603050405020304" pitchFamily="18" charset="0"/>
                <a:cs typeface="Times New Roman" panose="02020603050405020304" pitchFamily="18" charset="0"/>
              </a:rPr>
              <a:t>A </a:t>
            </a:r>
            <a:r>
              <a:rPr lang="en-US" sz="1700" b="1" dirty="0">
                <a:solidFill>
                  <a:srgbClr val="273239"/>
                </a:solidFill>
                <a:latin typeface="Times New Roman" panose="02020603050405020304" pitchFamily="18" charset="0"/>
                <a:cs typeface="Times New Roman" panose="02020603050405020304" pitchFamily="18" charset="0"/>
              </a:rPr>
              <a:t>choke packet is a packet </a:t>
            </a:r>
            <a:r>
              <a:rPr lang="en-US" sz="1700" b="1" dirty="0">
                <a:solidFill>
                  <a:srgbClr val="C00000"/>
                </a:solidFill>
                <a:latin typeface="Times New Roman" panose="02020603050405020304" pitchFamily="18" charset="0"/>
                <a:cs typeface="Times New Roman" panose="02020603050405020304" pitchFamily="18" charset="0"/>
              </a:rPr>
              <a:t>sent by a node to the source to inform it of congestion. </a:t>
            </a:r>
            <a:endParaRPr lang="en-US" sz="1700" b="1" dirty="0" smtClean="0">
              <a:solidFill>
                <a:srgbClr val="C00000"/>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700" dirty="0" smtClean="0">
                <a:solidFill>
                  <a:srgbClr val="273239"/>
                </a:solidFill>
                <a:latin typeface="Times New Roman" panose="02020603050405020304" pitchFamily="18" charset="0"/>
                <a:cs typeface="Times New Roman" panose="02020603050405020304" pitchFamily="18" charset="0"/>
              </a:rPr>
              <a:t>Each </a:t>
            </a:r>
            <a:r>
              <a:rPr lang="en-US" sz="1700" dirty="0">
                <a:solidFill>
                  <a:srgbClr val="273239"/>
                </a:solidFill>
                <a:latin typeface="Times New Roman" panose="02020603050405020304" pitchFamily="18" charset="0"/>
                <a:cs typeface="Times New Roman" panose="02020603050405020304" pitchFamily="18" charset="0"/>
              </a:rPr>
              <a:t>router monitors its resources and the utilization at each of its output lines. </a:t>
            </a:r>
            <a:endParaRPr lang="en-US" sz="1700" dirty="0" smtClean="0">
              <a:solidFill>
                <a:srgbClr val="273239"/>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700" dirty="0" smtClean="0">
                <a:solidFill>
                  <a:srgbClr val="273239"/>
                </a:solidFill>
                <a:latin typeface="Times New Roman" panose="02020603050405020304" pitchFamily="18" charset="0"/>
                <a:cs typeface="Times New Roman" panose="02020603050405020304" pitchFamily="18" charset="0"/>
              </a:rPr>
              <a:t>Whenever </a:t>
            </a:r>
            <a:r>
              <a:rPr lang="en-US" sz="1700" dirty="0">
                <a:solidFill>
                  <a:srgbClr val="273239"/>
                </a:solidFill>
                <a:latin typeface="Times New Roman" panose="02020603050405020304" pitchFamily="18" charset="0"/>
                <a:cs typeface="Times New Roman" panose="02020603050405020304" pitchFamily="18" charset="0"/>
              </a:rPr>
              <a:t>the resource utilization exceeds the threshold value which is set by the administrator, the router directly sends a choke packet to the source giving it a feedback to reduce the traffic. </a:t>
            </a:r>
            <a:endParaRPr lang="en-US" sz="1700" dirty="0" smtClean="0">
              <a:solidFill>
                <a:srgbClr val="273239"/>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700" dirty="0" smtClean="0">
                <a:solidFill>
                  <a:srgbClr val="273239"/>
                </a:solidFill>
                <a:latin typeface="Times New Roman" panose="02020603050405020304" pitchFamily="18" charset="0"/>
                <a:cs typeface="Times New Roman" panose="02020603050405020304" pitchFamily="18" charset="0"/>
              </a:rPr>
              <a:t>The </a:t>
            </a:r>
            <a:r>
              <a:rPr lang="en-US" sz="1700" dirty="0">
                <a:solidFill>
                  <a:srgbClr val="273239"/>
                </a:solidFill>
                <a:latin typeface="Times New Roman" panose="02020603050405020304" pitchFamily="18" charset="0"/>
                <a:cs typeface="Times New Roman" panose="02020603050405020304" pitchFamily="18" charset="0"/>
              </a:rPr>
              <a:t>intermediate nodes through which the packets has traveled are not warned about congestion.</a:t>
            </a:r>
            <a:r>
              <a:rPr lang="en-US" sz="1600" dirty="0">
                <a:solidFill>
                  <a:srgbClr val="273239"/>
                </a:solidFill>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p:txBody>
      </p:sp>
      <p:pic>
        <p:nvPicPr>
          <p:cNvPr id="5122" name="Picture 2" descr="choke packet"/>
          <p:cNvPicPr>
            <a:picLocks noChangeAspect="1" noChangeArrowheads="1"/>
          </p:cNvPicPr>
          <p:nvPr/>
        </p:nvPicPr>
        <p:blipFill rotWithShape="1">
          <a:blip r:embed="rId3">
            <a:extLst>
              <a:ext uri="{28A0092B-C50C-407E-A947-70E740481C1C}">
                <a14:useLocalDpi xmlns:a14="http://schemas.microsoft.com/office/drawing/2010/main" val="0"/>
              </a:ext>
            </a:extLst>
          </a:blip>
          <a:srcRect t="13881" b="4963"/>
          <a:stretch/>
        </p:blipFill>
        <p:spPr bwMode="auto">
          <a:xfrm>
            <a:off x="1194416" y="3768052"/>
            <a:ext cx="6369118" cy="999211"/>
          </a:xfrm>
          <a:prstGeom prst="rect">
            <a:avLst/>
          </a:prstGeom>
          <a:noFill/>
          <a:extLst>
            <a:ext uri="{909E8E84-426E-40DD-AFC4-6F175D3DCCD1}">
              <a14:hiddenFill xmlns:a14="http://schemas.microsoft.com/office/drawing/2010/main">
                <a:solidFill>
                  <a:srgbClr val="FFFFFF"/>
                </a:solidFill>
              </a14:hiddenFill>
            </a:ext>
          </a:extLst>
        </p:spPr>
      </p:pic>
      <p:pic>
        <p:nvPicPr>
          <p:cNvPr id="13" name="Google Shape;197;p30"/>
          <p:cNvPicPr preferRelativeResize="0"/>
          <p:nvPr/>
        </p:nvPicPr>
        <p:blipFill rotWithShape="1">
          <a:blip r:embed="rId4">
            <a:alphaModFix/>
          </a:blip>
          <a:srcRect/>
          <a:stretch/>
        </p:blipFill>
        <p:spPr>
          <a:xfrm>
            <a:off x="41822" y="47021"/>
            <a:ext cx="538608" cy="597579"/>
          </a:xfrm>
          <a:prstGeom prst="rect">
            <a:avLst/>
          </a:prstGeom>
          <a:noFill/>
          <a:ln>
            <a:noFill/>
          </a:ln>
        </p:spPr>
      </p:pic>
    </p:spTree>
    <p:extLst>
      <p:ext uri="{BB962C8B-B14F-4D97-AF65-F5344CB8AC3E}">
        <p14:creationId xmlns:p14="http://schemas.microsoft.com/office/powerpoint/2010/main" val="170244801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11" name="Google Shape;1211;p128"/>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85</a:t>
            </a:fld>
            <a:endParaRPr sz="1100" dirty="0"/>
          </a:p>
        </p:txBody>
      </p:sp>
      <p:sp>
        <p:nvSpPr>
          <p:cNvPr id="1208" name="Google Shape;1208;p128"/>
          <p:cNvSpPr txBox="1">
            <a:spLocks noGrp="1"/>
          </p:cNvSpPr>
          <p:nvPr>
            <p:ph type="title" idx="4294967295"/>
          </p:nvPr>
        </p:nvSpPr>
        <p:spPr>
          <a:xfrm>
            <a:off x="495013" y="142296"/>
            <a:ext cx="7772400" cy="43815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Clr>
                <a:schemeClr val="dk1"/>
              </a:buClr>
              <a:buSzPts val="3000"/>
              <a:buFont typeface="Times New Roman"/>
              <a:buNone/>
            </a:pPr>
            <a:r>
              <a:rPr lang="en" sz="3200" dirty="0">
                <a:latin typeface="Times New Roman"/>
                <a:ea typeface="Times New Roman"/>
                <a:cs typeface="Times New Roman"/>
                <a:sym typeface="Times New Roman"/>
              </a:rPr>
              <a:t>Transmission Control Protocol [TCP] (Cntd.)</a:t>
            </a:r>
            <a:endParaRPr sz="3200" dirty="0"/>
          </a:p>
        </p:txBody>
      </p:sp>
      <p:sp>
        <p:nvSpPr>
          <p:cNvPr id="1212" name="Google Shape;1212;p128"/>
          <p:cNvSpPr txBox="1"/>
          <p:nvPr/>
        </p:nvSpPr>
        <p:spPr>
          <a:xfrm>
            <a:off x="394799" y="696279"/>
            <a:ext cx="8515349" cy="285749"/>
          </a:xfrm>
          <a:prstGeom prst="rect">
            <a:avLst/>
          </a:prstGeom>
          <a:noFill/>
          <a:ln>
            <a:noFill/>
          </a:ln>
        </p:spPr>
        <p:txBody>
          <a:bodyPr spcFirstLastPara="1" wrap="square" lIns="68575" tIns="34275" rIns="68575" bIns="34275" anchor="t" anchorCtr="0">
            <a:noAutofit/>
          </a:bodyPr>
          <a:lstStyle/>
          <a:p>
            <a:pPr marL="292100" marR="0" lvl="0" indent="-215900" algn="l" rtl="0">
              <a:lnSpc>
                <a:spcPct val="80000"/>
              </a:lnSpc>
              <a:spcBef>
                <a:spcPts val="0"/>
              </a:spcBef>
              <a:spcAft>
                <a:spcPts val="0"/>
              </a:spcAft>
              <a:buClr>
                <a:srgbClr val="CC0000"/>
              </a:buClr>
              <a:buSzPts val="1800"/>
              <a:buFont typeface="Arial"/>
              <a:buChar char="•"/>
            </a:pPr>
            <a:r>
              <a:rPr lang="en" sz="1800" b="1" dirty="0">
                <a:solidFill>
                  <a:schemeClr val="tx1"/>
                </a:solidFill>
                <a:latin typeface="Times New Roman" panose="02020603050405020304" pitchFamily="18" charset="0"/>
                <a:ea typeface="Calibri"/>
                <a:cs typeface="Times New Roman" panose="02020603050405020304" pitchFamily="18" charset="0"/>
                <a:sym typeface="Calibri"/>
              </a:rPr>
              <a:t>Congestion Control: </a:t>
            </a:r>
            <a:r>
              <a:rPr lang="en" sz="1800" b="1" dirty="0">
                <a:solidFill>
                  <a:srgbClr val="FF0000"/>
                </a:solidFill>
                <a:latin typeface="Times New Roman" panose="02020603050405020304" pitchFamily="18" charset="0"/>
                <a:ea typeface="Calibri"/>
                <a:cs typeface="Times New Roman" panose="02020603050405020304" pitchFamily="18" charset="0"/>
                <a:sym typeface="Calibri"/>
              </a:rPr>
              <a:t>Closed-Loop Congestion Control </a:t>
            </a:r>
            <a:r>
              <a:rPr lang="en" sz="1800" b="1" dirty="0" smtClean="0">
                <a:solidFill>
                  <a:srgbClr val="FF0000"/>
                </a:solidFill>
                <a:latin typeface="Times New Roman" panose="02020603050405020304" pitchFamily="18" charset="0"/>
                <a:ea typeface="Calibri"/>
                <a:cs typeface="Times New Roman" panose="02020603050405020304" pitchFamily="18" charset="0"/>
                <a:sym typeface="Calibri"/>
              </a:rPr>
              <a:t>(Removal</a:t>
            </a:r>
            <a:r>
              <a:rPr lang="en" sz="1800" b="1" dirty="0">
                <a:solidFill>
                  <a:srgbClr val="FF0000"/>
                </a:solidFill>
                <a:latin typeface="Times New Roman" panose="02020603050405020304" pitchFamily="18" charset="0"/>
                <a:ea typeface="Calibri"/>
                <a:cs typeface="Times New Roman" panose="02020603050405020304" pitchFamily="18" charset="0"/>
                <a:sym typeface="Calibri"/>
              </a:rPr>
              <a:t>)</a:t>
            </a:r>
            <a:r>
              <a:rPr lang="en" sz="1800" b="1" dirty="0" smtClean="0">
                <a:solidFill>
                  <a:srgbClr val="FF0000"/>
                </a:solidFill>
                <a:latin typeface="Times New Roman" panose="02020603050405020304" pitchFamily="18" charset="0"/>
                <a:ea typeface="Calibri"/>
                <a:cs typeface="Times New Roman" panose="02020603050405020304" pitchFamily="18" charset="0"/>
                <a:sym typeface="Calibri"/>
              </a:rPr>
              <a:t> </a:t>
            </a:r>
            <a:r>
              <a:rPr lang="en" sz="1800" b="1" dirty="0">
                <a:solidFill>
                  <a:srgbClr val="FF0000"/>
                </a:solidFill>
                <a:latin typeface="Times New Roman" panose="02020603050405020304" pitchFamily="18" charset="0"/>
                <a:ea typeface="Calibri"/>
                <a:cs typeface="Times New Roman" panose="02020603050405020304" pitchFamily="18" charset="0"/>
                <a:sym typeface="Calibri"/>
              </a:rPr>
              <a:t>(Cntd.)</a:t>
            </a:r>
            <a:endParaRPr sz="1800" b="1" dirty="0">
              <a:solidFill>
                <a:srgbClr val="000066"/>
              </a:solidFill>
              <a:latin typeface="Times New Roman" panose="02020603050405020304" pitchFamily="18" charset="0"/>
              <a:ea typeface="Calibri"/>
              <a:cs typeface="Times New Roman" panose="02020603050405020304" pitchFamily="18" charset="0"/>
              <a:sym typeface="Calibri"/>
            </a:endParaRPr>
          </a:p>
        </p:txBody>
      </p:sp>
      <p:sp>
        <p:nvSpPr>
          <p:cNvPr id="1213" name="Google Shape;1213;p128"/>
          <p:cNvSpPr txBox="1"/>
          <p:nvPr/>
        </p:nvSpPr>
        <p:spPr>
          <a:xfrm>
            <a:off x="444137" y="1485900"/>
            <a:ext cx="8515349" cy="285749"/>
          </a:xfrm>
          <a:prstGeom prst="rect">
            <a:avLst/>
          </a:prstGeom>
          <a:noFill/>
          <a:ln>
            <a:noFill/>
          </a:ln>
        </p:spPr>
        <p:txBody>
          <a:bodyPr spcFirstLastPara="1" wrap="square" lIns="68575" tIns="34275" rIns="68575" bIns="34275" anchor="t" anchorCtr="0">
            <a:noAutofit/>
          </a:bodyPr>
          <a:lstStyle/>
          <a:p>
            <a:pPr marL="330200" marR="0" lvl="0" indent="-254000" algn="l" rtl="0">
              <a:lnSpc>
                <a:spcPct val="80000"/>
              </a:lnSpc>
              <a:spcBef>
                <a:spcPts val="0"/>
              </a:spcBef>
              <a:spcAft>
                <a:spcPts val="0"/>
              </a:spcAft>
              <a:buClr>
                <a:srgbClr val="CC0000"/>
              </a:buClr>
              <a:buSzPts val="1800"/>
              <a:buFont typeface="Noto Sans Symbols"/>
              <a:buChar char="⮚"/>
            </a:pPr>
            <a:endParaRPr sz="1800" b="1" dirty="0">
              <a:solidFill>
                <a:srgbClr val="000066"/>
              </a:solidFill>
              <a:latin typeface="Calibri"/>
              <a:ea typeface="Calibri"/>
              <a:cs typeface="Calibri"/>
              <a:sym typeface="Calibri"/>
            </a:endParaRPr>
          </a:p>
        </p:txBody>
      </p:sp>
      <p:sp>
        <p:nvSpPr>
          <p:cNvPr id="2" name="Rectangle 1"/>
          <p:cNvSpPr/>
          <p:nvPr/>
        </p:nvSpPr>
        <p:spPr>
          <a:xfrm>
            <a:off x="614941" y="1628774"/>
            <a:ext cx="7532544" cy="1723549"/>
          </a:xfrm>
          <a:prstGeom prst="rect">
            <a:avLst/>
          </a:prstGeom>
          <a:solidFill>
            <a:schemeClr val="accent1">
              <a:lumMod val="20000"/>
              <a:lumOff val="80000"/>
            </a:schemeClr>
          </a:solidFill>
        </p:spPr>
        <p:txBody>
          <a:bodyPr wrap="square">
            <a:spAutoFit/>
          </a:bodyPr>
          <a:lstStyle/>
          <a:p>
            <a:r>
              <a:rPr lang="en-US" sz="1600" b="1" dirty="0" smtClean="0">
                <a:solidFill>
                  <a:srgbClr val="273239"/>
                </a:solidFill>
                <a:latin typeface="Times New Roman" panose="02020603050405020304" pitchFamily="18" charset="0"/>
                <a:cs typeface="Times New Roman" panose="02020603050405020304" pitchFamily="18" charset="0"/>
              </a:rPr>
              <a:t>3. Implicit </a:t>
            </a:r>
            <a:r>
              <a:rPr lang="en-US" sz="1600" b="1" dirty="0">
                <a:solidFill>
                  <a:srgbClr val="273239"/>
                </a:solidFill>
                <a:latin typeface="Times New Roman" panose="02020603050405020304" pitchFamily="18" charset="0"/>
                <a:cs typeface="Times New Roman" panose="02020603050405020304" pitchFamily="18" charset="0"/>
              </a:rPr>
              <a:t>Signaling :</a:t>
            </a:r>
            <a:r>
              <a:rPr lang="en-US" sz="1600" dirty="0">
                <a:solidFill>
                  <a:srgbClr val="273239"/>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a:r>
            <a:br>
              <a:rPr lang="en-US" sz="1600" dirty="0">
                <a:latin typeface="Times New Roman" panose="02020603050405020304" pitchFamily="18" charset="0"/>
                <a:cs typeface="Times New Roman" panose="02020603050405020304" pitchFamily="18" charset="0"/>
              </a:rPr>
            </a:br>
            <a:r>
              <a:rPr lang="en-US" sz="1800" dirty="0">
                <a:solidFill>
                  <a:srgbClr val="C00000"/>
                </a:solidFill>
                <a:latin typeface="Times New Roman" panose="02020603050405020304" pitchFamily="18" charset="0"/>
                <a:cs typeface="Times New Roman" panose="02020603050405020304" pitchFamily="18" charset="0"/>
              </a:rPr>
              <a:t>In implicit signaling, there is no communication between the congested nodes and the source. </a:t>
            </a:r>
            <a:endParaRPr lang="en-US" sz="1800" dirty="0" smtClean="0">
              <a:solidFill>
                <a:srgbClr val="C00000"/>
              </a:solidFill>
              <a:latin typeface="Times New Roman" panose="02020603050405020304" pitchFamily="18" charset="0"/>
              <a:cs typeface="Times New Roman" panose="02020603050405020304" pitchFamily="18" charset="0"/>
            </a:endParaRPr>
          </a:p>
          <a:p>
            <a:pPr marL="91440" indent="-285750" algn="just">
              <a:buFont typeface="Wingdings" panose="05000000000000000000" pitchFamily="2" charset="2"/>
              <a:buChar char="Ø"/>
            </a:pPr>
            <a:r>
              <a:rPr lang="en-US" sz="1800" b="1" dirty="0" smtClean="0">
                <a:solidFill>
                  <a:srgbClr val="3812D8"/>
                </a:solidFill>
                <a:latin typeface="Times New Roman" panose="02020603050405020304" pitchFamily="18" charset="0"/>
                <a:cs typeface="Times New Roman" panose="02020603050405020304" pitchFamily="18" charset="0"/>
              </a:rPr>
              <a:t>The </a:t>
            </a:r>
            <a:r>
              <a:rPr lang="en-US" sz="1800" b="1" dirty="0">
                <a:solidFill>
                  <a:srgbClr val="3812D8"/>
                </a:solidFill>
                <a:latin typeface="Times New Roman" panose="02020603050405020304" pitchFamily="18" charset="0"/>
                <a:cs typeface="Times New Roman" panose="02020603050405020304" pitchFamily="18" charset="0"/>
              </a:rPr>
              <a:t>source guesses that there is congestion in a network. </a:t>
            </a:r>
            <a:endParaRPr lang="en-US" sz="1800" b="1" dirty="0" smtClean="0">
              <a:solidFill>
                <a:srgbClr val="3812D8"/>
              </a:solidFill>
              <a:latin typeface="Times New Roman" panose="02020603050405020304" pitchFamily="18" charset="0"/>
              <a:cs typeface="Times New Roman" panose="02020603050405020304" pitchFamily="18" charset="0"/>
            </a:endParaRPr>
          </a:p>
          <a:p>
            <a:pPr marL="91440" indent="-285750" algn="just">
              <a:buFont typeface="Wingdings" panose="05000000000000000000" pitchFamily="2" charset="2"/>
              <a:buChar char="Ø"/>
            </a:pPr>
            <a:r>
              <a:rPr lang="en-US" sz="1800" dirty="0" smtClean="0">
                <a:solidFill>
                  <a:srgbClr val="C00000"/>
                </a:solidFill>
                <a:latin typeface="Times New Roman" panose="02020603050405020304" pitchFamily="18" charset="0"/>
                <a:cs typeface="Times New Roman" panose="02020603050405020304" pitchFamily="18" charset="0"/>
              </a:rPr>
              <a:t>For </a:t>
            </a:r>
            <a:r>
              <a:rPr lang="en-US" sz="1800" dirty="0">
                <a:solidFill>
                  <a:srgbClr val="C00000"/>
                </a:solidFill>
                <a:latin typeface="Times New Roman" panose="02020603050405020304" pitchFamily="18" charset="0"/>
                <a:cs typeface="Times New Roman" panose="02020603050405020304" pitchFamily="18" charset="0"/>
              </a:rPr>
              <a:t>example when sender sends several packets and there is no acknowledgment for a while, one assumption is that there is a congestion. </a:t>
            </a:r>
          </a:p>
        </p:txBody>
      </p:sp>
      <p:pic>
        <p:nvPicPr>
          <p:cNvPr id="13" name="Google Shape;197;p30"/>
          <p:cNvPicPr preferRelativeResize="0"/>
          <p:nvPr/>
        </p:nvPicPr>
        <p:blipFill rotWithShape="1">
          <a:blip r:embed="rId3">
            <a:alphaModFix/>
          </a:blip>
          <a:srcRect/>
          <a:stretch/>
        </p:blipFill>
        <p:spPr>
          <a:xfrm>
            <a:off x="41822" y="47021"/>
            <a:ext cx="538608" cy="597579"/>
          </a:xfrm>
          <a:prstGeom prst="rect">
            <a:avLst/>
          </a:prstGeom>
          <a:noFill/>
          <a:ln>
            <a:noFill/>
          </a:ln>
        </p:spPr>
      </p:pic>
    </p:spTree>
    <p:extLst>
      <p:ext uri="{BB962C8B-B14F-4D97-AF65-F5344CB8AC3E}">
        <p14:creationId xmlns:p14="http://schemas.microsoft.com/office/powerpoint/2010/main" val="337689701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11" name="Google Shape;1211;p128"/>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86</a:t>
            </a:fld>
            <a:endParaRPr sz="1100" dirty="0"/>
          </a:p>
        </p:txBody>
      </p:sp>
      <p:sp>
        <p:nvSpPr>
          <p:cNvPr id="1208" name="Google Shape;1208;p128"/>
          <p:cNvSpPr txBox="1">
            <a:spLocks noGrp="1"/>
          </p:cNvSpPr>
          <p:nvPr>
            <p:ph type="title" idx="4294967295"/>
          </p:nvPr>
        </p:nvSpPr>
        <p:spPr>
          <a:xfrm>
            <a:off x="495013" y="142296"/>
            <a:ext cx="7772400" cy="43815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Clr>
                <a:schemeClr val="dk1"/>
              </a:buClr>
              <a:buSzPts val="3000"/>
              <a:buFont typeface="Times New Roman"/>
              <a:buNone/>
            </a:pPr>
            <a:r>
              <a:rPr lang="en" sz="3200" dirty="0">
                <a:latin typeface="Times New Roman"/>
                <a:ea typeface="Times New Roman"/>
                <a:cs typeface="Times New Roman"/>
                <a:sym typeface="Times New Roman"/>
              </a:rPr>
              <a:t>Transmission Control Protocol [TCP] (Cntd.)</a:t>
            </a:r>
            <a:endParaRPr sz="3200" dirty="0"/>
          </a:p>
        </p:txBody>
      </p:sp>
      <p:sp>
        <p:nvSpPr>
          <p:cNvPr id="1212" name="Google Shape;1212;p128"/>
          <p:cNvSpPr txBox="1"/>
          <p:nvPr/>
        </p:nvSpPr>
        <p:spPr>
          <a:xfrm>
            <a:off x="394799" y="696279"/>
            <a:ext cx="8515349" cy="285749"/>
          </a:xfrm>
          <a:prstGeom prst="rect">
            <a:avLst/>
          </a:prstGeom>
          <a:noFill/>
          <a:ln>
            <a:noFill/>
          </a:ln>
        </p:spPr>
        <p:txBody>
          <a:bodyPr spcFirstLastPara="1" wrap="square" lIns="68575" tIns="34275" rIns="68575" bIns="34275" anchor="t" anchorCtr="0">
            <a:noAutofit/>
          </a:bodyPr>
          <a:lstStyle/>
          <a:p>
            <a:pPr marL="292100" marR="0" lvl="0" indent="-215900" algn="l" rtl="0">
              <a:lnSpc>
                <a:spcPct val="80000"/>
              </a:lnSpc>
              <a:spcBef>
                <a:spcPts val="0"/>
              </a:spcBef>
              <a:spcAft>
                <a:spcPts val="0"/>
              </a:spcAft>
              <a:buClr>
                <a:srgbClr val="CC0000"/>
              </a:buClr>
              <a:buSzPts val="1800"/>
              <a:buFont typeface="Arial"/>
              <a:buChar char="•"/>
            </a:pPr>
            <a:r>
              <a:rPr lang="en" sz="1800" b="1" dirty="0">
                <a:solidFill>
                  <a:schemeClr val="tx1"/>
                </a:solidFill>
                <a:latin typeface="Times New Roman" panose="02020603050405020304" pitchFamily="18" charset="0"/>
                <a:ea typeface="Calibri"/>
                <a:cs typeface="Times New Roman" panose="02020603050405020304" pitchFamily="18" charset="0"/>
                <a:sym typeface="Calibri"/>
              </a:rPr>
              <a:t>Congestion Control: </a:t>
            </a:r>
            <a:r>
              <a:rPr lang="en" sz="1800" b="1" dirty="0">
                <a:solidFill>
                  <a:srgbClr val="FF0000"/>
                </a:solidFill>
                <a:latin typeface="Times New Roman" panose="02020603050405020304" pitchFamily="18" charset="0"/>
                <a:ea typeface="Calibri"/>
                <a:cs typeface="Times New Roman" panose="02020603050405020304" pitchFamily="18" charset="0"/>
                <a:sym typeface="Calibri"/>
              </a:rPr>
              <a:t>Closed-Loop Congestion Control </a:t>
            </a:r>
            <a:r>
              <a:rPr lang="en" sz="1800" b="1" dirty="0" smtClean="0">
                <a:solidFill>
                  <a:srgbClr val="FF0000"/>
                </a:solidFill>
                <a:latin typeface="Times New Roman" panose="02020603050405020304" pitchFamily="18" charset="0"/>
                <a:ea typeface="Calibri"/>
                <a:cs typeface="Times New Roman" panose="02020603050405020304" pitchFamily="18" charset="0"/>
                <a:sym typeface="Calibri"/>
              </a:rPr>
              <a:t>(Removal</a:t>
            </a:r>
            <a:r>
              <a:rPr lang="en" sz="1800" b="1" dirty="0">
                <a:solidFill>
                  <a:srgbClr val="FF0000"/>
                </a:solidFill>
                <a:latin typeface="Times New Roman" panose="02020603050405020304" pitchFamily="18" charset="0"/>
                <a:ea typeface="Calibri"/>
                <a:cs typeface="Times New Roman" panose="02020603050405020304" pitchFamily="18" charset="0"/>
                <a:sym typeface="Calibri"/>
              </a:rPr>
              <a:t>)</a:t>
            </a:r>
            <a:r>
              <a:rPr lang="en" sz="1800" b="1" dirty="0" smtClean="0">
                <a:solidFill>
                  <a:srgbClr val="FF0000"/>
                </a:solidFill>
                <a:latin typeface="Times New Roman" panose="02020603050405020304" pitchFamily="18" charset="0"/>
                <a:ea typeface="Calibri"/>
                <a:cs typeface="Times New Roman" panose="02020603050405020304" pitchFamily="18" charset="0"/>
                <a:sym typeface="Calibri"/>
              </a:rPr>
              <a:t> </a:t>
            </a:r>
            <a:r>
              <a:rPr lang="en" sz="1800" b="1" dirty="0">
                <a:solidFill>
                  <a:srgbClr val="FF0000"/>
                </a:solidFill>
                <a:latin typeface="Times New Roman" panose="02020603050405020304" pitchFamily="18" charset="0"/>
                <a:ea typeface="Calibri"/>
                <a:cs typeface="Times New Roman" panose="02020603050405020304" pitchFamily="18" charset="0"/>
                <a:sym typeface="Calibri"/>
              </a:rPr>
              <a:t>(Cntd.)</a:t>
            </a:r>
            <a:endParaRPr sz="1800" b="1" dirty="0">
              <a:solidFill>
                <a:srgbClr val="000066"/>
              </a:solidFill>
              <a:latin typeface="Times New Roman" panose="02020603050405020304" pitchFamily="18" charset="0"/>
              <a:ea typeface="Calibri"/>
              <a:cs typeface="Times New Roman" panose="02020603050405020304" pitchFamily="18" charset="0"/>
              <a:sym typeface="Calibri"/>
            </a:endParaRPr>
          </a:p>
        </p:txBody>
      </p:sp>
      <p:sp>
        <p:nvSpPr>
          <p:cNvPr id="1213" name="Google Shape;1213;p128"/>
          <p:cNvSpPr txBox="1"/>
          <p:nvPr/>
        </p:nvSpPr>
        <p:spPr>
          <a:xfrm>
            <a:off x="444137" y="1485900"/>
            <a:ext cx="8515349" cy="285749"/>
          </a:xfrm>
          <a:prstGeom prst="rect">
            <a:avLst/>
          </a:prstGeom>
          <a:noFill/>
          <a:ln>
            <a:noFill/>
          </a:ln>
        </p:spPr>
        <p:txBody>
          <a:bodyPr spcFirstLastPara="1" wrap="square" lIns="68575" tIns="34275" rIns="68575" bIns="34275" anchor="t" anchorCtr="0">
            <a:noAutofit/>
          </a:bodyPr>
          <a:lstStyle/>
          <a:p>
            <a:pPr marL="330200" marR="0" lvl="0" indent="-254000" algn="l" rtl="0">
              <a:lnSpc>
                <a:spcPct val="80000"/>
              </a:lnSpc>
              <a:spcBef>
                <a:spcPts val="0"/>
              </a:spcBef>
              <a:spcAft>
                <a:spcPts val="0"/>
              </a:spcAft>
              <a:buClr>
                <a:srgbClr val="CC0000"/>
              </a:buClr>
              <a:buSzPts val="1800"/>
              <a:buFont typeface="Noto Sans Symbols"/>
              <a:buChar char="⮚"/>
            </a:pPr>
            <a:endParaRPr sz="1800" b="1" dirty="0">
              <a:solidFill>
                <a:srgbClr val="000066"/>
              </a:solidFill>
              <a:latin typeface="Calibri"/>
              <a:ea typeface="Calibri"/>
              <a:cs typeface="Calibri"/>
              <a:sym typeface="Calibri"/>
            </a:endParaRPr>
          </a:p>
        </p:txBody>
      </p:sp>
      <p:sp>
        <p:nvSpPr>
          <p:cNvPr id="4" name="Rectangle 3"/>
          <p:cNvSpPr/>
          <p:nvPr/>
        </p:nvSpPr>
        <p:spPr>
          <a:xfrm>
            <a:off x="580430" y="1033707"/>
            <a:ext cx="8329718" cy="3939540"/>
          </a:xfrm>
          <a:prstGeom prst="rect">
            <a:avLst/>
          </a:prstGeom>
          <a:solidFill>
            <a:schemeClr val="accent4">
              <a:lumMod val="20000"/>
              <a:lumOff val="80000"/>
            </a:schemeClr>
          </a:solidFill>
        </p:spPr>
        <p:txBody>
          <a:bodyPr wrap="square">
            <a:spAutoFit/>
          </a:bodyPr>
          <a:lstStyle/>
          <a:p>
            <a:pPr fontAlgn="base"/>
            <a:r>
              <a:rPr lang="en-US" sz="1600" b="1" dirty="0" smtClean="0">
                <a:solidFill>
                  <a:srgbClr val="273239"/>
                </a:solidFill>
                <a:latin typeface="Times New Roman" panose="02020603050405020304" pitchFamily="18" charset="0"/>
                <a:cs typeface="Times New Roman" panose="02020603050405020304" pitchFamily="18" charset="0"/>
              </a:rPr>
              <a:t>4. Explicit </a:t>
            </a:r>
            <a:r>
              <a:rPr lang="en-US" sz="1600" b="1" dirty="0">
                <a:solidFill>
                  <a:srgbClr val="273239"/>
                </a:solidFill>
                <a:latin typeface="Times New Roman" panose="02020603050405020304" pitchFamily="18" charset="0"/>
                <a:cs typeface="Times New Roman" panose="02020603050405020304" pitchFamily="18" charset="0"/>
              </a:rPr>
              <a:t>Signaling :</a:t>
            </a:r>
            <a:r>
              <a:rPr lang="en-US" sz="1600" dirty="0">
                <a:solidFill>
                  <a:srgbClr val="273239"/>
                </a:solidFill>
                <a:latin typeface="Times New Roman" panose="02020603050405020304" pitchFamily="18" charset="0"/>
                <a:cs typeface="Times New Roman" panose="02020603050405020304" pitchFamily="18" charset="0"/>
              </a:rPr>
              <a:t> </a:t>
            </a:r>
            <a:br>
              <a:rPr lang="en-US" sz="1600" dirty="0">
                <a:solidFill>
                  <a:srgbClr val="273239"/>
                </a:solidFill>
                <a:latin typeface="Times New Roman" panose="02020603050405020304" pitchFamily="18" charset="0"/>
                <a:cs typeface="Times New Roman" panose="02020603050405020304" pitchFamily="18" charset="0"/>
              </a:rPr>
            </a:br>
            <a:r>
              <a:rPr lang="en-US" sz="1800" dirty="0">
                <a:solidFill>
                  <a:srgbClr val="3812D8"/>
                </a:solidFill>
                <a:latin typeface="Times New Roman" panose="02020603050405020304" pitchFamily="18" charset="0"/>
                <a:cs typeface="Times New Roman" panose="02020603050405020304" pitchFamily="18" charset="0"/>
              </a:rPr>
              <a:t>In explicit signaling, if a node experiences congestion </a:t>
            </a:r>
            <a:r>
              <a:rPr lang="en-US" sz="1800" b="1" dirty="0">
                <a:solidFill>
                  <a:srgbClr val="00B050"/>
                </a:solidFill>
                <a:latin typeface="Times New Roman" panose="02020603050405020304" pitchFamily="18" charset="0"/>
                <a:cs typeface="Times New Roman" panose="02020603050405020304" pitchFamily="18" charset="0"/>
              </a:rPr>
              <a:t>it can explicitly sends a packet</a:t>
            </a:r>
            <a:r>
              <a:rPr lang="en-US" sz="1800" dirty="0">
                <a:solidFill>
                  <a:srgbClr val="3812D8"/>
                </a:solidFill>
                <a:latin typeface="Times New Roman" panose="02020603050405020304" pitchFamily="18" charset="0"/>
                <a:cs typeface="Times New Roman" panose="02020603050405020304" pitchFamily="18" charset="0"/>
              </a:rPr>
              <a:t> </a:t>
            </a:r>
            <a:r>
              <a:rPr lang="en-US" sz="1800" b="1" dirty="0">
                <a:solidFill>
                  <a:srgbClr val="C00000"/>
                </a:solidFill>
                <a:latin typeface="Times New Roman" panose="02020603050405020304" pitchFamily="18" charset="0"/>
                <a:cs typeface="Times New Roman" panose="02020603050405020304" pitchFamily="18" charset="0"/>
              </a:rPr>
              <a:t>to the source or destination to inform about congestion. </a:t>
            </a:r>
            <a:endParaRPr lang="en-US" sz="1800" b="1" dirty="0" smtClean="0">
              <a:solidFill>
                <a:srgbClr val="C00000"/>
              </a:solidFill>
              <a:latin typeface="Times New Roman" panose="02020603050405020304" pitchFamily="18" charset="0"/>
              <a:cs typeface="Times New Roman" panose="02020603050405020304" pitchFamily="18" charset="0"/>
            </a:endParaRPr>
          </a:p>
          <a:p>
            <a:pPr algn="just" fontAlgn="base"/>
            <a:r>
              <a:rPr lang="en-US" sz="1800" dirty="0" smtClean="0">
                <a:solidFill>
                  <a:srgbClr val="C00000"/>
                </a:solidFill>
                <a:latin typeface="Times New Roman" panose="02020603050405020304" pitchFamily="18" charset="0"/>
                <a:cs typeface="Times New Roman" panose="02020603050405020304" pitchFamily="18" charset="0"/>
              </a:rPr>
              <a:t>The </a:t>
            </a:r>
            <a:r>
              <a:rPr lang="en-US" sz="1800" dirty="0">
                <a:solidFill>
                  <a:srgbClr val="C00000"/>
                </a:solidFill>
                <a:latin typeface="Times New Roman" panose="02020603050405020304" pitchFamily="18" charset="0"/>
                <a:cs typeface="Times New Roman" panose="02020603050405020304" pitchFamily="18" charset="0"/>
              </a:rPr>
              <a:t>difference between choke packet and explicit signaling is that the signal is included in the packets that carry data rather than creating a different packet as in case of choke packet technique. </a:t>
            </a:r>
            <a:endParaRPr lang="en-US" sz="1800" dirty="0" smtClean="0">
              <a:solidFill>
                <a:srgbClr val="C00000"/>
              </a:solidFill>
              <a:latin typeface="Times New Roman" panose="02020603050405020304" pitchFamily="18" charset="0"/>
              <a:cs typeface="Times New Roman" panose="02020603050405020304" pitchFamily="18" charset="0"/>
            </a:endParaRPr>
          </a:p>
          <a:p>
            <a:pPr algn="just" fontAlgn="base"/>
            <a:endParaRPr lang="en-US" sz="1800" dirty="0" smtClean="0">
              <a:solidFill>
                <a:srgbClr val="C00000"/>
              </a:solidFill>
              <a:latin typeface="Times New Roman" panose="02020603050405020304" pitchFamily="18" charset="0"/>
              <a:cs typeface="Times New Roman" panose="02020603050405020304" pitchFamily="18" charset="0"/>
            </a:endParaRPr>
          </a:p>
          <a:p>
            <a:pPr algn="just" fontAlgn="base"/>
            <a:r>
              <a:rPr lang="en-US" sz="1800" b="1" dirty="0" smtClean="0">
                <a:solidFill>
                  <a:srgbClr val="3812D8"/>
                </a:solidFill>
                <a:latin typeface="Times New Roman" panose="02020603050405020304" pitchFamily="18" charset="0"/>
                <a:cs typeface="Times New Roman" panose="02020603050405020304" pitchFamily="18" charset="0"/>
              </a:rPr>
              <a:t>Explicit </a:t>
            </a:r>
            <a:r>
              <a:rPr lang="en-US" sz="1800" b="1" dirty="0">
                <a:solidFill>
                  <a:srgbClr val="3812D8"/>
                </a:solidFill>
                <a:latin typeface="Times New Roman" panose="02020603050405020304" pitchFamily="18" charset="0"/>
                <a:cs typeface="Times New Roman" panose="02020603050405020304" pitchFamily="18" charset="0"/>
              </a:rPr>
              <a:t>signaling </a:t>
            </a:r>
            <a:r>
              <a:rPr lang="en-US" sz="1800" b="1" dirty="0">
                <a:solidFill>
                  <a:srgbClr val="00B050"/>
                </a:solidFill>
                <a:latin typeface="Times New Roman" panose="02020603050405020304" pitchFamily="18" charset="0"/>
                <a:cs typeface="Times New Roman" panose="02020603050405020304" pitchFamily="18" charset="0"/>
              </a:rPr>
              <a:t>can occur in either forward or backward direction. </a:t>
            </a:r>
          </a:p>
          <a:p>
            <a:pPr marL="742950" lvl="1" indent="-285750" algn="just" fontAlgn="base">
              <a:buFont typeface="+mj-lt"/>
              <a:buAutoNum type="arabicPeriod"/>
            </a:pPr>
            <a:r>
              <a:rPr lang="en-US" sz="1800" b="1" dirty="0">
                <a:solidFill>
                  <a:srgbClr val="C00000"/>
                </a:solidFill>
                <a:latin typeface="Times New Roman" panose="02020603050405020304" pitchFamily="18" charset="0"/>
                <a:cs typeface="Times New Roman" panose="02020603050405020304" pitchFamily="18" charset="0"/>
              </a:rPr>
              <a:t>Forward Signaling :</a:t>
            </a:r>
            <a:r>
              <a:rPr lang="en-US" sz="1800" dirty="0">
                <a:solidFill>
                  <a:srgbClr val="3812D8"/>
                </a:solidFill>
                <a:latin typeface="Times New Roman" panose="02020603050405020304" pitchFamily="18" charset="0"/>
                <a:cs typeface="Times New Roman" panose="02020603050405020304" pitchFamily="18" charset="0"/>
              </a:rPr>
              <a:t> In forward signaling, a signal is sent in the direction of the congestion. The destination is warned about congestion. The receiver in this case adopt policies to prevent further congestion.</a:t>
            </a:r>
          </a:p>
          <a:p>
            <a:pPr marL="742950" lvl="1" indent="-285750" algn="just" fontAlgn="base">
              <a:buFont typeface="+mj-lt"/>
              <a:buAutoNum type="arabicPeriod"/>
            </a:pPr>
            <a:r>
              <a:rPr lang="en-US" sz="1800" b="1" dirty="0">
                <a:solidFill>
                  <a:srgbClr val="C00000"/>
                </a:solidFill>
                <a:latin typeface="Times New Roman" panose="02020603050405020304" pitchFamily="18" charset="0"/>
                <a:cs typeface="Times New Roman" panose="02020603050405020304" pitchFamily="18" charset="0"/>
              </a:rPr>
              <a:t>Backward Signaling</a:t>
            </a:r>
            <a:r>
              <a:rPr lang="en-US" sz="1800" b="1" dirty="0">
                <a:solidFill>
                  <a:srgbClr val="3812D8"/>
                </a:solidFill>
                <a:latin typeface="Times New Roman" panose="02020603050405020304" pitchFamily="18" charset="0"/>
                <a:cs typeface="Times New Roman" panose="02020603050405020304" pitchFamily="18" charset="0"/>
              </a:rPr>
              <a:t> :</a:t>
            </a:r>
            <a:r>
              <a:rPr lang="en-US" sz="1800" dirty="0">
                <a:solidFill>
                  <a:srgbClr val="3812D8"/>
                </a:solidFill>
                <a:latin typeface="Times New Roman" panose="02020603050405020304" pitchFamily="18" charset="0"/>
                <a:cs typeface="Times New Roman" panose="02020603050405020304" pitchFamily="18" charset="0"/>
              </a:rPr>
              <a:t> In backward signaling, a signal is sent in the opposite direction of the congestion. The source is warned about congestion and it needs to slow down.</a:t>
            </a:r>
          </a:p>
        </p:txBody>
      </p:sp>
      <p:pic>
        <p:nvPicPr>
          <p:cNvPr id="13" name="Google Shape;197;p30"/>
          <p:cNvPicPr preferRelativeResize="0"/>
          <p:nvPr/>
        </p:nvPicPr>
        <p:blipFill rotWithShape="1">
          <a:blip r:embed="rId3">
            <a:alphaModFix/>
          </a:blip>
          <a:srcRect/>
          <a:stretch/>
        </p:blipFill>
        <p:spPr>
          <a:xfrm>
            <a:off x="41822" y="47021"/>
            <a:ext cx="538608" cy="597579"/>
          </a:xfrm>
          <a:prstGeom prst="rect">
            <a:avLst/>
          </a:prstGeom>
          <a:noFill/>
          <a:ln>
            <a:noFill/>
          </a:ln>
        </p:spPr>
      </p:pic>
    </p:spTree>
    <p:extLst>
      <p:ext uri="{BB962C8B-B14F-4D97-AF65-F5344CB8AC3E}">
        <p14:creationId xmlns:p14="http://schemas.microsoft.com/office/powerpoint/2010/main" val="346640383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532"/>
        <p:cNvGrpSpPr/>
        <p:nvPr/>
      </p:nvGrpSpPr>
      <p:grpSpPr>
        <a:xfrm>
          <a:off x="0" y="0"/>
          <a:ext cx="0" cy="0"/>
          <a:chOff x="0" y="0"/>
          <a:chExt cx="0" cy="0"/>
        </a:xfrm>
      </p:grpSpPr>
      <p:sp>
        <p:nvSpPr>
          <p:cNvPr id="1536" name="Google Shape;1536;p157"/>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87</a:t>
            </a:fld>
            <a:endParaRPr sz="1100"/>
          </a:p>
        </p:txBody>
      </p:sp>
      <p:sp>
        <p:nvSpPr>
          <p:cNvPr id="1533" name="Google Shape;1533;p157"/>
          <p:cNvSpPr txBox="1">
            <a:spLocks noGrp="1"/>
          </p:cNvSpPr>
          <p:nvPr>
            <p:ph type="title" idx="4294967295"/>
          </p:nvPr>
        </p:nvSpPr>
        <p:spPr>
          <a:xfrm>
            <a:off x="660017" y="47021"/>
            <a:ext cx="7071131" cy="513443"/>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Clr>
                <a:schemeClr val="dk1"/>
              </a:buClr>
              <a:buSzPts val="3000"/>
              <a:buFont typeface="Times New Roman"/>
              <a:buNone/>
            </a:pPr>
            <a:r>
              <a:rPr lang="en" sz="2800" dirty="0">
                <a:latin typeface="Times New Roman"/>
                <a:ea typeface="Times New Roman"/>
                <a:cs typeface="Times New Roman"/>
                <a:sym typeface="Times New Roman"/>
              </a:rPr>
              <a:t>Transmission Control Protocol [TCP] (Cntd.)</a:t>
            </a:r>
            <a:endParaRPr sz="2800" dirty="0"/>
          </a:p>
        </p:txBody>
      </p:sp>
      <p:sp>
        <p:nvSpPr>
          <p:cNvPr id="1537" name="Google Shape;1537;p157"/>
          <p:cNvSpPr txBox="1"/>
          <p:nvPr/>
        </p:nvSpPr>
        <p:spPr>
          <a:xfrm>
            <a:off x="834337" y="610503"/>
            <a:ext cx="8515349" cy="285749"/>
          </a:xfrm>
          <a:prstGeom prst="rect">
            <a:avLst/>
          </a:prstGeom>
          <a:noFill/>
          <a:ln>
            <a:noFill/>
          </a:ln>
        </p:spPr>
        <p:txBody>
          <a:bodyPr spcFirstLastPara="1" wrap="square" lIns="68575" tIns="34275" rIns="68575" bIns="34275" anchor="t" anchorCtr="0">
            <a:noAutofit/>
          </a:bodyPr>
          <a:lstStyle/>
          <a:p>
            <a:pPr marL="76200" marR="0" lvl="0" algn="l" rtl="0">
              <a:lnSpc>
                <a:spcPct val="80000"/>
              </a:lnSpc>
              <a:spcBef>
                <a:spcPts val="0"/>
              </a:spcBef>
              <a:spcAft>
                <a:spcPts val="0"/>
              </a:spcAft>
              <a:buClr>
                <a:srgbClr val="CC0000"/>
              </a:buClr>
              <a:buSzPts val="1800"/>
            </a:pPr>
            <a:r>
              <a:rPr lang="en" sz="2400" b="1" dirty="0">
                <a:solidFill>
                  <a:srgbClr val="C00000"/>
                </a:solidFill>
                <a:latin typeface="Times New Roman" panose="02020603050405020304" pitchFamily="18" charset="0"/>
                <a:ea typeface="Calibri"/>
                <a:cs typeface="Times New Roman" panose="02020603050405020304" pitchFamily="18" charset="0"/>
                <a:sym typeface="Calibri"/>
              </a:rPr>
              <a:t>Regulating the Sending </a:t>
            </a:r>
            <a:r>
              <a:rPr lang="en" sz="2400" b="1" dirty="0" smtClean="0">
                <a:solidFill>
                  <a:srgbClr val="C00000"/>
                </a:solidFill>
                <a:latin typeface="Times New Roman" panose="02020603050405020304" pitchFamily="18" charset="0"/>
                <a:ea typeface="Calibri"/>
                <a:cs typeface="Times New Roman" panose="02020603050405020304" pitchFamily="18" charset="0"/>
                <a:sym typeface="Calibri"/>
              </a:rPr>
              <a:t>Rate</a:t>
            </a:r>
            <a:endParaRPr sz="2400" b="1" dirty="0">
              <a:solidFill>
                <a:srgbClr val="C00000"/>
              </a:solidFill>
              <a:latin typeface="Times New Roman" panose="02020603050405020304" pitchFamily="18" charset="0"/>
              <a:ea typeface="Calibri"/>
              <a:cs typeface="Times New Roman" panose="02020603050405020304" pitchFamily="18" charset="0"/>
              <a:sym typeface="Calibri"/>
            </a:endParaRPr>
          </a:p>
        </p:txBody>
      </p:sp>
      <p:sp>
        <p:nvSpPr>
          <p:cNvPr id="1538" name="Google Shape;1538;p157"/>
          <p:cNvSpPr txBox="1"/>
          <p:nvPr/>
        </p:nvSpPr>
        <p:spPr>
          <a:xfrm>
            <a:off x="463154" y="4190553"/>
            <a:ext cx="9029699" cy="289291"/>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500"/>
              <a:buFont typeface="Times New Roman"/>
              <a:buNone/>
            </a:pPr>
            <a:r>
              <a:rPr lang="en" b="1" dirty="0">
                <a:solidFill>
                  <a:schemeClr val="dk1"/>
                </a:solidFill>
                <a:latin typeface="Times New Roman"/>
                <a:ea typeface="Times New Roman"/>
                <a:cs typeface="Times New Roman"/>
                <a:sym typeface="Times New Roman"/>
              </a:rPr>
              <a:t>Figure:</a:t>
            </a:r>
            <a:r>
              <a:rPr lang="en" dirty="0">
                <a:solidFill>
                  <a:schemeClr val="dk1"/>
                </a:solidFill>
                <a:latin typeface="Times New Roman"/>
                <a:ea typeface="Times New Roman"/>
                <a:cs typeface="Times New Roman"/>
                <a:sym typeface="Times New Roman"/>
              </a:rPr>
              <a:t> (a) A fast network feeding a low-capacity receiver. (b) A slow network feeding a high-capacity receiver.</a:t>
            </a:r>
            <a:endParaRPr dirty="0"/>
          </a:p>
        </p:txBody>
      </p:sp>
      <p:pic>
        <p:nvPicPr>
          <p:cNvPr id="1539" name="Google Shape;1539;p157"/>
          <p:cNvPicPr preferRelativeResize="0"/>
          <p:nvPr/>
        </p:nvPicPr>
        <p:blipFill rotWithShape="1">
          <a:blip r:embed="rId3">
            <a:alphaModFix/>
          </a:blip>
          <a:srcRect/>
          <a:stretch/>
        </p:blipFill>
        <p:spPr>
          <a:xfrm>
            <a:off x="1885951" y="1232042"/>
            <a:ext cx="5372098" cy="2958511"/>
          </a:xfrm>
          <a:prstGeom prst="rect">
            <a:avLst/>
          </a:prstGeom>
          <a:noFill/>
          <a:ln>
            <a:noFill/>
          </a:ln>
        </p:spPr>
      </p:pic>
      <p:pic>
        <p:nvPicPr>
          <p:cNvPr id="12" name="Google Shape;197;p30"/>
          <p:cNvPicPr preferRelativeResize="0"/>
          <p:nvPr/>
        </p:nvPicPr>
        <p:blipFill rotWithShape="1">
          <a:blip r:embed="rId4">
            <a:alphaModFix/>
          </a:blip>
          <a:srcRect/>
          <a:stretch/>
        </p:blipFill>
        <p:spPr>
          <a:xfrm>
            <a:off x="41822" y="47021"/>
            <a:ext cx="538608" cy="597579"/>
          </a:xfrm>
          <a:prstGeom prst="rect">
            <a:avLst/>
          </a:prstGeom>
          <a:noFill/>
          <a:ln>
            <a:noFill/>
          </a:ln>
        </p:spPr>
      </p:pic>
    </p:spTree>
    <p:extLst>
      <p:ext uri="{BB962C8B-B14F-4D97-AF65-F5344CB8AC3E}">
        <p14:creationId xmlns:p14="http://schemas.microsoft.com/office/powerpoint/2010/main" val="267839917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532"/>
        <p:cNvGrpSpPr/>
        <p:nvPr/>
      </p:nvGrpSpPr>
      <p:grpSpPr>
        <a:xfrm>
          <a:off x="0" y="0"/>
          <a:ext cx="0" cy="0"/>
          <a:chOff x="0" y="0"/>
          <a:chExt cx="0" cy="0"/>
        </a:xfrm>
      </p:grpSpPr>
      <p:sp>
        <p:nvSpPr>
          <p:cNvPr id="1536" name="Google Shape;1536;p157"/>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88</a:t>
            </a:fld>
            <a:endParaRPr sz="1100"/>
          </a:p>
        </p:txBody>
      </p:sp>
      <p:sp>
        <p:nvSpPr>
          <p:cNvPr id="1533" name="Google Shape;1533;p157"/>
          <p:cNvSpPr txBox="1">
            <a:spLocks noGrp="1"/>
          </p:cNvSpPr>
          <p:nvPr>
            <p:ph type="title" idx="4294967295"/>
          </p:nvPr>
        </p:nvSpPr>
        <p:spPr>
          <a:xfrm>
            <a:off x="580430" y="60270"/>
            <a:ext cx="7244043" cy="596975"/>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Clr>
                <a:schemeClr val="dk1"/>
              </a:buClr>
              <a:buSzPts val="3000"/>
              <a:buFont typeface="Times New Roman"/>
              <a:buNone/>
            </a:pPr>
            <a:r>
              <a:rPr lang="en" sz="2800" dirty="0">
                <a:latin typeface="Times New Roman"/>
                <a:ea typeface="Times New Roman"/>
                <a:cs typeface="Times New Roman"/>
                <a:sym typeface="Times New Roman"/>
              </a:rPr>
              <a:t>Transmission Control Protocol [TCP] (Cntd.)</a:t>
            </a:r>
            <a:endParaRPr sz="2800" dirty="0"/>
          </a:p>
        </p:txBody>
      </p:sp>
      <p:sp>
        <p:nvSpPr>
          <p:cNvPr id="1537" name="Google Shape;1537;p157"/>
          <p:cNvSpPr txBox="1"/>
          <p:nvPr/>
        </p:nvSpPr>
        <p:spPr>
          <a:xfrm>
            <a:off x="754398" y="804397"/>
            <a:ext cx="7734587" cy="1164490"/>
          </a:xfrm>
          <a:prstGeom prst="rect">
            <a:avLst/>
          </a:prstGeom>
          <a:noFill/>
          <a:ln>
            <a:noFill/>
          </a:ln>
        </p:spPr>
        <p:txBody>
          <a:bodyPr spcFirstLastPara="1" wrap="square" lIns="68575" tIns="34275" rIns="68575" bIns="34275" anchor="t" anchorCtr="0">
            <a:noAutofit/>
          </a:bodyPr>
          <a:lstStyle/>
          <a:p>
            <a:pPr marL="76200">
              <a:lnSpc>
                <a:spcPct val="80000"/>
              </a:lnSpc>
              <a:buClr>
                <a:srgbClr val="CC0000"/>
              </a:buClr>
              <a:buSzPts val="1800"/>
            </a:pPr>
            <a:r>
              <a:rPr lang="en" sz="2000" b="1" dirty="0">
                <a:solidFill>
                  <a:srgbClr val="C00000"/>
                </a:solidFill>
                <a:latin typeface="Times New Roman" panose="02020603050405020304" pitchFamily="18" charset="0"/>
                <a:ea typeface="Calibri"/>
                <a:cs typeface="Times New Roman" panose="02020603050405020304" pitchFamily="18" charset="0"/>
                <a:sym typeface="Calibri"/>
              </a:rPr>
              <a:t>Regulating the Sending </a:t>
            </a:r>
            <a:r>
              <a:rPr lang="en" sz="2000" b="1" dirty="0" smtClean="0">
                <a:solidFill>
                  <a:srgbClr val="C00000"/>
                </a:solidFill>
                <a:latin typeface="Times New Roman" panose="02020603050405020304" pitchFamily="18" charset="0"/>
                <a:ea typeface="Calibri"/>
                <a:cs typeface="Times New Roman" panose="02020603050405020304" pitchFamily="18" charset="0"/>
                <a:sym typeface="Calibri"/>
              </a:rPr>
              <a:t>Rate: </a:t>
            </a:r>
            <a:endParaRPr lang="en" sz="2000" b="1" dirty="0" smtClean="0">
              <a:solidFill>
                <a:srgbClr val="C00000"/>
              </a:solidFill>
              <a:latin typeface="Times New Roman" panose="02020603050405020304" pitchFamily="18" charset="0"/>
              <a:ea typeface="Calibri"/>
              <a:cs typeface="Times New Roman" panose="02020603050405020304" pitchFamily="18" charset="0"/>
              <a:sym typeface="Calibri"/>
            </a:endParaRPr>
          </a:p>
          <a:p>
            <a:pPr marL="76200">
              <a:lnSpc>
                <a:spcPct val="80000"/>
              </a:lnSpc>
              <a:buClr>
                <a:srgbClr val="CC0000"/>
              </a:buClr>
              <a:buSzPts val="1800"/>
            </a:pPr>
            <a:endParaRPr lang="en" sz="2000" b="1" dirty="0" smtClean="0">
              <a:solidFill>
                <a:srgbClr val="C00000"/>
              </a:solidFill>
              <a:latin typeface="Times New Roman" panose="02020603050405020304" pitchFamily="18" charset="0"/>
              <a:ea typeface="Calibri"/>
              <a:cs typeface="Times New Roman" panose="02020603050405020304" pitchFamily="18" charset="0"/>
              <a:sym typeface="Calibri"/>
            </a:endParaRPr>
          </a:p>
        </p:txBody>
      </p:sp>
      <p:sp>
        <p:nvSpPr>
          <p:cNvPr id="3" name="Rectangle 2"/>
          <p:cNvSpPr/>
          <p:nvPr/>
        </p:nvSpPr>
        <p:spPr>
          <a:xfrm>
            <a:off x="754397" y="1824405"/>
            <a:ext cx="7734587" cy="1631216"/>
          </a:xfrm>
          <a:prstGeom prst="rect">
            <a:avLst/>
          </a:prstGeom>
          <a:solidFill>
            <a:schemeClr val="accent4">
              <a:lumMod val="20000"/>
              <a:lumOff val="80000"/>
            </a:schemeClr>
          </a:solidFill>
        </p:spPr>
        <p:txBody>
          <a:bodyPr wrap="square">
            <a:spAutoFit/>
          </a:bodyPr>
          <a:lstStyle/>
          <a:p>
            <a:pPr fontAlgn="base"/>
            <a:r>
              <a:rPr lang="en-US" sz="2000" dirty="0">
                <a:solidFill>
                  <a:srgbClr val="273239"/>
                </a:solidFill>
                <a:latin typeface="Times New Roman" panose="02020603050405020304" pitchFamily="18" charset="0"/>
                <a:cs typeface="Times New Roman" panose="02020603050405020304" pitchFamily="18" charset="0"/>
              </a:rPr>
              <a:t>There are 2 types of </a:t>
            </a:r>
            <a:r>
              <a:rPr lang="en-US" sz="2000" b="1" dirty="0">
                <a:solidFill>
                  <a:srgbClr val="FF0000"/>
                </a:solidFill>
                <a:latin typeface="Times New Roman" panose="02020603050405020304" pitchFamily="18" charset="0"/>
                <a:ea typeface="Calibri"/>
                <a:cs typeface="Times New Roman" panose="02020603050405020304" pitchFamily="18" charset="0"/>
                <a:sym typeface="Calibri"/>
              </a:rPr>
              <a:t>Regulating the Sending </a:t>
            </a:r>
            <a:r>
              <a:rPr lang="en-US" sz="2000" b="1" dirty="0" smtClean="0">
                <a:solidFill>
                  <a:srgbClr val="FF0000"/>
                </a:solidFill>
                <a:latin typeface="Times New Roman" panose="02020603050405020304" pitchFamily="18" charset="0"/>
                <a:ea typeface="Calibri"/>
                <a:cs typeface="Times New Roman" panose="02020603050405020304" pitchFamily="18" charset="0"/>
                <a:sym typeface="Calibri"/>
              </a:rPr>
              <a:t>Rate </a:t>
            </a:r>
            <a:r>
              <a:rPr lang="en-US" sz="2000" dirty="0" smtClean="0">
                <a:solidFill>
                  <a:srgbClr val="273239"/>
                </a:solidFill>
                <a:latin typeface="Times New Roman" panose="02020603050405020304" pitchFamily="18" charset="0"/>
                <a:cs typeface="Times New Roman" panose="02020603050405020304" pitchFamily="18" charset="0"/>
              </a:rPr>
              <a:t>algorithms</a:t>
            </a:r>
            <a:r>
              <a:rPr lang="en-US" sz="2000" dirty="0">
                <a:solidFill>
                  <a:srgbClr val="273239"/>
                </a:solidFill>
                <a:latin typeface="Times New Roman" panose="02020603050405020304" pitchFamily="18" charset="0"/>
                <a:cs typeface="Times New Roman" panose="02020603050405020304" pitchFamily="18" charset="0"/>
              </a:rPr>
              <a:t>:</a:t>
            </a:r>
            <a:br>
              <a:rPr lang="en-US" sz="2000" dirty="0">
                <a:solidFill>
                  <a:srgbClr val="273239"/>
                </a:solidFill>
                <a:latin typeface="Times New Roman" panose="02020603050405020304" pitchFamily="18" charset="0"/>
                <a:cs typeface="Times New Roman" panose="02020603050405020304" pitchFamily="18" charset="0"/>
              </a:rPr>
            </a:br>
            <a:r>
              <a:rPr lang="en-US" sz="2000" dirty="0">
                <a:solidFill>
                  <a:srgbClr val="273239"/>
                </a:solidFill>
                <a:latin typeface="Times New Roman" panose="02020603050405020304" pitchFamily="18" charset="0"/>
                <a:cs typeface="Times New Roman" panose="02020603050405020304" pitchFamily="18" charset="0"/>
              </a:rPr>
              <a:t> </a:t>
            </a:r>
          </a:p>
          <a:p>
            <a:pPr fontAlgn="base">
              <a:buFont typeface="+mj-lt"/>
              <a:buAutoNum type="arabicPeriod"/>
            </a:pPr>
            <a:r>
              <a:rPr lang="en-US" sz="2000" b="1" dirty="0" smtClean="0">
                <a:solidFill>
                  <a:schemeClr val="tx1"/>
                </a:solidFill>
                <a:latin typeface="Times New Roman" panose="02020603050405020304" pitchFamily="18" charset="0"/>
                <a:cs typeface="Times New Roman" panose="02020603050405020304" pitchFamily="18" charset="0"/>
              </a:rPr>
              <a:t> Leaky Bucket</a:t>
            </a:r>
          </a:p>
          <a:p>
            <a:pPr marL="457200" indent="-457200" fontAlgn="base">
              <a:buFont typeface="+mj-lt"/>
              <a:buAutoNum type="arabicPeriod"/>
            </a:pPr>
            <a:endParaRPr lang="en-US" sz="2000" b="1" dirty="0">
              <a:solidFill>
                <a:schemeClr val="tx1"/>
              </a:solidFill>
              <a:latin typeface="Times New Roman" panose="02020603050405020304" pitchFamily="18" charset="0"/>
              <a:cs typeface="Times New Roman" panose="02020603050405020304" pitchFamily="18" charset="0"/>
            </a:endParaRPr>
          </a:p>
          <a:p>
            <a:pPr fontAlgn="base">
              <a:buFont typeface="+mj-lt"/>
              <a:buAutoNum type="arabicPeriod"/>
            </a:pPr>
            <a:r>
              <a:rPr lang="en-US" sz="2000" b="1" dirty="0" smtClean="0">
                <a:solidFill>
                  <a:schemeClr val="tx1"/>
                </a:solidFill>
                <a:latin typeface="Times New Roman" panose="02020603050405020304" pitchFamily="18" charset="0"/>
                <a:cs typeface="Times New Roman" panose="02020603050405020304" pitchFamily="18" charset="0"/>
              </a:rPr>
              <a:t> Token </a:t>
            </a:r>
            <a:r>
              <a:rPr lang="en-US" sz="2000" b="1" dirty="0">
                <a:solidFill>
                  <a:schemeClr val="tx1"/>
                </a:solidFill>
                <a:latin typeface="Times New Roman" panose="02020603050405020304" pitchFamily="18" charset="0"/>
                <a:cs typeface="Times New Roman" panose="02020603050405020304" pitchFamily="18" charset="0"/>
              </a:rPr>
              <a:t>Bucket</a:t>
            </a:r>
          </a:p>
        </p:txBody>
      </p:sp>
      <p:pic>
        <p:nvPicPr>
          <p:cNvPr id="11" name="Google Shape;197;p30"/>
          <p:cNvPicPr preferRelativeResize="0"/>
          <p:nvPr/>
        </p:nvPicPr>
        <p:blipFill rotWithShape="1">
          <a:blip r:embed="rId3">
            <a:alphaModFix/>
          </a:blip>
          <a:srcRect/>
          <a:stretch/>
        </p:blipFill>
        <p:spPr>
          <a:xfrm>
            <a:off x="41822" y="47021"/>
            <a:ext cx="538608" cy="597579"/>
          </a:xfrm>
          <a:prstGeom prst="rect">
            <a:avLst/>
          </a:prstGeom>
          <a:noFill/>
          <a:ln>
            <a:noFill/>
          </a:ln>
        </p:spPr>
      </p:pic>
      <p:sp>
        <p:nvSpPr>
          <p:cNvPr id="2" name="Rectangle 1"/>
          <p:cNvSpPr/>
          <p:nvPr/>
        </p:nvSpPr>
        <p:spPr>
          <a:xfrm>
            <a:off x="580430" y="3866231"/>
            <a:ext cx="4572000" cy="609398"/>
          </a:xfrm>
          <a:prstGeom prst="rect">
            <a:avLst/>
          </a:prstGeom>
        </p:spPr>
        <p:txBody>
          <a:bodyPr>
            <a:spAutoFit/>
          </a:bodyPr>
          <a:lstStyle/>
          <a:p>
            <a:pPr marL="419100" indent="-342900">
              <a:lnSpc>
                <a:spcPct val="80000"/>
              </a:lnSpc>
              <a:buClr>
                <a:srgbClr val="CC0000"/>
              </a:buClr>
              <a:buSzPts val="1800"/>
              <a:buFont typeface="Arial" panose="020B0604020202020204" pitchFamily="34" charset="0"/>
              <a:buChar char="•"/>
            </a:pPr>
            <a:r>
              <a:rPr lang="en-US" dirty="0">
                <a:solidFill>
                  <a:srgbClr val="000066"/>
                </a:solidFill>
                <a:latin typeface="Times New Roman" panose="02020603050405020304" pitchFamily="18" charset="0"/>
                <a:ea typeface="Calibri"/>
                <a:cs typeface="Times New Roman" panose="02020603050405020304" pitchFamily="18" charset="0"/>
                <a:sym typeface="Calibri"/>
              </a:rPr>
              <a:t>A leaky bucket algorithm shapes </a:t>
            </a:r>
            <a:r>
              <a:rPr lang="en-US" dirty="0" err="1">
                <a:solidFill>
                  <a:srgbClr val="000066"/>
                </a:solidFill>
                <a:latin typeface="Times New Roman" panose="02020603050405020304" pitchFamily="18" charset="0"/>
                <a:ea typeface="Calibri"/>
                <a:cs typeface="Times New Roman" panose="02020603050405020304" pitchFamily="18" charset="0"/>
                <a:sym typeface="Calibri"/>
              </a:rPr>
              <a:t>bursty</a:t>
            </a:r>
            <a:r>
              <a:rPr lang="en-US" dirty="0">
                <a:solidFill>
                  <a:srgbClr val="000066"/>
                </a:solidFill>
                <a:latin typeface="Times New Roman" panose="02020603050405020304" pitchFamily="18" charset="0"/>
                <a:ea typeface="Calibri"/>
                <a:cs typeface="Times New Roman" panose="02020603050405020304" pitchFamily="18" charset="0"/>
                <a:sym typeface="Calibri"/>
              </a:rPr>
              <a:t> traffic into fixed-rate traffic by averaging the data rate. </a:t>
            </a:r>
          </a:p>
          <a:p>
            <a:pPr marL="419100" indent="-342900">
              <a:lnSpc>
                <a:spcPct val="80000"/>
              </a:lnSpc>
              <a:buClr>
                <a:srgbClr val="CC0000"/>
              </a:buClr>
              <a:buSzPts val="1800"/>
              <a:buFont typeface="Arial" panose="020B0604020202020204" pitchFamily="34" charset="0"/>
              <a:buChar char="•"/>
            </a:pPr>
            <a:r>
              <a:rPr lang="en-US" dirty="0">
                <a:solidFill>
                  <a:srgbClr val="000066"/>
                </a:solidFill>
                <a:latin typeface="Times New Roman" panose="02020603050405020304" pitchFamily="18" charset="0"/>
                <a:ea typeface="Calibri"/>
                <a:cs typeface="Times New Roman" panose="02020603050405020304" pitchFamily="18" charset="0"/>
                <a:sym typeface="Calibri"/>
              </a:rPr>
              <a:t>It may drop the packets if the bucket is full.</a:t>
            </a:r>
            <a:endParaRPr lang="en-US" sz="1200" b="1" dirty="0">
              <a:solidFill>
                <a:srgbClr val="000066"/>
              </a:solidFill>
              <a:latin typeface="Calibri"/>
              <a:ea typeface="Calibri"/>
              <a:cs typeface="Calibri"/>
              <a:sym typeface="Calibri"/>
            </a:endParaRPr>
          </a:p>
        </p:txBody>
      </p:sp>
    </p:spTree>
    <p:extLst>
      <p:ext uri="{BB962C8B-B14F-4D97-AF65-F5344CB8AC3E}">
        <p14:creationId xmlns:p14="http://schemas.microsoft.com/office/powerpoint/2010/main" val="397533293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555"/>
        <p:cNvGrpSpPr/>
        <p:nvPr/>
      </p:nvGrpSpPr>
      <p:grpSpPr>
        <a:xfrm>
          <a:off x="0" y="0"/>
          <a:ext cx="0" cy="0"/>
          <a:chOff x="0" y="0"/>
          <a:chExt cx="0" cy="0"/>
        </a:xfrm>
      </p:grpSpPr>
      <p:sp>
        <p:nvSpPr>
          <p:cNvPr id="1559" name="Google Shape;1559;p159"/>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89</a:t>
            </a:fld>
            <a:endParaRPr sz="1100"/>
          </a:p>
        </p:txBody>
      </p:sp>
      <p:sp>
        <p:nvSpPr>
          <p:cNvPr id="1556" name="Google Shape;1556;p159"/>
          <p:cNvSpPr txBox="1">
            <a:spLocks noGrp="1"/>
          </p:cNvSpPr>
          <p:nvPr>
            <p:ph type="title" idx="4294967295"/>
          </p:nvPr>
        </p:nvSpPr>
        <p:spPr>
          <a:xfrm>
            <a:off x="710836" y="59623"/>
            <a:ext cx="8248650" cy="495527"/>
          </a:xfrm>
          <a:prstGeom prst="rect">
            <a:avLst/>
          </a:prstGeom>
          <a:noFill/>
          <a:ln>
            <a:noFill/>
          </a:ln>
        </p:spPr>
        <p:txBody>
          <a:bodyPr spcFirstLastPara="1" wrap="square" lIns="68575" tIns="34275" rIns="68575" bIns="34275" anchor="ctr" anchorCtr="0">
            <a:noAutofit/>
          </a:bodyPr>
          <a:lstStyle/>
          <a:p>
            <a:pPr algn="ctr">
              <a:buClr>
                <a:schemeClr val="dk1"/>
              </a:buClr>
              <a:buSzPts val="3000"/>
            </a:pPr>
            <a:r>
              <a:rPr lang="en-IN" sz="2800" dirty="0">
                <a:solidFill>
                  <a:schemeClr val="dk1"/>
                </a:solidFill>
                <a:latin typeface="Times New Roman"/>
                <a:ea typeface="Times New Roman"/>
                <a:cs typeface="Times New Roman"/>
                <a:sym typeface="Times New Roman"/>
              </a:rPr>
              <a:t>Leaky </a:t>
            </a:r>
            <a:r>
              <a:rPr lang="en-IN" sz="2800" dirty="0" smtClean="0">
                <a:solidFill>
                  <a:schemeClr val="dk1"/>
                </a:solidFill>
                <a:latin typeface="Times New Roman"/>
                <a:ea typeface="Times New Roman"/>
                <a:cs typeface="Times New Roman"/>
                <a:sym typeface="Times New Roman"/>
              </a:rPr>
              <a:t>Bucket</a:t>
            </a:r>
            <a:endParaRPr sz="1400" dirty="0"/>
          </a:p>
        </p:txBody>
      </p:sp>
      <p:sp>
        <p:nvSpPr>
          <p:cNvPr id="1561" name="Google Shape;1561;p159"/>
          <p:cNvSpPr txBox="1"/>
          <p:nvPr/>
        </p:nvSpPr>
        <p:spPr>
          <a:xfrm>
            <a:off x="1143000" y="4178711"/>
            <a:ext cx="6858002" cy="67904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Times New Roman"/>
              <a:buNone/>
            </a:pPr>
            <a:r>
              <a:rPr lang="en" sz="1800" b="1" dirty="0">
                <a:solidFill>
                  <a:schemeClr val="dk1"/>
                </a:solidFill>
                <a:latin typeface="Times New Roman"/>
                <a:ea typeface="Times New Roman"/>
                <a:cs typeface="Times New Roman"/>
                <a:sym typeface="Times New Roman"/>
              </a:rPr>
              <a:t>Figure:</a:t>
            </a:r>
            <a:r>
              <a:rPr lang="en" sz="1800" dirty="0">
                <a:solidFill>
                  <a:schemeClr val="dk1"/>
                </a:solidFill>
                <a:latin typeface="Times New Roman"/>
                <a:ea typeface="Times New Roman"/>
                <a:cs typeface="Times New Roman"/>
                <a:sym typeface="Times New Roman"/>
              </a:rPr>
              <a:t> Leaky bucket.</a:t>
            </a:r>
            <a:endParaRPr sz="1100" dirty="0"/>
          </a:p>
        </p:txBody>
      </p:sp>
      <p:sp>
        <p:nvSpPr>
          <p:cNvPr id="1563" name="Google Shape;1563;p159"/>
          <p:cNvSpPr txBox="1"/>
          <p:nvPr/>
        </p:nvSpPr>
        <p:spPr>
          <a:xfrm>
            <a:off x="444137" y="1485901"/>
            <a:ext cx="8515349" cy="285749"/>
          </a:xfrm>
          <a:prstGeom prst="rect">
            <a:avLst/>
          </a:prstGeom>
          <a:noFill/>
          <a:ln>
            <a:noFill/>
          </a:ln>
        </p:spPr>
        <p:txBody>
          <a:bodyPr spcFirstLastPara="1" wrap="square" lIns="68575" tIns="34275" rIns="68575" bIns="34275" anchor="t" anchorCtr="0">
            <a:noAutofit/>
          </a:bodyPr>
          <a:lstStyle/>
          <a:p>
            <a:pPr marL="330200" marR="0" lvl="0" indent="-254000" algn="l" rtl="0">
              <a:lnSpc>
                <a:spcPct val="80000"/>
              </a:lnSpc>
              <a:spcBef>
                <a:spcPts val="0"/>
              </a:spcBef>
              <a:spcAft>
                <a:spcPts val="0"/>
              </a:spcAft>
              <a:buClr>
                <a:srgbClr val="CC0000"/>
              </a:buClr>
              <a:buSzPts val="1800"/>
              <a:buFont typeface="Noto Sans Symbols"/>
              <a:buChar char="⮚"/>
            </a:pPr>
            <a:endParaRPr sz="1800" b="1" dirty="0">
              <a:solidFill>
                <a:srgbClr val="000066"/>
              </a:solidFill>
              <a:latin typeface="Calibri"/>
              <a:ea typeface="Calibri"/>
              <a:cs typeface="Calibri"/>
              <a:sym typeface="Calibri"/>
            </a:endParaRPr>
          </a:p>
        </p:txBody>
      </p:sp>
      <p:sp>
        <p:nvSpPr>
          <p:cNvPr id="2" name="Rectangle 1"/>
          <p:cNvSpPr/>
          <p:nvPr/>
        </p:nvSpPr>
        <p:spPr>
          <a:xfrm>
            <a:off x="710836" y="565170"/>
            <a:ext cx="8321448" cy="2800767"/>
          </a:xfrm>
          <a:prstGeom prst="rect">
            <a:avLst/>
          </a:prstGeom>
          <a:solidFill>
            <a:schemeClr val="accent4">
              <a:lumMod val="20000"/>
              <a:lumOff val="80000"/>
            </a:schemeClr>
          </a:solidFill>
          <a:ln w="6350">
            <a:solidFill>
              <a:schemeClr val="tx1"/>
            </a:solidFill>
          </a:ln>
        </p:spPr>
        <p:txBody>
          <a:bodyPr wrap="square">
            <a:spAutoFit/>
          </a:bodyPr>
          <a:lstStyle/>
          <a:p>
            <a:pPr marL="285750" indent="-285750">
              <a:buFont typeface="Wingdings" panose="05000000000000000000" pitchFamily="2" charset="2"/>
              <a:buChar char="Ø"/>
            </a:pPr>
            <a:r>
              <a:rPr lang="en-US" sz="1600" dirty="0" smtClean="0">
                <a:solidFill>
                  <a:srgbClr val="273239"/>
                </a:solidFill>
                <a:latin typeface="Times New Roman" panose="02020603050405020304" pitchFamily="18" charset="0"/>
                <a:cs typeface="Times New Roman" panose="02020603050405020304" pitchFamily="18" charset="0"/>
              </a:rPr>
              <a:t>Assume </a:t>
            </a:r>
            <a:r>
              <a:rPr lang="en-US" sz="1600" dirty="0">
                <a:solidFill>
                  <a:srgbClr val="273239"/>
                </a:solidFill>
                <a:latin typeface="Times New Roman" panose="02020603050405020304" pitchFamily="18" charset="0"/>
                <a:cs typeface="Times New Roman" panose="02020603050405020304" pitchFamily="18" charset="0"/>
              </a:rPr>
              <a:t>that the network has committed a bandwidth of </a:t>
            </a:r>
            <a:r>
              <a:rPr lang="en-US" sz="1600" b="1" dirty="0">
                <a:solidFill>
                  <a:srgbClr val="C00000"/>
                </a:solidFill>
                <a:latin typeface="Times New Roman" panose="02020603050405020304" pitchFamily="18" charset="0"/>
                <a:cs typeface="Times New Roman" panose="02020603050405020304" pitchFamily="18" charset="0"/>
              </a:rPr>
              <a:t>3 Mbps for a host. </a:t>
            </a:r>
            <a:endParaRPr lang="en-US" sz="1600" b="1" dirty="0" smtClean="0">
              <a:solidFill>
                <a:srgbClr val="C00000"/>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600" dirty="0" smtClean="0">
                <a:solidFill>
                  <a:srgbClr val="273239"/>
                </a:solidFill>
                <a:latin typeface="Times New Roman" panose="02020603050405020304" pitchFamily="18" charset="0"/>
                <a:cs typeface="Times New Roman" panose="02020603050405020304" pitchFamily="18" charset="0"/>
              </a:rPr>
              <a:t>The </a:t>
            </a:r>
            <a:r>
              <a:rPr lang="en-US" sz="1600" dirty="0">
                <a:solidFill>
                  <a:srgbClr val="273239"/>
                </a:solidFill>
                <a:latin typeface="Times New Roman" panose="02020603050405020304" pitchFamily="18" charset="0"/>
                <a:cs typeface="Times New Roman" panose="02020603050405020304" pitchFamily="18" charset="0"/>
              </a:rPr>
              <a:t>use of the leaky bucket shapes the input traffic to make it conform to this commitment</a:t>
            </a:r>
            <a:r>
              <a:rPr lang="en-US" sz="1600" dirty="0" smtClean="0">
                <a:solidFill>
                  <a:srgbClr val="273239"/>
                </a:solidFill>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Ø"/>
            </a:pPr>
            <a:r>
              <a:rPr lang="en-US" sz="1600" dirty="0" smtClean="0">
                <a:solidFill>
                  <a:srgbClr val="273239"/>
                </a:solidFill>
                <a:latin typeface="Times New Roman" panose="02020603050405020304" pitchFamily="18" charset="0"/>
                <a:cs typeface="Times New Roman" panose="02020603050405020304" pitchFamily="18" charset="0"/>
              </a:rPr>
              <a:t>In </a:t>
            </a:r>
            <a:r>
              <a:rPr lang="en-US" sz="1600" dirty="0">
                <a:solidFill>
                  <a:srgbClr val="273239"/>
                </a:solidFill>
                <a:latin typeface="Times New Roman" panose="02020603050405020304" pitchFamily="18" charset="0"/>
                <a:cs typeface="Times New Roman" panose="02020603050405020304" pitchFamily="18" charset="0"/>
              </a:rPr>
              <a:t>Figure the host sends a burst of data at a rate of </a:t>
            </a:r>
            <a:r>
              <a:rPr lang="en-US" sz="1600" b="1" dirty="0">
                <a:solidFill>
                  <a:srgbClr val="C00000"/>
                </a:solidFill>
                <a:latin typeface="Times New Roman" panose="02020603050405020304" pitchFamily="18" charset="0"/>
                <a:cs typeface="Times New Roman" panose="02020603050405020304" pitchFamily="18" charset="0"/>
              </a:rPr>
              <a:t>12 Mbps for 2 s, </a:t>
            </a:r>
            <a:r>
              <a:rPr lang="en-US" sz="1600" dirty="0">
                <a:solidFill>
                  <a:srgbClr val="273239"/>
                </a:solidFill>
                <a:latin typeface="Times New Roman" panose="02020603050405020304" pitchFamily="18" charset="0"/>
                <a:cs typeface="Times New Roman" panose="02020603050405020304" pitchFamily="18" charset="0"/>
              </a:rPr>
              <a:t>for a total of </a:t>
            </a:r>
            <a:r>
              <a:rPr lang="en-US" sz="1600" b="1" dirty="0">
                <a:solidFill>
                  <a:srgbClr val="C00000"/>
                </a:solidFill>
                <a:latin typeface="Times New Roman" panose="02020603050405020304" pitchFamily="18" charset="0"/>
                <a:cs typeface="Times New Roman" panose="02020603050405020304" pitchFamily="18" charset="0"/>
              </a:rPr>
              <a:t>24 </a:t>
            </a:r>
            <a:r>
              <a:rPr lang="en-US" sz="1600" b="1" dirty="0" err="1">
                <a:solidFill>
                  <a:srgbClr val="C00000"/>
                </a:solidFill>
                <a:latin typeface="Times New Roman" panose="02020603050405020304" pitchFamily="18" charset="0"/>
                <a:cs typeface="Times New Roman" panose="02020603050405020304" pitchFamily="18" charset="0"/>
              </a:rPr>
              <a:t>Mbits</a:t>
            </a:r>
            <a:r>
              <a:rPr lang="en-US" sz="1600" b="1" dirty="0">
                <a:solidFill>
                  <a:srgbClr val="C00000"/>
                </a:solidFill>
                <a:latin typeface="Times New Roman" panose="02020603050405020304" pitchFamily="18" charset="0"/>
                <a:cs typeface="Times New Roman" panose="02020603050405020304" pitchFamily="18" charset="0"/>
              </a:rPr>
              <a:t> of data</a:t>
            </a:r>
            <a:r>
              <a:rPr lang="en-US" sz="1600" b="1" dirty="0" smtClean="0">
                <a:solidFill>
                  <a:srgbClr val="C00000"/>
                </a:solidFill>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Ø"/>
            </a:pPr>
            <a:r>
              <a:rPr lang="en-US" sz="1600" dirty="0" smtClean="0">
                <a:solidFill>
                  <a:srgbClr val="273239"/>
                </a:solidFill>
                <a:latin typeface="Times New Roman" panose="02020603050405020304" pitchFamily="18" charset="0"/>
                <a:cs typeface="Times New Roman" panose="02020603050405020304" pitchFamily="18" charset="0"/>
              </a:rPr>
              <a:t>The </a:t>
            </a:r>
            <a:r>
              <a:rPr lang="en-US" sz="1600" dirty="0">
                <a:solidFill>
                  <a:srgbClr val="273239"/>
                </a:solidFill>
                <a:latin typeface="Times New Roman" panose="02020603050405020304" pitchFamily="18" charset="0"/>
                <a:cs typeface="Times New Roman" panose="02020603050405020304" pitchFamily="18" charset="0"/>
              </a:rPr>
              <a:t>host is </a:t>
            </a:r>
            <a:r>
              <a:rPr lang="en-US" sz="1600" b="1" dirty="0">
                <a:solidFill>
                  <a:srgbClr val="C00000"/>
                </a:solidFill>
                <a:latin typeface="Times New Roman" panose="02020603050405020304" pitchFamily="18" charset="0"/>
                <a:cs typeface="Times New Roman" panose="02020603050405020304" pitchFamily="18" charset="0"/>
              </a:rPr>
              <a:t>silent for 5 s </a:t>
            </a:r>
            <a:r>
              <a:rPr lang="en-US" sz="1600" dirty="0">
                <a:solidFill>
                  <a:srgbClr val="273239"/>
                </a:solidFill>
                <a:latin typeface="Times New Roman" panose="02020603050405020304" pitchFamily="18" charset="0"/>
                <a:cs typeface="Times New Roman" panose="02020603050405020304" pitchFamily="18" charset="0"/>
              </a:rPr>
              <a:t>and then sends data at a rate of </a:t>
            </a:r>
            <a:r>
              <a:rPr lang="en-US" sz="1600" b="1" dirty="0">
                <a:solidFill>
                  <a:srgbClr val="C00000"/>
                </a:solidFill>
                <a:latin typeface="Times New Roman" panose="02020603050405020304" pitchFamily="18" charset="0"/>
                <a:cs typeface="Times New Roman" panose="02020603050405020304" pitchFamily="18" charset="0"/>
              </a:rPr>
              <a:t>2 Mbps for 3 s, </a:t>
            </a:r>
            <a:r>
              <a:rPr lang="en-US" sz="1600" dirty="0">
                <a:solidFill>
                  <a:srgbClr val="273239"/>
                </a:solidFill>
                <a:latin typeface="Times New Roman" panose="02020603050405020304" pitchFamily="18" charset="0"/>
                <a:cs typeface="Times New Roman" panose="02020603050405020304" pitchFamily="18" charset="0"/>
              </a:rPr>
              <a:t>for a total of </a:t>
            </a:r>
            <a:r>
              <a:rPr lang="en-US" sz="1600" b="1" dirty="0">
                <a:solidFill>
                  <a:srgbClr val="C00000"/>
                </a:solidFill>
                <a:latin typeface="Times New Roman" panose="02020603050405020304" pitchFamily="18" charset="0"/>
                <a:cs typeface="Times New Roman" panose="02020603050405020304" pitchFamily="18" charset="0"/>
              </a:rPr>
              <a:t>6 </a:t>
            </a:r>
            <a:r>
              <a:rPr lang="en-US" sz="1600" b="1" dirty="0" err="1">
                <a:solidFill>
                  <a:srgbClr val="C00000"/>
                </a:solidFill>
                <a:latin typeface="Times New Roman" panose="02020603050405020304" pitchFamily="18" charset="0"/>
                <a:cs typeface="Times New Roman" panose="02020603050405020304" pitchFamily="18" charset="0"/>
              </a:rPr>
              <a:t>Mbits</a:t>
            </a:r>
            <a:r>
              <a:rPr lang="en-US" sz="1600" b="1" dirty="0">
                <a:solidFill>
                  <a:srgbClr val="C00000"/>
                </a:solidFill>
                <a:latin typeface="Times New Roman" panose="02020603050405020304" pitchFamily="18" charset="0"/>
                <a:cs typeface="Times New Roman" panose="02020603050405020304" pitchFamily="18" charset="0"/>
              </a:rPr>
              <a:t> of data</a:t>
            </a:r>
            <a:r>
              <a:rPr lang="en-US" sz="1600" dirty="0">
                <a:solidFill>
                  <a:srgbClr val="273239"/>
                </a:solidFill>
                <a:latin typeface="Times New Roman" panose="02020603050405020304" pitchFamily="18" charset="0"/>
                <a:cs typeface="Times New Roman" panose="02020603050405020304" pitchFamily="18" charset="0"/>
              </a:rPr>
              <a:t>. </a:t>
            </a:r>
            <a:endParaRPr lang="en-US" sz="1600" dirty="0" smtClean="0">
              <a:solidFill>
                <a:srgbClr val="273239"/>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600" dirty="0" smtClean="0">
                <a:solidFill>
                  <a:srgbClr val="273239"/>
                </a:solidFill>
                <a:latin typeface="Times New Roman" panose="02020603050405020304" pitchFamily="18" charset="0"/>
                <a:cs typeface="Times New Roman" panose="02020603050405020304" pitchFamily="18" charset="0"/>
              </a:rPr>
              <a:t>In </a:t>
            </a:r>
            <a:r>
              <a:rPr lang="en-US" sz="1600" dirty="0">
                <a:solidFill>
                  <a:srgbClr val="273239"/>
                </a:solidFill>
                <a:latin typeface="Times New Roman" panose="02020603050405020304" pitchFamily="18" charset="0"/>
                <a:cs typeface="Times New Roman" panose="02020603050405020304" pitchFamily="18" charset="0"/>
              </a:rPr>
              <a:t>all, the host has sent </a:t>
            </a:r>
            <a:r>
              <a:rPr lang="en-US" sz="1600" b="1" dirty="0">
                <a:solidFill>
                  <a:schemeClr val="tx1"/>
                </a:solidFill>
                <a:latin typeface="Times New Roman" panose="02020603050405020304" pitchFamily="18" charset="0"/>
                <a:cs typeface="Times New Roman" panose="02020603050405020304" pitchFamily="18" charset="0"/>
              </a:rPr>
              <a:t>30 </a:t>
            </a:r>
            <a:r>
              <a:rPr lang="en-US" sz="1600" b="1" dirty="0" err="1">
                <a:solidFill>
                  <a:schemeClr val="tx1"/>
                </a:solidFill>
                <a:latin typeface="Times New Roman" panose="02020603050405020304" pitchFamily="18" charset="0"/>
                <a:cs typeface="Times New Roman" panose="02020603050405020304" pitchFamily="18" charset="0"/>
              </a:rPr>
              <a:t>Mbits</a:t>
            </a:r>
            <a:r>
              <a:rPr lang="en-US" sz="1600" b="1" dirty="0">
                <a:solidFill>
                  <a:schemeClr val="tx1"/>
                </a:solidFill>
                <a:latin typeface="Times New Roman" panose="02020603050405020304" pitchFamily="18" charset="0"/>
                <a:cs typeface="Times New Roman" panose="02020603050405020304" pitchFamily="18" charset="0"/>
              </a:rPr>
              <a:t> of data in 10 s. </a:t>
            </a:r>
            <a:endParaRPr lang="en-US" sz="1600" b="1" dirty="0" smtClean="0">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600" dirty="0" smtClean="0">
                <a:solidFill>
                  <a:srgbClr val="273239"/>
                </a:solidFill>
                <a:latin typeface="Times New Roman" panose="02020603050405020304" pitchFamily="18" charset="0"/>
                <a:cs typeface="Times New Roman" panose="02020603050405020304" pitchFamily="18" charset="0"/>
              </a:rPr>
              <a:t>The </a:t>
            </a:r>
            <a:r>
              <a:rPr lang="en-US" sz="1600" dirty="0">
                <a:solidFill>
                  <a:srgbClr val="273239"/>
                </a:solidFill>
                <a:latin typeface="Times New Roman" panose="02020603050405020304" pitchFamily="18" charset="0"/>
                <a:cs typeface="Times New Roman" panose="02020603050405020304" pitchFamily="18" charset="0"/>
              </a:rPr>
              <a:t>leaky bucket smooths the traffic by sending out data at a rate of 3 Mbps during the same 10 s. </a:t>
            </a:r>
            <a:r>
              <a:rPr lang="en-US" sz="1600" dirty="0">
                <a:latin typeface="Times New Roman" panose="02020603050405020304" pitchFamily="18" charset="0"/>
                <a:cs typeface="Times New Roman" panose="02020603050405020304" pitchFamily="18" charset="0"/>
              </a:rPr>
              <a:t/>
            </a:r>
            <a:br>
              <a:rPr lang="en-US" sz="1600" dirty="0">
                <a:latin typeface="Times New Roman" panose="02020603050405020304" pitchFamily="18" charset="0"/>
                <a:cs typeface="Times New Roman" panose="02020603050405020304" pitchFamily="18" charset="0"/>
              </a:rPr>
            </a:br>
            <a:r>
              <a:rPr lang="en-US" sz="1600" dirty="0">
                <a:solidFill>
                  <a:srgbClr val="273239"/>
                </a:solidFill>
                <a:latin typeface="Times New Roman" panose="02020603050405020304" pitchFamily="18" charset="0"/>
                <a:cs typeface="Times New Roman" panose="02020603050405020304" pitchFamily="18" charset="0"/>
              </a:rPr>
              <a:t>Without the leaky bucket, the beginning burst may have hurt the network by consuming more bandwidth than is set aside for this host. </a:t>
            </a:r>
            <a:endParaRPr lang="en-US" sz="1600" dirty="0" smtClean="0">
              <a:solidFill>
                <a:srgbClr val="273239"/>
              </a:solidFill>
              <a:latin typeface="Times New Roman" panose="02020603050405020304" pitchFamily="18" charset="0"/>
              <a:cs typeface="Times New Roman" panose="02020603050405020304" pitchFamily="18" charset="0"/>
            </a:endParaRPr>
          </a:p>
        </p:txBody>
      </p:sp>
      <p:pic>
        <p:nvPicPr>
          <p:cNvPr id="11" name="Google Shape;1562;p159"/>
          <p:cNvPicPr preferRelativeResize="0"/>
          <p:nvPr/>
        </p:nvPicPr>
        <p:blipFill rotWithShape="1">
          <a:blip r:embed="rId3">
            <a:alphaModFix/>
          </a:blip>
          <a:srcRect/>
          <a:stretch/>
        </p:blipFill>
        <p:spPr>
          <a:xfrm>
            <a:off x="1325705" y="3438869"/>
            <a:ext cx="5758541" cy="1360320"/>
          </a:xfrm>
          <a:prstGeom prst="rect">
            <a:avLst/>
          </a:prstGeom>
          <a:noFill/>
          <a:ln>
            <a:noFill/>
          </a:ln>
        </p:spPr>
      </p:pic>
      <p:pic>
        <p:nvPicPr>
          <p:cNvPr id="14" name="Google Shape;197;p30"/>
          <p:cNvPicPr preferRelativeResize="0"/>
          <p:nvPr/>
        </p:nvPicPr>
        <p:blipFill rotWithShape="1">
          <a:blip r:embed="rId4">
            <a:alphaModFix/>
          </a:blip>
          <a:srcRect/>
          <a:stretch/>
        </p:blipFill>
        <p:spPr>
          <a:xfrm>
            <a:off x="41822" y="47021"/>
            <a:ext cx="538608" cy="597579"/>
          </a:xfrm>
          <a:prstGeom prst="rect">
            <a:avLst/>
          </a:prstGeom>
          <a:noFill/>
          <a:ln>
            <a:noFill/>
          </a:ln>
        </p:spPr>
      </p:pic>
    </p:spTree>
    <p:extLst>
      <p:ext uri="{BB962C8B-B14F-4D97-AF65-F5344CB8AC3E}">
        <p14:creationId xmlns:p14="http://schemas.microsoft.com/office/powerpoint/2010/main" val="25066157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30" name="Google Shape;230;p33"/>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9</a:t>
            </a:fld>
            <a:endParaRPr sz="1100"/>
          </a:p>
        </p:txBody>
      </p:sp>
      <p:sp>
        <p:nvSpPr>
          <p:cNvPr id="227" name="Google Shape;227;p33"/>
          <p:cNvSpPr txBox="1">
            <a:spLocks noGrp="1"/>
          </p:cNvSpPr>
          <p:nvPr>
            <p:ph type="title" idx="4294967295"/>
          </p:nvPr>
        </p:nvSpPr>
        <p:spPr>
          <a:xfrm>
            <a:off x="776896" y="0"/>
            <a:ext cx="7452704" cy="453762"/>
          </a:xfrm>
          <a:prstGeom prst="rect">
            <a:avLst/>
          </a:prstGeom>
          <a:noFill/>
          <a:ln>
            <a:noFill/>
          </a:ln>
        </p:spPr>
        <p:txBody>
          <a:bodyPr spcFirstLastPara="1" wrap="square" lIns="68575" tIns="34275" rIns="68575" bIns="34275" anchor="ctr" anchorCtr="0">
            <a:normAutofit/>
          </a:bodyPr>
          <a:lstStyle/>
          <a:p>
            <a:pPr algn="ctr" fontAlgn="base"/>
            <a:r>
              <a:rPr lang="en-US" sz="2800" dirty="0">
                <a:solidFill>
                  <a:srgbClr val="273239"/>
                </a:solidFill>
                <a:latin typeface="Times New Roman" panose="02020603050405020304" pitchFamily="18" charset="0"/>
                <a:cs typeface="Times New Roman" panose="02020603050405020304" pitchFamily="18" charset="0"/>
              </a:rPr>
              <a:t>Responsibilities of a Transport Layer</a:t>
            </a:r>
          </a:p>
        </p:txBody>
      </p:sp>
      <p:pic>
        <p:nvPicPr>
          <p:cNvPr id="11" name="Google Shape;197;p30"/>
          <p:cNvPicPr preferRelativeResize="0"/>
          <p:nvPr/>
        </p:nvPicPr>
        <p:blipFill rotWithShape="1">
          <a:blip r:embed="rId3">
            <a:alphaModFix/>
          </a:blip>
          <a:srcRect/>
          <a:stretch/>
        </p:blipFill>
        <p:spPr>
          <a:xfrm>
            <a:off x="41822" y="19520"/>
            <a:ext cx="666322" cy="702655"/>
          </a:xfrm>
          <a:prstGeom prst="rect">
            <a:avLst/>
          </a:prstGeom>
          <a:noFill/>
          <a:ln>
            <a:noFill/>
          </a:ln>
        </p:spPr>
      </p:pic>
      <p:sp>
        <p:nvSpPr>
          <p:cNvPr id="2" name="Rectangle 1"/>
          <p:cNvSpPr/>
          <p:nvPr/>
        </p:nvSpPr>
        <p:spPr>
          <a:xfrm>
            <a:off x="678686" y="467512"/>
            <a:ext cx="8057721" cy="2062103"/>
          </a:xfrm>
          <a:prstGeom prst="rect">
            <a:avLst/>
          </a:prstGeom>
          <a:solidFill>
            <a:schemeClr val="accent4">
              <a:lumMod val="20000"/>
              <a:lumOff val="80000"/>
            </a:schemeClr>
          </a:solidFill>
        </p:spPr>
        <p:txBody>
          <a:bodyPr wrap="square">
            <a:spAutoFit/>
          </a:bodyPr>
          <a:lstStyle/>
          <a:p>
            <a:pPr algn="just" fontAlgn="base">
              <a:spcBef>
                <a:spcPts val="1200"/>
              </a:spcBef>
            </a:pPr>
            <a:r>
              <a:rPr lang="en-US" sz="1600" b="1" dirty="0">
                <a:latin typeface="Times New Roman" panose="02020603050405020304" pitchFamily="18" charset="0"/>
                <a:cs typeface="Times New Roman" panose="02020603050405020304" pitchFamily="18" charset="0"/>
              </a:rPr>
              <a:t>Multiplexing and </a:t>
            </a:r>
            <a:r>
              <a:rPr lang="en-US" sz="1600" b="1" dirty="0" err="1" smtClean="0">
                <a:latin typeface="Times New Roman" panose="02020603050405020304" pitchFamily="18" charset="0"/>
                <a:cs typeface="Times New Roman" panose="02020603050405020304" pitchFamily="18" charset="0"/>
              </a:rPr>
              <a:t>Demultiplexing</a:t>
            </a:r>
            <a:r>
              <a:rPr lang="en-US" sz="1600" b="1" dirty="0" smtClean="0">
                <a:latin typeface="Times New Roman" panose="02020603050405020304" pitchFamily="18" charset="0"/>
                <a:cs typeface="Times New Roman" panose="02020603050405020304" pitchFamily="18" charset="0"/>
              </a:rPr>
              <a:t>:</a:t>
            </a:r>
          </a:p>
          <a:p>
            <a:pPr algn="just" fontAlgn="base"/>
            <a:r>
              <a:rPr lang="en-US" sz="1600" b="1" dirty="0" smtClean="0">
                <a:solidFill>
                  <a:srgbClr val="FF0000"/>
                </a:solidFill>
                <a:latin typeface="Times New Roman" panose="02020603050405020304" pitchFamily="18" charset="0"/>
                <a:cs typeface="Times New Roman" panose="02020603050405020304" pitchFamily="18" charset="0"/>
              </a:rPr>
              <a:t>Multiplexing</a:t>
            </a:r>
            <a:r>
              <a:rPr lang="en-US" sz="1600" dirty="0" smtClean="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allows the simultaneous use of different processes over a network that is running on a host.   </a:t>
            </a:r>
            <a:r>
              <a:rPr lang="en-US" sz="1600" dirty="0" smtClean="0">
                <a:latin typeface="Times New Roman" panose="02020603050405020304" pitchFamily="18" charset="0"/>
                <a:cs typeface="Times New Roman" panose="02020603050405020304" pitchFamily="18" charset="0"/>
              </a:rPr>
              <a:t>Data </a:t>
            </a:r>
            <a:r>
              <a:rPr lang="en-US" sz="1600" dirty="0">
                <a:latin typeface="Times New Roman" panose="02020603050405020304" pitchFamily="18" charset="0"/>
                <a:cs typeface="Times New Roman" panose="02020603050405020304" pitchFamily="18" charset="0"/>
              </a:rPr>
              <a:t>is acquired from several processes from the sender and merged into one packet along with headers and sent as a single packet. </a:t>
            </a:r>
            <a:r>
              <a:rPr lang="en-US" sz="1600" dirty="0" smtClean="0">
                <a:latin typeface="Times New Roman" panose="02020603050405020304" pitchFamily="18" charset="0"/>
                <a:cs typeface="Times New Roman" panose="02020603050405020304" pitchFamily="18" charset="0"/>
              </a:rPr>
              <a:t>The </a:t>
            </a:r>
            <a:r>
              <a:rPr lang="en-US" sz="1600" dirty="0">
                <a:latin typeface="Times New Roman" panose="02020603050405020304" pitchFamily="18" charset="0"/>
                <a:cs typeface="Times New Roman" panose="02020603050405020304" pitchFamily="18" charset="0"/>
              </a:rPr>
              <a:t>processes are differentiated by their port numbers. </a:t>
            </a:r>
            <a:endParaRPr lang="en-US" sz="1600" dirty="0" smtClean="0">
              <a:latin typeface="Times New Roman" panose="02020603050405020304" pitchFamily="18" charset="0"/>
              <a:cs typeface="Times New Roman" panose="02020603050405020304" pitchFamily="18" charset="0"/>
            </a:endParaRPr>
          </a:p>
          <a:p>
            <a:pPr algn="just" fontAlgn="base"/>
            <a:r>
              <a:rPr lang="en-US" sz="1600" b="1" dirty="0" err="1" smtClean="0">
                <a:solidFill>
                  <a:srgbClr val="FF0000"/>
                </a:solidFill>
                <a:latin typeface="Times New Roman" panose="02020603050405020304" pitchFamily="18" charset="0"/>
                <a:cs typeface="Times New Roman" panose="02020603050405020304" pitchFamily="18" charset="0"/>
              </a:rPr>
              <a:t>Demultiplexing</a:t>
            </a:r>
            <a:r>
              <a:rPr lang="en-US" sz="1600" b="1" dirty="0" smtClean="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is </a:t>
            </a:r>
            <a:r>
              <a:rPr lang="en-US" sz="1600" dirty="0">
                <a:latin typeface="Times New Roman" panose="02020603050405020304" pitchFamily="18" charset="0"/>
                <a:cs typeface="Times New Roman" panose="02020603050405020304" pitchFamily="18" charset="0"/>
              </a:rPr>
              <a:t>required at the receiver side when the message is distributed into different </a:t>
            </a:r>
            <a:r>
              <a:rPr lang="en-US" sz="1600" dirty="0" smtClean="0">
                <a:latin typeface="Times New Roman" panose="02020603050405020304" pitchFamily="18" charset="0"/>
                <a:cs typeface="Times New Roman" panose="02020603050405020304" pitchFamily="18" charset="0"/>
              </a:rPr>
              <a:t>processes</a:t>
            </a:r>
            <a:r>
              <a:rPr lang="en-US" sz="1600" dirty="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Transport </a:t>
            </a:r>
            <a:r>
              <a:rPr lang="en-US" sz="1600" dirty="0">
                <a:latin typeface="Times New Roman" panose="02020603050405020304" pitchFamily="18" charset="0"/>
                <a:cs typeface="Times New Roman" panose="02020603050405020304" pitchFamily="18" charset="0"/>
              </a:rPr>
              <a:t>receives the segments of data from the network layer distributes and delivers it to the appropriate process running on the receiver’s machine</a:t>
            </a:r>
            <a:r>
              <a:rPr lang="en-US" sz="1600" dirty="0" smtClean="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a:t>
            </a:r>
            <a:endParaRPr lang="en-US" sz="1600" b="1" dirty="0">
              <a:solidFill>
                <a:srgbClr val="273239"/>
              </a:solidFill>
              <a:latin typeface="Times New Roman" panose="02020603050405020304" pitchFamily="18" charset="0"/>
              <a:cs typeface="Times New Roman" panose="02020603050405020304" pitchFamily="18" charset="0"/>
            </a:endParaRPr>
          </a:p>
        </p:txBody>
      </p:sp>
      <p:pic>
        <p:nvPicPr>
          <p:cNvPr id="1026" name="Picture 2" descr="Multiplexing and Demultiplexing"/>
          <p:cNvPicPr>
            <a:picLocks noChangeAspect="1" noChangeArrowheads="1"/>
          </p:cNvPicPr>
          <p:nvPr/>
        </p:nvPicPr>
        <p:blipFill rotWithShape="1">
          <a:blip r:embed="rId4">
            <a:extLst>
              <a:ext uri="{28A0092B-C50C-407E-A947-70E740481C1C}">
                <a14:useLocalDpi xmlns:a14="http://schemas.microsoft.com/office/drawing/2010/main" val="0"/>
              </a:ext>
            </a:extLst>
          </a:blip>
          <a:srcRect l="92" t="46890" r="1599" b="2132"/>
          <a:stretch/>
        </p:blipFill>
        <p:spPr bwMode="auto">
          <a:xfrm>
            <a:off x="776896" y="3213901"/>
            <a:ext cx="7293310" cy="1756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Multiplexing and Demultiplexing"/>
          <p:cNvPicPr>
            <a:picLocks noChangeAspect="1" noChangeArrowheads="1"/>
          </p:cNvPicPr>
          <p:nvPr/>
        </p:nvPicPr>
        <p:blipFill rotWithShape="1">
          <a:blip r:embed="rId4">
            <a:extLst>
              <a:ext uri="{28A0092B-C50C-407E-A947-70E740481C1C}">
                <a14:useLocalDpi xmlns:a14="http://schemas.microsoft.com/office/drawing/2010/main" val="0"/>
              </a:ext>
            </a:extLst>
          </a:blip>
          <a:srcRect l="-556" t="15115" r="2247" b="65831"/>
          <a:stretch/>
        </p:blipFill>
        <p:spPr bwMode="auto">
          <a:xfrm>
            <a:off x="856593" y="2557263"/>
            <a:ext cx="7293310" cy="656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01595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71" name="Google Shape;1571;p160"/>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latin typeface="Times New Roman" panose="02020603050405020304" pitchFamily="18" charset="0"/>
                <a:cs typeface="Times New Roman" panose="02020603050405020304" pitchFamily="18" charset="0"/>
              </a:rPr>
              <a:t>90</a:t>
            </a:fld>
            <a:endParaRPr sz="1100">
              <a:latin typeface="Times New Roman" panose="02020603050405020304" pitchFamily="18" charset="0"/>
              <a:cs typeface="Times New Roman" panose="02020603050405020304" pitchFamily="18" charset="0"/>
            </a:endParaRPr>
          </a:p>
        </p:txBody>
      </p:sp>
      <p:sp>
        <p:nvSpPr>
          <p:cNvPr id="1568" name="Google Shape;1568;p160"/>
          <p:cNvSpPr txBox="1">
            <a:spLocks noGrp="1"/>
          </p:cNvSpPr>
          <p:nvPr>
            <p:ph type="title" idx="4294967295"/>
          </p:nvPr>
        </p:nvSpPr>
        <p:spPr>
          <a:xfrm>
            <a:off x="666102" y="91177"/>
            <a:ext cx="8245475" cy="509265"/>
          </a:xfrm>
          <a:prstGeom prst="rect">
            <a:avLst/>
          </a:prstGeom>
          <a:noFill/>
          <a:ln>
            <a:noFill/>
          </a:ln>
        </p:spPr>
        <p:txBody>
          <a:bodyPr spcFirstLastPara="1" wrap="square" lIns="68575" tIns="34275" rIns="68575" bIns="34275" anchor="ctr" anchorCtr="0">
            <a:normAutofit/>
          </a:bodyPr>
          <a:lstStyle/>
          <a:p>
            <a:pPr algn="ctr">
              <a:buClr>
                <a:schemeClr val="dk1"/>
              </a:buClr>
              <a:buSzPts val="3000"/>
            </a:pPr>
            <a:r>
              <a:rPr lang="en-IN" sz="2800" dirty="0">
                <a:solidFill>
                  <a:srgbClr val="FF0000"/>
                </a:solidFill>
                <a:latin typeface="Times New Roman" panose="02020603050405020304" pitchFamily="18" charset="0"/>
                <a:cs typeface="Times New Roman" panose="02020603050405020304" pitchFamily="18" charset="0"/>
              </a:rPr>
              <a:t>Token </a:t>
            </a:r>
            <a:r>
              <a:rPr lang="en-IN" sz="2800" dirty="0" smtClean="0">
                <a:solidFill>
                  <a:srgbClr val="FF0000"/>
                </a:solidFill>
                <a:latin typeface="Times New Roman" panose="02020603050405020304" pitchFamily="18" charset="0"/>
                <a:cs typeface="Times New Roman" panose="02020603050405020304" pitchFamily="18" charset="0"/>
              </a:rPr>
              <a:t>Bucket</a:t>
            </a:r>
            <a:endParaRPr sz="2800" dirty="0">
              <a:latin typeface="Times New Roman" panose="02020603050405020304" pitchFamily="18" charset="0"/>
              <a:cs typeface="Times New Roman" panose="02020603050405020304" pitchFamily="18" charset="0"/>
            </a:endParaRPr>
          </a:p>
        </p:txBody>
      </p:sp>
      <p:sp>
        <p:nvSpPr>
          <p:cNvPr id="1572" name="Google Shape;1572;p160"/>
          <p:cNvSpPr txBox="1"/>
          <p:nvPr/>
        </p:nvSpPr>
        <p:spPr>
          <a:xfrm>
            <a:off x="669728" y="793229"/>
            <a:ext cx="8515349" cy="285749"/>
          </a:xfrm>
          <a:prstGeom prst="rect">
            <a:avLst/>
          </a:prstGeom>
          <a:noFill/>
          <a:ln>
            <a:noFill/>
          </a:ln>
        </p:spPr>
        <p:txBody>
          <a:bodyPr spcFirstLastPara="1" wrap="square" lIns="68575" tIns="34275" rIns="68575" bIns="34275" anchor="t" anchorCtr="0">
            <a:noAutofit/>
          </a:bodyPr>
          <a:lstStyle/>
          <a:p>
            <a:pPr marL="76200" marR="0" lvl="0" algn="l" rtl="0">
              <a:lnSpc>
                <a:spcPct val="80000"/>
              </a:lnSpc>
              <a:spcBef>
                <a:spcPts val="0"/>
              </a:spcBef>
              <a:spcAft>
                <a:spcPts val="0"/>
              </a:spcAft>
              <a:buClr>
                <a:srgbClr val="CC0000"/>
              </a:buClr>
              <a:buSzPts val="1800"/>
            </a:pPr>
            <a:r>
              <a:rPr lang="en" sz="1800" b="1" dirty="0">
                <a:solidFill>
                  <a:srgbClr val="FF0000"/>
                </a:solidFill>
                <a:latin typeface="Times New Roman" panose="02020603050405020304" pitchFamily="18" charset="0"/>
                <a:ea typeface="Calibri"/>
                <a:cs typeface="Times New Roman" panose="02020603050405020304" pitchFamily="18" charset="0"/>
                <a:sym typeface="Calibri"/>
              </a:rPr>
              <a:t>Regulating the Sending Rate (Cntd.): </a:t>
            </a:r>
            <a:r>
              <a:rPr lang="en" sz="2000" b="1" dirty="0">
                <a:solidFill>
                  <a:schemeClr val="tx1"/>
                </a:solidFill>
                <a:latin typeface="Times New Roman" panose="02020603050405020304" pitchFamily="18" charset="0"/>
                <a:ea typeface="Calibri"/>
                <a:cs typeface="Times New Roman" panose="02020603050405020304" pitchFamily="18" charset="0"/>
                <a:sym typeface="Calibri"/>
              </a:rPr>
              <a:t>Token Bucket</a:t>
            </a:r>
            <a:endParaRPr sz="2000" b="1" dirty="0">
              <a:solidFill>
                <a:schemeClr val="tx1"/>
              </a:solidFill>
              <a:latin typeface="Times New Roman" panose="02020603050405020304" pitchFamily="18" charset="0"/>
              <a:ea typeface="Calibri"/>
              <a:cs typeface="Times New Roman" panose="02020603050405020304" pitchFamily="18" charset="0"/>
              <a:sym typeface="Calibri"/>
            </a:endParaRPr>
          </a:p>
        </p:txBody>
      </p:sp>
      <p:sp>
        <p:nvSpPr>
          <p:cNvPr id="1573" name="Google Shape;1573;p160"/>
          <p:cNvSpPr txBox="1"/>
          <p:nvPr/>
        </p:nvSpPr>
        <p:spPr>
          <a:xfrm>
            <a:off x="-1022555" y="4322762"/>
            <a:ext cx="6858002" cy="289291"/>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Times New Roman"/>
              <a:buNone/>
            </a:pPr>
            <a:r>
              <a:rPr lang="en" sz="1600" b="1" dirty="0">
                <a:solidFill>
                  <a:schemeClr val="dk1"/>
                </a:solidFill>
                <a:latin typeface="Times New Roman" panose="02020603050405020304" pitchFamily="18" charset="0"/>
                <a:ea typeface="Times New Roman"/>
                <a:cs typeface="Times New Roman" panose="02020603050405020304" pitchFamily="18" charset="0"/>
                <a:sym typeface="Times New Roman"/>
              </a:rPr>
              <a:t>Figure:</a:t>
            </a:r>
            <a:r>
              <a:rPr lang="en" sz="1600" dirty="0">
                <a:solidFill>
                  <a:schemeClr val="dk1"/>
                </a:solidFill>
                <a:latin typeface="Times New Roman" panose="02020603050405020304" pitchFamily="18" charset="0"/>
                <a:ea typeface="Times New Roman"/>
                <a:cs typeface="Times New Roman" panose="02020603050405020304" pitchFamily="18" charset="0"/>
                <a:sym typeface="Times New Roman"/>
              </a:rPr>
              <a:t> Token bucket.</a:t>
            </a:r>
            <a:endParaRPr sz="1050" dirty="0">
              <a:latin typeface="Times New Roman" panose="02020603050405020304" pitchFamily="18" charset="0"/>
              <a:cs typeface="Times New Roman" panose="02020603050405020304" pitchFamily="18" charset="0"/>
            </a:endParaRPr>
          </a:p>
        </p:txBody>
      </p:sp>
      <p:sp>
        <p:nvSpPr>
          <p:cNvPr id="1574" name="Google Shape;1574;p160"/>
          <p:cNvSpPr txBox="1"/>
          <p:nvPr/>
        </p:nvSpPr>
        <p:spPr>
          <a:xfrm>
            <a:off x="549157" y="1207055"/>
            <a:ext cx="8515349" cy="285749"/>
          </a:xfrm>
          <a:prstGeom prst="rect">
            <a:avLst/>
          </a:prstGeom>
          <a:noFill/>
          <a:ln>
            <a:noFill/>
          </a:ln>
        </p:spPr>
        <p:txBody>
          <a:bodyPr spcFirstLastPara="1" wrap="square" lIns="68575" tIns="34275" rIns="68575" bIns="34275" anchor="t" anchorCtr="0">
            <a:noAutofit/>
          </a:bodyPr>
          <a:lstStyle/>
          <a:p>
            <a:pPr marL="330200" marR="0" lvl="0" indent="-254000" algn="l" rtl="0">
              <a:lnSpc>
                <a:spcPct val="80000"/>
              </a:lnSpc>
              <a:spcBef>
                <a:spcPts val="0"/>
              </a:spcBef>
              <a:spcAft>
                <a:spcPts val="0"/>
              </a:spcAft>
              <a:buClr>
                <a:srgbClr val="CC0000"/>
              </a:buClr>
              <a:buSzPts val="1800"/>
              <a:buFont typeface="Noto Sans Symbols"/>
              <a:buChar char="⮚"/>
            </a:pPr>
            <a:r>
              <a:rPr lang="en" sz="1800" b="1" dirty="0">
                <a:solidFill>
                  <a:srgbClr val="000066"/>
                </a:solidFill>
                <a:latin typeface="Times New Roman" panose="02020603050405020304" pitchFamily="18" charset="0"/>
                <a:ea typeface="Calibri"/>
                <a:cs typeface="Times New Roman" panose="02020603050405020304" pitchFamily="18" charset="0"/>
                <a:sym typeface="Calibri"/>
              </a:rPr>
              <a:t>The token bucket allows bursty traffic at a regulated maximum rate.</a:t>
            </a:r>
            <a:endParaRPr sz="1800" b="1" dirty="0">
              <a:solidFill>
                <a:srgbClr val="000066"/>
              </a:solidFill>
              <a:latin typeface="Times New Roman" panose="02020603050405020304" pitchFamily="18" charset="0"/>
              <a:ea typeface="Calibri"/>
              <a:cs typeface="Times New Roman" panose="02020603050405020304" pitchFamily="18" charset="0"/>
              <a:sym typeface="Calibri"/>
            </a:endParaRPr>
          </a:p>
        </p:txBody>
      </p:sp>
      <p:pic>
        <p:nvPicPr>
          <p:cNvPr id="1575" name="Google Shape;1575;p160"/>
          <p:cNvPicPr preferRelativeResize="0"/>
          <p:nvPr/>
        </p:nvPicPr>
        <p:blipFill rotWithShape="1">
          <a:blip r:embed="rId3">
            <a:alphaModFix/>
          </a:blip>
          <a:srcRect/>
          <a:stretch/>
        </p:blipFill>
        <p:spPr>
          <a:xfrm>
            <a:off x="464686" y="1493826"/>
            <a:ext cx="4197695" cy="2796809"/>
          </a:xfrm>
          <a:prstGeom prst="rect">
            <a:avLst/>
          </a:prstGeom>
          <a:noFill/>
          <a:ln>
            <a:noFill/>
          </a:ln>
        </p:spPr>
      </p:pic>
      <p:sp>
        <p:nvSpPr>
          <p:cNvPr id="10" name="Rectangle 9"/>
          <p:cNvSpPr/>
          <p:nvPr/>
        </p:nvSpPr>
        <p:spPr>
          <a:xfrm>
            <a:off x="4799557" y="1540874"/>
            <a:ext cx="4172992" cy="3170099"/>
          </a:xfrm>
          <a:prstGeom prst="rect">
            <a:avLst/>
          </a:prstGeom>
          <a:solidFill>
            <a:schemeClr val="accent4">
              <a:lumMod val="20000"/>
              <a:lumOff val="80000"/>
            </a:schemeClr>
          </a:solidFill>
          <a:ln w="6350">
            <a:solidFill>
              <a:schemeClr val="tx1"/>
            </a:solidFill>
          </a:ln>
        </p:spPr>
        <p:txBody>
          <a:bodyPr wrap="square">
            <a:spAutoFit/>
          </a:bodyPr>
          <a:lstStyle/>
          <a:p>
            <a:pPr algn="just">
              <a:buFont typeface="Arial" panose="020B0604020202020204" pitchFamily="34" charset="0"/>
              <a:buChar char="•"/>
            </a:pPr>
            <a:r>
              <a:rPr lang="en-US" sz="2000" b="1" dirty="0" smtClean="0">
                <a:latin typeface="Times New Roman" panose="02020603050405020304" pitchFamily="18" charset="0"/>
                <a:cs typeface="Times New Roman" panose="02020603050405020304" pitchFamily="18" charset="0"/>
              </a:rPr>
              <a:t>Step </a:t>
            </a:r>
            <a:r>
              <a:rPr lang="en-US" sz="2000" b="1"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 In regular intervals tokens are thrown into the bucket f.</a:t>
            </a:r>
          </a:p>
          <a:p>
            <a:pPr algn="jus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Step 2</a:t>
            </a:r>
            <a:r>
              <a:rPr lang="en-US" sz="2000" dirty="0">
                <a:latin typeface="Times New Roman" panose="02020603050405020304" pitchFamily="18" charset="0"/>
                <a:cs typeface="Times New Roman" panose="02020603050405020304" pitchFamily="18" charset="0"/>
              </a:rPr>
              <a:t> − The bucket has a maximum capacity </a:t>
            </a:r>
            <a:r>
              <a:rPr lang="en-US" sz="2000" dirty="0" smtClean="0">
                <a:latin typeface="Times New Roman" panose="02020603050405020304" pitchFamily="18" charset="0"/>
                <a:cs typeface="Times New Roman" panose="02020603050405020304" pitchFamily="18" charset="0"/>
              </a:rPr>
              <a:t>c.</a:t>
            </a:r>
            <a:endParaRPr lang="en-US" sz="20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Step 3</a:t>
            </a:r>
            <a:r>
              <a:rPr lang="en-US" sz="2000" dirty="0">
                <a:latin typeface="Times New Roman" panose="02020603050405020304" pitchFamily="18" charset="0"/>
                <a:cs typeface="Times New Roman" panose="02020603050405020304" pitchFamily="18" charset="0"/>
              </a:rPr>
              <a:t> − If the packet is ready, then a token is removed from the bucket, and the packet is sent.</a:t>
            </a:r>
          </a:p>
          <a:p>
            <a:pPr algn="jus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Step 4</a:t>
            </a:r>
            <a:r>
              <a:rPr lang="en-US" sz="2000" dirty="0">
                <a:latin typeface="Times New Roman" panose="02020603050405020304" pitchFamily="18" charset="0"/>
                <a:cs typeface="Times New Roman" panose="02020603050405020304" pitchFamily="18" charset="0"/>
              </a:rPr>
              <a:t> − Suppose, if there is no token in the bucket, the packet cannot be sent.</a:t>
            </a:r>
          </a:p>
        </p:txBody>
      </p:sp>
      <p:pic>
        <p:nvPicPr>
          <p:cNvPr id="14" name="Google Shape;197;p30"/>
          <p:cNvPicPr preferRelativeResize="0"/>
          <p:nvPr/>
        </p:nvPicPr>
        <p:blipFill rotWithShape="1">
          <a:blip r:embed="rId4">
            <a:alphaModFix/>
          </a:blip>
          <a:srcRect/>
          <a:stretch/>
        </p:blipFill>
        <p:spPr>
          <a:xfrm>
            <a:off x="41822" y="47021"/>
            <a:ext cx="538608" cy="597579"/>
          </a:xfrm>
          <a:prstGeom prst="rect">
            <a:avLst/>
          </a:prstGeom>
          <a:noFill/>
          <a:ln>
            <a:noFill/>
          </a:ln>
        </p:spPr>
      </p:pic>
    </p:spTree>
    <p:extLst>
      <p:ext uri="{BB962C8B-B14F-4D97-AF65-F5344CB8AC3E}">
        <p14:creationId xmlns:p14="http://schemas.microsoft.com/office/powerpoint/2010/main" val="177435633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71" name="Google Shape;1571;p160"/>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latin typeface="Times New Roman" panose="02020603050405020304" pitchFamily="18" charset="0"/>
                <a:cs typeface="Times New Roman" panose="02020603050405020304" pitchFamily="18" charset="0"/>
              </a:rPr>
              <a:t>91</a:t>
            </a:fld>
            <a:endParaRPr sz="1100">
              <a:latin typeface="Times New Roman" panose="02020603050405020304" pitchFamily="18" charset="0"/>
              <a:cs typeface="Times New Roman" panose="02020603050405020304" pitchFamily="18" charset="0"/>
            </a:endParaRPr>
          </a:p>
        </p:txBody>
      </p:sp>
      <p:sp>
        <p:nvSpPr>
          <p:cNvPr id="1568" name="Google Shape;1568;p160"/>
          <p:cNvSpPr txBox="1">
            <a:spLocks noGrp="1"/>
          </p:cNvSpPr>
          <p:nvPr>
            <p:ph type="title" idx="4294967295"/>
          </p:nvPr>
        </p:nvSpPr>
        <p:spPr>
          <a:xfrm>
            <a:off x="499666" y="111808"/>
            <a:ext cx="8478837" cy="468003"/>
          </a:xfrm>
          <a:prstGeom prst="rect">
            <a:avLst/>
          </a:prstGeom>
          <a:noFill/>
          <a:ln>
            <a:noFill/>
          </a:ln>
        </p:spPr>
        <p:txBody>
          <a:bodyPr spcFirstLastPara="1" wrap="square" lIns="68575" tIns="34275" rIns="68575" bIns="34275" anchor="ctr" anchorCtr="0">
            <a:normAutofit/>
          </a:bodyPr>
          <a:lstStyle/>
          <a:p>
            <a:pPr algn="ctr">
              <a:buClr>
                <a:schemeClr val="dk1"/>
              </a:buClr>
              <a:buSzPts val="3000"/>
            </a:pPr>
            <a:r>
              <a:rPr lang="en-IN" sz="2800" dirty="0">
                <a:solidFill>
                  <a:srgbClr val="FF0000"/>
                </a:solidFill>
                <a:latin typeface="Times New Roman" panose="02020603050405020304" pitchFamily="18" charset="0"/>
                <a:cs typeface="Times New Roman" panose="02020603050405020304" pitchFamily="18" charset="0"/>
              </a:rPr>
              <a:t>Token </a:t>
            </a:r>
            <a:r>
              <a:rPr lang="en-IN" sz="2800" dirty="0" smtClean="0">
                <a:solidFill>
                  <a:srgbClr val="FF0000"/>
                </a:solidFill>
                <a:latin typeface="Times New Roman" panose="02020603050405020304" pitchFamily="18" charset="0"/>
                <a:cs typeface="Times New Roman" panose="02020603050405020304" pitchFamily="18" charset="0"/>
              </a:rPr>
              <a:t>Bucket</a:t>
            </a:r>
            <a:endParaRPr sz="1600" dirty="0">
              <a:latin typeface="Times New Roman" panose="02020603050405020304" pitchFamily="18" charset="0"/>
              <a:cs typeface="Times New Roman" panose="02020603050405020304" pitchFamily="18" charset="0"/>
            </a:endParaRPr>
          </a:p>
        </p:txBody>
      </p:sp>
      <p:sp>
        <p:nvSpPr>
          <p:cNvPr id="1572" name="Google Shape;1572;p160"/>
          <p:cNvSpPr txBox="1"/>
          <p:nvPr/>
        </p:nvSpPr>
        <p:spPr>
          <a:xfrm>
            <a:off x="418008" y="769509"/>
            <a:ext cx="8515349" cy="285749"/>
          </a:xfrm>
          <a:prstGeom prst="rect">
            <a:avLst/>
          </a:prstGeom>
          <a:noFill/>
          <a:ln>
            <a:noFill/>
          </a:ln>
        </p:spPr>
        <p:txBody>
          <a:bodyPr spcFirstLastPara="1" wrap="square" lIns="68575" tIns="34275" rIns="68575" bIns="34275" anchor="t" anchorCtr="0">
            <a:noAutofit/>
          </a:bodyPr>
          <a:lstStyle/>
          <a:p>
            <a:pPr marL="292100" marR="0" lvl="0" indent="-215900" algn="l" rtl="0">
              <a:lnSpc>
                <a:spcPct val="80000"/>
              </a:lnSpc>
              <a:spcBef>
                <a:spcPts val="0"/>
              </a:spcBef>
              <a:spcAft>
                <a:spcPts val="0"/>
              </a:spcAft>
              <a:buClr>
                <a:srgbClr val="CC0000"/>
              </a:buClr>
              <a:buSzPts val="1800"/>
              <a:buFont typeface="Arial"/>
              <a:buChar char="•"/>
            </a:pPr>
            <a:r>
              <a:rPr lang="en" sz="1800" b="1" dirty="0" smtClean="0">
                <a:solidFill>
                  <a:srgbClr val="FF0000"/>
                </a:solidFill>
                <a:latin typeface="Times New Roman" panose="02020603050405020304" pitchFamily="18" charset="0"/>
                <a:ea typeface="Calibri"/>
                <a:cs typeface="Times New Roman" panose="02020603050405020304" pitchFamily="18" charset="0"/>
                <a:sym typeface="Calibri"/>
              </a:rPr>
              <a:t>Regulating the Sending Rate (Cntd.): Token Bucket</a:t>
            </a:r>
            <a:endParaRPr sz="1800" b="1" dirty="0">
              <a:solidFill>
                <a:srgbClr val="000066"/>
              </a:solidFill>
              <a:latin typeface="Times New Roman" panose="02020603050405020304" pitchFamily="18" charset="0"/>
              <a:ea typeface="Calibri"/>
              <a:cs typeface="Times New Roman" panose="02020603050405020304" pitchFamily="18" charset="0"/>
              <a:sym typeface="Calibri"/>
            </a:endParaRPr>
          </a:p>
        </p:txBody>
      </p:sp>
      <p:sp>
        <p:nvSpPr>
          <p:cNvPr id="1573" name="Google Shape;1573;p160"/>
          <p:cNvSpPr txBox="1"/>
          <p:nvPr/>
        </p:nvSpPr>
        <p:spPr>
          <a:xfrm>
            <a:off x="1459407" y="4286865"/>
            <a:ext cx="2090039" cy="353718"/>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Times New Roman"/>
              <a:buNone/>
            </a:pPr>
            <a:r>
              <a:rPr lang="en" sz="1200" b="1" dirty="0">
                <a:solidFill>
                  <a:schemeClr val="dk1"/>
                </a:solidFill>
                <a:latin typeface="Times New Roman" panose="02020603050405020304" pitchFamily="18" charset="0"/>
                <a:ea typeface="Times New Roman"/>
                <a:cs typeface="Times New Roman" panose="02020603050405020304" pitchFamily="18" charset="0"/>
                <a:sym typeface="Times New Roman"/>
              </a:rPr>
              <a:t>Figure:</a:t>
            </a:r>
            <a:r>
              <a:rPr lang="en" sz="1200" dirty="0">
                <a:solidFill>
                  <a:schemeClr val="dk1"/>
                </a:solidFill>
                <a:latin typeface="Times New Roman" panose="02020603050405020304" pitchFamily="18" charset="0"/>
                <a:ea typeface="Times New Roman"/>
                <a:cs typeface="Times New Roman" panose="02020603050405020304" pitchFamily="18" charset="0"/>
                <a:sym typeface="Times New Roman"/>
              </a:rPr>
              <a:t> Token bucket.</a:t>
            </a:r>
            <a:endParaRPr sz="900" dirty="0">
              <a:latin typeface="Times New Roman" panose="02020603050405020304" pitchFamily="18" charset="0"/>
              <a:cs typeface="Times New Roman" panose="02020603050405020304" pitchFamily="18" charset="0"/>
            </a:endParaRPr>
          </a:p>
        </p:txBody>
      </p:sp>
      <p:pic>
        <p:nvPicPr>
          <p:cNvPr id="9" name="Picture 2" descr="https://www.tutorialspoint.com/assets/questions/media/56288/token_bucket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643" y="1090329"/>
            <a:ext cx="3997040" cy="319653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952114" y="1633988"/>
            <a:ext cx="3655128" cy="2554545"/>
          </a:xfrm>
          <a:prstGeom prst="rect">
            <a:avLst/>
          </a:prstGeom>
          <a:solidFill>
            <a:schemeClr val="accent4">
              <a:lumMod val="20000"/>
              <a:lumOff val="80000"/>
            </a:schemeClr>
          </a:solidFill>
          <a:ln w="6350">
            <a:solidFill>
              <a:schemeClr val="tx1"/>
            </a:solidFill>
          </a:ln>
        </p:spPr>
        <p:txBody>
          <a:bodyPr wrap="square">
            <a:spAutoFit/>
          </a:bodyPr>
          <a:lstStyle/>
          <a:p>
            <a:pPr algn="just"/>
            <a:r>
              <a:rPr lang="en-US" sz="2000" dirty="0" smtClean="0">
                <a:latin typeface="Times New Roman" panose="02020603050405020304" pitchFamily="18" charset="0"/>
                <a:cs typeface="Times New Roman" panose="02020603050405020304" pitchFamily="18" charset="0"/>
              </a:rPr>
              <a:t>In </a:t>
            </a:r>
            <a:r>
              <a:rPr lang="en-US" sz="2000" dirty="0">
                <a:latin typeface="Times New Roman" panose="02020603050405020304" pitchFamily="18" charset="0"/>
                <a:cs typeface="Times New Roman" panose="02020603050405020304" pitchFamily="18" charset="0"/>
              </a:rPr>
              <a:t>figure (a) the bucket holds two tokens, and three packets are waiting to be sent out of the interface</a:t>
            </a:r>
            <a:r>
              <a:rPr lang="en-US" sz="2000" dirty="0" smtClean="0">
                <a:latin typeface="Times New Roman" panose="02020603050405020304" pitchFamily="18" charset="0"/>
                <a:cs typeface="Times New Roman" panose="02020603050405020304" pitchFamily="18" charset="0"/>
              </a:rPr>
              <a:t>.</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In Figure (b) two packets have been sent out by consuming two tokens, and 1 packet is still left.</a:t>
            </a:r>
          </a:p>
        </p:txBody>
      </p:sp>
      <p:pic>
        <p:nvPicPr>
          <p:cNvPr id="13" name="Google Shape;197;p30"/>
          <p:cNvPicPr preferRelativeResize="0"/>
          <p:nvPr/>
        </p:nvPicPr>
        <p:blipFill rotWithShape="1">
          <a:blip r:embed="rId4">
            <a:alphaModFix/>
          </a:blip>
          <a:srcRect/>
          <a:stretch/>
        </p:blipFill>
        <p:spPr>
          <a:xfrm>
            <a:off x="41822" y="47021"/>
            <a:ext cx="538608" cy="597579"/>
          </a:xfrm>
          <a:prstGeom prst="rect">
            <a:avLst/>
          </a:prstGeom>
          <a:noFill/>
          <a:ln>
            <a:noFill/>
          </a:ln>
        </p:spPr>
      </p:pic>
    </p:spTree>
    <p:extLst>
      <p:ext uri="{BB962C8B-B14F-4D97-AF65-F5344CB8AC3E}">
        <p14:creationId xmlns:p14="http://schemas.microsoft.com/office/powerpoint/2010/main" val="314629116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579"/>
        <p:cNvGrpSpPr/>
        <p:nvPr/>
      </p:nvGrpSpPr>
      <p:grpSpPr>
        <a:xfrm>
          <a:off x="0" y="0"/>
          <a:ext cx="0" cy="0"/>
          <a:chOff x="0" y="0"/>
          <a:chExt cx="0" cy="0"/>
        </a:xfrm>
      </p:grpSpPr>
      <p:sp>
        <p:nvSpPr>
          <p:cNvPr id="1583" name="Google Shape;1583;p161"/>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92</a:t>
            </a:fld>
            <a:endParaRPr sz="1100"/>
          </a:p>
        </p:txBody>
      </p:sp>
      <p:sp>
        <p:nvSpPr>
          <p:cNvPr id="1580" name="Google Shape;1580;p161"/>
          <p:cNvSpPr txBox="1">
            <a:spLocks noGrp="1"/>
          </p:cNvSpPr>
          <p:nvPr>
            <p:ph type="title" idx="4294967295"/>
          </p:nvPr>
        </p:nvSpPr>
        <p:spPr>
          <a:xfrm>
            <a:off x="580430" y="0"/>
            <a:ext cx="7191970" cy="515566"/>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Clr>
                <a:schemeClr val="dk1"/>
              </a:buClr>
              <a:buSzPts val="3000"/>
              <a:buFont typeface="Times New Roman"/>
              <a:buNone/>
            </a:pPr>
            <a:r>
              <a:rPr lang="en" sz="2800" dirty="0">
                <a:latin typeface="Times New Roman"/>
                <a:ea typeface="Times New Roman"/>
                <a:cs typeface="Times New Roman"/>
                <a:sym typeface="Times New Roman"/>
              </a:rPr>
              <a:t>Transmission Control Protocol [TCP] (Cntd.)</a:t>
            </a:r>
            <a:endParaRPr sz="2800" dirty="0"/>
          </a:p>
        </p:txBody>
      </p:sp>
      <p:pic>
        <p:nvPicPr>
          <p:cNvPr id="2" name="Picture 1"/>
          <p:cNvPicPr>
            <a:picLocks noChangeAspect="1"/>
          </p:cNvPicPr>
          <p:nvPr/>
        </p:nvPicPr>
        <p:blipFill>
          <a:blip r:embed="rId3"/>
          <a:stretch>
            <a:fillRect/>
          </a:stretch>
        </p:blipFill>
        <p:spPr>
          <a:xfrm>
            <a:off x="580430" y="661047"/>
            <a:ext cx="8173555" cy="2411654"/>
          </a:xfrm>
          <a:prstGeom prst="rect">
            <a:avLst/>
          </a:prstGeom>
        </p:spPr>
      </p:pic>
      <p:pic>
        <p:nvPicPr>
          <p:cNvPr id="10" name="Google Shape;197;p30"/>
          <p:cNvPicPr preferRelativeResize="0"/>
          <p:nvPr/>
        </p:nvPicPr>
        <p:blipFill rotWithShape="1">
          <a:blip r:embed="rId4">
            <a:alphaModFix/>
          </a:blip>
          <a:srcRect/>
          <a:stretch/>
        </p:blipFill>
        <p:spPr>
          <a:xfrm>
            <a:off x="41822" y="47021"/>
            <a:ext cx="538608" cy="597579"/>
          </a:xfrm>
          <a:prstGeom prst="rect">
            <a:avLst/>
          </a:prstGeom>
          <a:noFill/>
          <a:ln>
            <a:noFill/>
          </a:ln>
        </p:spPr>
      </p:pic>
      <p:pic>
        <p:nvPicPr>
          <p:cNvPr id="12" name="Google Shape;1575;p160"/>
          <p:cNvPicPr preferRelativeResize="0"/>
          <p:nvPr/>
        </p:nvPicPr>
        <p:blipFill rotWithShape="1">
          <a:blip r:embed="rId5">
            <a:alphaModFix/>
          </a:blip>
          <a:srcRect/>
          <a:stretch/>
        </p:blipFill>
        <p:spPr>
          <a:xfrm>
            <a:off x="4406647" y="3349871"/>
            <a:ext cx="4619952" cy="1213613"/>
          </a:xfrm>
          <a:prstGeom prst="rect">
            <a:avLst/>
          </a:prstGeom>
          <a:noFill/>
          <a:ln>
            <a:noFill/>
          </a:ln>
        </p:spPr>
      </p:pic>
      <p:pic>
        <p:nvPicPr>
          <p:cNvPr id="13" name="Google Shape;1562;p159"/>
          <p:cNvPicPr preferRelativeResize="0"/>
          <p:nvPr/>
        </p:nvPicPr>
        <p:blipFill rotWithShape="1">
          <a:blip r:embed="rId6">
            <a:alphaModFix/>
          </a:blip>
          <a:srcRect/>
          <a:stretch/>
        </p:blipFill>
        <p:spPr>
          <a:xfrm>
            <a:off x="948973" y="3276480"/>
            <a:ext cx="3042923" cy="1360320"/>
          </a:xfrm>
          <a:prstGeom prst="rect">
            <a:avLst/>
          </a:prstGeom>
          <a:noFill/>
          <a:ln>
            <a:noFill/>
          </a:ln>
        </p:spPr>
      </p:pic>
    </p:spTree>
    <p:extLst>
      <p:ext uri="{BB962C8B-B14F-4D97-AF65-F5344CB8AC3E}">
        <p14:creationId xmlns:p14="http://schemas.microsoft.com/office/powerpoint/2010/main" val="283671535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589"/>
        <p:cNvGrpSpPr/>
        <p:nvPr/>
      </p:nvGrpSpPr>
      <p:grpSpPr>
        <a:xfrm>
          <a:off x="0" y="0"/>
          <a:ext cx="0" cy="0"/>
          <a:chOff x="0" y="0"/>
          <a:chExt cx="0" cy="0"/>
        </a:xfrm>
      </p:grpSpPr>
      <p:sp>
        <p:nvSpPr>
          <p:cNvPr id="1593" name="Google Shape;1593;p162"/>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93</a:t>
            </a:fld>
            <a:endParaRPr sz="1100"/>
          </a:p>
        </p:txBody>
      </p:sp>
      <p:sp>
        <p:nvSpPr>
          <p:cNvPr id="1590" name="Google Shape;1590;p162"/>
          <p:cNvSpPr txBox="1">
            <a:spLocks noGrp="1"/>
          </p:cNvSpPr>
          <p:nvPr>
            <p:ph type="title" idx="4294967295"/>
          </p:nvPr>
        </p:nvSpPr>
        <p:spPr>
          <a:xfrm>
            <a:off x="0" y="0"/>
            <a:ext cx="7772400" cy="85725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Clr>
                <a:schemeClr val="dk1"/>
              </a:buClr>
              <a:buSzPts val="3000"/>
              <a:buFont typeface="Times New Roman"/>
              <a:buNone/>
            </a:pPr>
            <a:r>
              <a:rPr lang="en" sz="2800" dirty="0">
                <a:latin typeface="Times New Roman"/>
                <a:ea typeface="Times New Roman"/>
                <a:cs typeface="Times New Roman"/>
                <a:sym typeface="Times New Roman"/>
              </a:rPr>
              <a:t>Quality of Service [QoS]</a:t>
            </a:r>
            <a:endParaRPr sz="2800" dirty="0">
              <a:latin typeface="Times New Roman"/>
              <a:ea typeface="Times New Roman"/>
              <a:cs typeface="Times New Roman"/>
              <a:sym typeface="Times New Roman"/>
            </a:endParaRPr>
          </a:p>
        </p:txBody>
      </p:sp>
      <p:sp>
        <p:nvSpPr>
          <p:cNvPr id="1594" name="Google Shape;1594;p162"/>
          <p:cNvSpPr txBox="1"/>
          <p:nvPr/>
        </p:nvSpPr>
        <p:spPr>
          <a:xfrm>
            <a:off x="596849" y="713655"/>
            <a:ext cx="7107458" cy="3455221"/>
          </a:xfrm>
          <a:prstGeom prst="rect">
            <a:avLst/>
          </a:prstGeom>
          <a:noFill/>
          <a:ln>
            <a:noFill/>
          </a:ln>
        </p:spPr>
        <p:txBody>
          <a:bodyPr spcFirstLastPara="1" wrap="square" lIns="68575" tIns="34275" rIns="68575" bIns="34275" anchor="t" anchorCtr="0">
            <a:noAutofit/>
          </a:bodyPr>
          <a:lstStyle/>
          <a:p>
            <a:pPr marL="330200" marR="0" lvl="0" indent="-254000" algn="just" rtl="0">
              <a:lnSpc>
                <a:spcPct val="80000"/>
              </a:lnSpc>
              <a:spcBef>
                <a:spcPts val="1200"/>
              </a:spcBef>
              <a:spcAft>
                <a:spcPts val="0"/>
              </a:spcAft>
              <a:buClr>
                <a:srgbClr val="CC0000"/>
              </a:buClr>
              <a:buSzPts val="1800"/>
              <a:buFont typeface="Noto Sans Symbols"/>
              <a:buChar char="⮚"/>
            </a:pPr>
            <a:r>
              <a:rPr lang="en" sz="2000" dirty="0">
                <a:solidFill>
                  <a:srgbClr val="000066"/>
                </a:solidFill>
                <a:latin typeface="Times New Roman" panose="02020603050405020304" pitchFamily="18" charset="0"/>
                <a:ea typeface="Calibri"/>
                <a:cs typeface="Times New Roman" panose="02020603050405020304" pitchFamily="18" charset="0"/>
                <a:sym typeface="Calibri"/>
              </a:rPr>
              <a:t>Another way of looking at the transport layer is to regard its primary function as </a:t>
            </a:r>
            <a:r>
              <a:rPr lang="en" sz="2000" b="1" dirty="0" smtClean="0">
                <a:solidFill>
                  <a:srgbClr val="000066"/>
                </a:solidFill>
                <a:latin typeface="Times New Roman" panose="02020603050405020304" pitchFamily="18" charset="0"/>
                <a:ea typeface="Calibri"/>
                <a:cs typeface="Times New Roman" panose="02020603050405020304" pitchFamily="18" charset="0"/>
                <a:sym typeface="Calibri"/>
              </a:rPr>
              <a:t>Enhancing </a:t>
            </a:r>
            <a:r>
              <a:rPr lang="en" sz="2000" b="1" dirty="0">
                <a:solidFill>
                  <a:srgbClr val="000066"/>
                </a:solidFill>
                <a:latin typeface="Times New Roman" panose="02020603050405020304" pitchFamily="18" charset="0"/>
                <a:ea typeface="Calibri"/>
                <a:cs typeface="Times New Roman" panose="02020603050405020304" pitchFamily="18" charset="0"/>
                <a:sym typeface="Calibri"/>
              </a:rPr>
              <a:t>the QoS </a:t>
            </a:r>
            <a:r>
              <a:rPr lang="en" sz="2000" dirty="0">
                <a:solidFill>
                  <a:srgbClr val="000066"/>
                </a:solidFill>
                <a:latin typeface="Times New Roman" panose="02020603050405020304" pitchFamily="18" charset="0"/>
                <a:ea typeface="Calibri"/>
                <a:cs typeface="Times New Roman" panose="02020603050405020304" pitchFamily="18" charset="0"/>
                <a:sym typeface="Calibri"/>
              </a:rPr>
              <a:t>(Quality of Service) provided by the network layer.</a:t>
            </a:r>
            <a:endParaRPr sz="2000" dirty="0">
              <a:latin typeface="Times New Roman" panose="02020603050405020304" pitchFamily="18" charset="0"/>
              <a:cs typeface="Times New Roman" panose="02020603050405020304" pitchFamily="18" charset="0"/>
            </a:endParaRPr>
          </a:p>
          <a:p>
            <a:pPr marL="330200" marR="0" lvl="0" indent="-254000" algn="just" rtl="0">
              <a:lnSpc>
                <a:spcPct val="80000"/>
              </a:lnSpc>
              <a:spcBef>
                <a:spcPts val="1200"/>
              </a:spcBef>
              <a:spcAft>
                <a:spcPts val="0"/>
              </a:spcAft>
              <a:buClr>
                <a:srgbClr val="CC0000"/>
              </a:buClr>
              <a:buSzPts val="1800"/>
              <a:buFont typeface="Noto Sans Symbols"/>
              <a:buChar char="⮚"/>
            </a:pPr>
            <a:r>
              <a:rPr lang="en" sz="2000" dirty="0" smtClean="0">
                <a:solidFill>
                  <a:srgbClr val="000066"/>
                </a:solidFill>
                <a:latin typeface="Times New Roman" panose="02020603050405020304" pitchFamily="18" charset="0"/>
                <a:ea typeface="Calibri"/>
                <a:cs typeface="Times New Roman" panose="02020603050405020304" pitchFamily="18" charset="0"/>
                <a:sym typeface="Calibri"/>
              </a:rPr>
              <a:t>If the </a:t>
            </a:r>
            <a:r>
              <a:rPr lang="en" sz="2000" dirty="0">
                <a:solidFill>
                  <a:srgbClr val="C00000"/>
                </a:solidFill>
                <a:latin typeface="Times New Roman" panose="02020603050405020304" pitchFamily="18" charset="0"/>
                <a:ea typeface="Calibri"/>
                <a:cs typeface="Times New Roman" panose="02020603050405020304" pitchFamily="18" charset="0"/>
                <a:sym typeface="Calibri"/>
              </a:rPr>
              <a:t>network service is poor</a:t>
            </a:r>
            <a:r>
              <a:rPr lang="en" sz="2000" dirty="0">
                <a:solidFill>
                  <a:srgbClr val="000066"/>
                </a:solidFill>
                <a:latin typeface="Times New Roman" panose="02020603050405020304" pitchFamily="18" charset="0"/>
                <a:ea typeface="Calibri"/>
                <a:cs typeface="Times New Roman" panose="02020603050405020304" pitchFamily="18" charset="0"/>
                <a:sym typeface="Calibri"/>
              </a:rPr>
              <a:t>, the transport layer has to bridge the gap between what the </a:t>
            </a:r>
            <a:r>
              <a:rPr lang="en" sz="2000" dirty="0" smtClean="0">
                <a:solidFill>
                  <a:srgbClr val="000066"/>
                </a:solidFill>
                <a:latin typeface="Times New Roman" panose="02020603050405020304" pitchFamily="18" charset="0"/>
                <a:ea typeface="Calibri"/>
                <a:cs typeface="Times New Roman" panose="02020603050405020304" pitchFamily="18" charset="0"/>
                <a:sym typeface="Calibri"/>
              </a:rPr>
              <a:t>application </a:t>
            </a:r>
            <a:r>
              <a:rPr lang="en" sz="2000" dirty="0">
                <a:solidFill>
                  <a:srgbClr val="000066"/>
                </a:solidFill>
                <a:latin typeface="Times New Roman" panose="02020603050405020304" pitchFamily="18" charset="0"/>
                <a:ea typeface="Calibri"/>
                <a:cs typeface="Times New Roman" panose="02020603050405020304" pitchFamily="18" charset="0"/>
                <a:sym typeface="Calibri"/>
              </a:rPr>
              <a:t>users want and what the network layer provides.</a:t>
            </a:r>
            <a:endParaRPr sz="2000" dirty="0">
              <a:latin typeface="Times New Roman" panose="02020603050405020304" pitchFamily="18" charset="0"/>
              <a:cs typeface="Times New Roman" panose="02020603050405020304" pitchFamily="18" charset="0"/>
            </a:endParaRPr>
          </a:p>
          <a:p>
            <a:pPr marL="330200" marR="0" lvl="0" indent="-254000" algn="just" rtl="0">
              <a:lnSpc>
                <a:spcPct val="80000"/>
              </a:lnSpc>
              <a:spcBef>
                <a:spcPts val="1200"/>
              </a:spcBef>
              <a:spcAft>
                <a:spcPts val="0"/>
              </a:spcAft>
              <a:buClr>
                <a:srgbClr val="CC0000"/>
              </a:buClr>
              <a:buSzPts val="1800"/>
              <a:buFont typeface="Noto Sans Symbols"/>
              <a:buChar char="⮚"/>
            </a:pPr>
            <a:r>
              <a:rPr lang="en" sz="2000" dirty="0">
                <a:solidFill>
                  <a:srgbClr val="000066"/>
                </a:solidFill>
                <a:latin typeface="Times New Roman" panose="02020603050405020304" pitchFamily="18" charset="0"/>
                <a:ea typeface="Calibri"/>
                <a:cs typeface="Times New Roman" panose="02020603050405020304" pitchFamily="18" charset="0"/>
                <a:sym typeface="Calibri"/>
              </a:rPr>
              <a:t>The transport service may allow the user to specify preferred, acceptable, and minimum values for various service parameters at the time a connection is setup</a:t>
            </a:r>
            <a:r>
              <a:rPr lang="en" sz="2000" dirty="0" smtClean="0">
                <a:solidFill>
                  <a:srgbClr val="000066"/>
                </a:solidFill>
                <a:latin typeface="Times New Roman" panose="02020603050405020304" pitchFamily="18" charset="0"/>
                <a:ea typeface="Calibri"/>
                <a:cs typeface="Times New Roman" panose="02020603050405020304" pitchFamily="18" charset="0"/>
                <a:sym typeface="Calibri"/>
              </a:rPr>
              <a:t>.</a:t>
            </a:r>
            <a:endParaRPr sz="2000" dirty="0">
              <a:latin typeface="Times New Roman" panose="02020603050405020304" pitchFamily="18" charset="0"/>
              <a:cs typeface="Times New Roman" panose="02020603050405020304" pitchFamily="18" charset="0"/>
            </a:endParaRPr>
          </a:p>
        </p:txBody>
      </p:sp>
      <p:pic>
        <p:nvPicPr>
          <p:cNvPr id="10" name="Google Shape;197;p30"/>
          <p:cNvPicPr preferRelativeResize="0"/>
          <p:nvPr/>
        </p:nvPicPr>
        <p:blipFill rotWithShape="1">
          <a:blip r:embed="rId3">
            <a:alphaModFix/>
          </a:blip>
          <a:srcRect/>
          <a:stretch/>
        </p:blipFill>
        <p:spPr>
          <a:xfrm>
            <a:off x="41822" y="47021"/>
            <a:ext cx="538608" cy="597579"/>
          </a:xfrm>
          <a:prstGeom prst="rect">
            <a:avLst/>
          </a:prstGeom>
          <a:noFill/>
          <a:ln>
            <a:noFill/>
          </a:ln>
        </p:spPr>
      </p:pic>
    </p:spTree>
    <p:extLst>
      <p:ext uri="{BB962C8B-B14F-4D97-AF65-F5344CB8AC3E}">
        <p14:creationId xmlns:p14="http://schemas.microsoft.com/office/powerpoint/2010/main" val="323281972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598"/>
        <p:cNvGrpSpPr/>
        <p:nvPr/>
      </p:nvGrpSpPr>
      <p:grpSpPr>
        <a:xfrm>
          <a:off x="0" y="0"/>
          <a:ext cx="0" cy="0"/>
          <a:chOff x="0" y="0"/>
          <a:chExt cx="0" cy="0"/>
        </a:xfrm>
      </p:grpSpPr>
      <p:sp>
        <p:nvSpPr>
          <p:cNvPr id="1602" name="Google Shape;1602;p163"/>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94</a:t>
            </a:fld>
            <a:endParaRPr sz="1100"/>
          </a:p>
        </p:txBody>
      </p:sp>
      <p:sp>
        <p:nvSpPr>
          <p:cNvPr id="1599" name="Google Shape;1599;p163"/>
          <p:cNvSpPr txBox="1">
            <a:spLocks noGrp="1"/>
          </p:cNvSpPr>
          <p:nvPr>
            <p:ph type="title" idx="4294967295"/>
          </p:nvPr>
        </p:nvSpPr>
        <p:spPr>
          <a:xfrm>
            <a:off x="0" y="0"/>
            <a:ext cx="7772400" cy="85725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Clr>
                <a:schemeClr val="dk1"/>
              </a:buClr>
              <a:buSzPts val="3000"/>
              <a:buFont typeface="Times New Roman"/>
              <a:buNone/>
            </a:pPr>
            <a:r>
              <a:rPr lang="en" sz="2800" dirty="0">
                <a:latin typeface="Times New Roman"/>
                <a:ea typeface="Times New Roman"/>
                <a:cs typeface="Times New Roman"/>
                <a:sym typeface="Times New Roman"/>
              </a:rPr>
              <a:t>Quality of Service [QoS] (Cntd.)</a:t>
            </a:r>
            <a:endParaRPr sz="2800" dirty="0"/>
          </a:p>
        </p:txBody>
      </p:sp>
      <p:sp>
        <p:nvSpPr>
          <p:cNvPr id="1603" name="Google Shape;1603;p163"/>
          <p:cNvSpPr txBox="1"/>
          <p:nvPr/>
        </p:nvSpPr>
        <p:spPr>
          <a:xfrm>
            <a:off x="675325" y="622184"/>
            <a:ext cx="8376758" cy="4006966"/>
          </a:xfrm>
          <a:prstGeom prst="rect">
            <a:avLst/>
          </a:prstGeom>
          <a:noFill/>
          <a:ln>
            <a:noFill/>
          </a:ln>
        </p:spPr>
        <p:txBody>
          <a:bodyPr spcFirstLastPara="1" wrap="square" lIns="68575" tIns="34275" rIns="68575" bIns="34275" anchor="t" anchorCtr="0">
            <a:noAutofit/>
          </a:bodyPr>
          <a:lstStyle/>
          <a:p>
            <a:pPr marR="0" lvl="0" algn="l" rtl="0">
              <a:spcBef>
                <a:spcPts val="0"/>
              </a:spcBef>
              <a:spcAft>
                <a:spcPts val="0"/>
              </a:spcAft>
              <a:buClr>
                <a:srgbClr val="CC0000"/>
              </a:buClr>
              <a:buSzPts val="1800"/>
              <a:buFont typeface="Arial"/>
              <a:buNone/>
            </a:pPr>
            <a:r>
              <a:rPr lang="en" sz="2000" b="1" dirty="0">
                <a:solidFill>
                  <a:srgbClr val="000066"/>
                </a:solidFill>
                <a:latin typeface="Times New Roman" panose="02020603050405020304" pitchFamily="18" charset="0"/>
                <a:ea typeface="Calibri"/>
                <a:cs typeface="Times New Roman" panose="02020603050405020304" pitchFamily="18" charset="0"/>
                <a:sym typeface="Calibri"/>
              </a:rPr>
              <a:t>QoS </a:t>
            </a:r>
            <a:r>
              <a:rPr lang="en" sz="2000" b="1" dirty="0" smtClean="0">
                <a:solidFill>
                  <a:srgbClr val="000066"/>
                </a:solidFill>
                <a:latin typeface="Times New Roman" panose="02020603050405020304" pitchFamily="18" charset="0"/>
                <a:ea typeface="Calibri"/>
                <a:cs typeface="Times New Roman" panose="02020603050405020304" pitchFamily="18" charset="0"/>
                <a:sym typeface="Calibri"/>
              </a:rPr>
              <a:t>Parameters:</a:t>
            </a:r>
            <a:endParaRPr sz="2000" b="1" dirty="0">
              <a:solidFill>
                <a:srgbClr val="C00000"/>
              </a:solidFill>
              <a:latin typeface="Times New Roman" panose="02020603050405020304" pitchFamily="18" charset="0"/>
              <a:ea typeface="Calibri"/>
              <a:cs typeface="Times New Roman" panose="02020603050405020304" pitchFamily="18" charset="0"/>
              <a:sym typeface="Calibri"/>
            </a:endParaRPr>
          </a:p>
          <a:p>
            <a:pPr lvl="0">
              <a:spcBef>
                <a:spcPts val="900"/>
              </a:spcBef>
              <a:buClr>
                <a:srgbClr val="CC0000"/>
              </a:buClr>
              <a:buSzPts val="1800"/>
              <a:buFont typeface="Noto Sans Symbols"/>
              <a:buChar char="⮚"/>
            </a:pPr>
            <a:r>
              <a:rPr lang="en" sz="2000" b="1" dirty="0" smtClean="0">
                <a:solidFill>
                  <a:srgbClr val="C00000"/>
                </a:solidFill>
                <a:latin typeface="Times New Roman" panose="02020603050405020304" pitchFamily="18" charset="0"/>
                <a:ea typeface="Calibri"/>
                <a:cs typeface="Times New Roman" panose="02020603050405020304" pitchFamily="18" charset="0"/>
                <a:sym typeface="Calibri"/>
              </a:rPr>
              <a:t>The connection establishment delay: </a:t>
            </a:r>
            <a:r>
              <a:rPr lang="en-US" sz="2000" dirty="0">
                <a:latin typeface="Times New Roman" panose="02020603050405020304" pitchFamily="18" charset="0"/>
                <a:cs typeface="Times New Roman" panose="02020603050405020304" pitchFamily="18" charset="0"/>
              </a:rPr>
              <a:t>The time difference between the instant at which a transport connection is requested and the instant at which it is confirmed is called as </a:t>
            </a:r>
            <a:r>
              <a:rPr lang="en-US" sz="2000" b="1" dirty="0">
                <a:latin typeface="Times New Roman" panose="02020603050405020304" pitchFamily="18" charset="0"/>
                <a:cs typeface="Times New Roman" panose="02020603050405020304" pitchFamily="18" charset="0"/>
              </a:rPr>
              <a:t>connection establishment delay</a:t>
            </a:r>
            <a:endParaRPr sz="2000" dirty="0" smtClean="0">
              <a:solidFill>
                <a:srgbClr val="000066"/>
              </a:solidFill>
              <a:latin typeface="Times New Roman" panose="02020603050405020304" pitchFamily="18" charset="0"/>
              <a:ea typeface="Calibri"/>
              <a:cs typeface="Times New Roman" panose="02020603050405020304" pitchFamily="18" charset="0"/>
              <a:sym typeface="Calibri"/>
            </a:endParaRPr>
          </a:p>
          <a:p>
            <a:pPr lvl="0">
              <a:spcBef>
                <a:spcPts val="900"/>
              </a:spcBef>
              <a:buClr>
                <a:srgbClr val="CC0000"/>
              </a:buClr>
              <a:buSzPts val="1800"/>
              <a:buFont typeface="Noto Sans Symbols"/>
              <a:buChar char="⮚"/>
            </a:pPr>
            <a:r>
              <a:rPr lang="en" sz="2000" b="1" dirty="0">
                <a:solidFill>
                  <a:srgbClr val="C00000"/>
                </a:solidFill>
                <a:latin typeface="Times New Roman" panose="02020603050405020304" pitchFamily="18" charset="0"/>
                <a:ea typeface="Calibri"/>
                <a:cs typeface="Times New Roman" panose="02020603050405020304" pitchFamily="18" charset="0"/>
                <a:sym typeface="Calibri"/>
              </a:rPr>
              <a:t>The connection establishment failure probability: </a:t>
            </a:r>
            <a:r>
              <a:rPr lang="en-US" sz="2000" dirty="0">
                <a:latin typeface="Times New Roman" panose="02020603050405020304" pitchFamily="18" charset="0"/>
                <a:cs typeface="Times New Roman" panose="02020603050405020304" pitchFamily="18" charset="0"/>
              </a:rPr>
              <a:t>It is the probability that connection is not established even after the maximum connection establishment delay. This problem will occur due to network congestion, lack of table space or some other problems</a:t>
            </a:r>
            <a:r>
              <a:rPr lang="en-US" sz="2000" dirty="0" smtClean="0">
                <a:latin typeface="Times New Roman" panose="02020603050405020304" pitchFamily="18" charset="0"/>
                <a:cs typeface="Times New Roman" panose="02020603050405020304" pitchFamily="18" charset="0"/>
              </a:rPr>
              <a:t>.</a:t>
            </a:r>
          </a:p>
          <a:p>
            <a:pPr>
              <a:spcBef>
                <a:spcPts val="900"/>
              </a:spcBef>
              <a:buClr>
                <a:srgbClr val="CC0000"/>
              </a:buClr>
              <a:buSzPts val="1800"/>
              <a:buFont typeface="Noto Sans Symbols"/>
              <a:buChar char="⮚"/>
            </a:pPr>
            <a:r>
              <a:rPr lang="en-GB" sz="2000" b="1" dirty="0">
                <a:solidFill>
                  <a:srgbClr val="C00000"/>
                </a:solidFill>
                <a:latin typeface="Times New Roman" panose="02020603050405020304" pitchFamily="18" charset="0"/>
                <a:ea typeface="Calibri"/>
                <a:cs typeface="Times New Roman" panose="02020603050405020304" pitchFamily="18" charset="0"/>
                <a:sym typeface="Calibri"/>
              </a:rPr>
              <a:t>Throughput:</a:t>
            </a:r>
            <a:r>
              <a:rPr lang="en-GB" sz="2000" dirty="0">
                <a:solidFill>
                  <a:srgbClr val="C00000"/>
                </a:solidFill>
                <a:latin typeface="Times New Roman" panose="02020603050405020304" pitchFamily="18" charset="0"/>
                <a:ea typeface="Calibri"/>
                <a:cs typeface="Times New Roman" panose="02020603050405020304" pitchFamily="18" charset="0"/>
                <a:sym typeface="Calibri"/>
              </a:rPr>
              <a:t> </a:t>
            </a:r>
            <a:r>
              <a:rPr lang="en-GB" sz="2000" dirty="0">
                <a:latin typeface="Times New Roman" panose="02020603050405020304" pitchFamily="18" charset="0"/>
                <a:cs typeface="Times New Roman" panose="02020603050405020304" pitchFamily="18" charset="0"/>
              </a:rPr>
              <a:t>This parameter describes the average data transfer rate at the network transport level.</a:t>
            </a:r>
          </a:p>
          <a:p>
            <a:pPr lvl="0">
              <a:spcBef>
                <a:spcPts val="900"/>
              </a:spcBef>
              <a:buClr>
                <a:srgbClr val="CC0000"/>
              </a:buClr>
              <a:buSzPts val="1800"/>
              <a:buFont typeface="Noto Sans Symbols"/>
              <a:buChar char="⮚"/>
            </a:pPr>
            <a:r>
              <a:rPr lang="en" sz="1800" b="1" dirty="0" smtClean="0">
                <a:solidFill>
                  <a:srgbClr val="C00000"/>
                </a:solidFill>
                <a:latin typeface="Times New Roman" panose="02020603050405020304" pitchFamily="18" charset="0"/>
                <a:ea typeface="Calibri"/>
                <a:cs typeface="Times New Roman" panose="02020603050405020304" pitchFamily="18" charset="0"/>
                <a:sym typeface="Calibri"/>
              </a:rPr>
              <a:t>Transit </a:t>
            </a:r>
            <a:r>
              <a:rPr lang="en" sz="1800" b="1" dirty="0">
                <a:solidFill>
                  <a:srgbClr val="C00000"/>
                </a:solidFill>
                <a:latin typeface="Times New Roman" panose="02020603050405020304" pitchFamily="18" charset="0"/>
                <a:ea typeface="Calibri"/>
                <a:cs typeface="Times New Roman" panose="02020603050405020304" pitchFamily="18" charset="0"/>
                <a:sym typeface="Calibri"/>
              </a:rPr>
              <a:t>delay: </a:t>
            </a:r>
            <a:r>
              <a:rPr lang="en-US" sz="1800" dirty="0">
                <a:latin typeface="Times New Roman" panose="02020603050405020304" pitchFamily="18" charset="0"/>
                <a:cs typeface="Times New Roman" panose="02020603050405020304" pitchFamily="18" charset="0"/>
              </a:rPr>
              <a:t>The delay refers to the time required to transmit a packet or a group of packets from the transmit end to the receive end</a:t>
            </a:r>
            <a:r>
              <a:rPr lang="en-US" sz="1800" dirty="0" smtClean="0">
                <a:latin typeface="Times New Roman" panose="02020603050405020304" pitchFamily="18" charset="0"/>
                <a:cs typeface="Times New Roman" panose="02020603050405020304" pitchFamily="18" charset="0"/>
              </a:rPr>
              <a:t>.</a:t>
            </a:r>
            <a:endParaRPr sz="1800" dirty="0">
              <a:latin typeface="Times New Roman" panose="02020603050405020304" pitchFamily="18" charset="0"/>
              <a:cs typeface="Times New Roman" panose="02020603050405020304" pitchFamily="18" charset="0"/>
            </a:endParaRPr>
          </a:p>
        </p:txBody>
      </p:sp>
      <p:pic>
        <p:nvPicPr>
          <p:cNvPr id="10" name="Google Shape;197;p30"/>
          <p:cNvPicPr preferRelativeResize="0"/>
          <p:nvPr/>
        </p:nvPicPr>
        <p:blipFill rotWithShape="1">
          <a:blip r:embed="rId3">
            <a:alphaModFix/>
          </a:blip>
          <a:srcRect/>
          <a:stretch/>
        </p:blipFill>
        <p:spPr>
          <a:xfrm>
            <a:off x="41822" y="47021"/>
            <a:ext cx="538608" cy="597579"/>
          </a:xfrm>
          <a:prstGeom prst="rect">
            <a:avLst/>
          </a:prstGeom>
          <a:noFill/>
          <a:ln>
            <a:noFill/>
          </a:ln>
        </p:spPr>
      </p:pic>
    </p:spTree>
    <p:extLst>
      <p:ext uri="{BB962C8B-B14F-4D97-AF65-F5344CB8AC3E}">
        <p14:creationId xmlns:p14="http://schemas.microsoft.com/office/powerpoint/2010/main" val="200063540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598"/>
        <p:cNvGrpSpPr/>
        <p:nvPr/>
      </p:nvGrpSpPr>
      <p:grpSpPr>
        <a:xfrm>
          <a:off x="0" y="0"/>
          <a:ext cx="0" cy="0"/>
          <a:chOff x="0" y="0"/>
          <a:chExt cx="0" cy="0"/>
        </a:xfrm>
      </p:grpSpPr>
      <p:sp>
        <p:nvSpPr>
          <p:cNvPr id="1602" name="Google Shape;1602;p163"/>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95</a:t>
            </a:fld>
            <a:endParaRPr sz="1100"/>
          </a:p>
        </p:txBody>
      </p:sp>
      <p:sp>
        <p:nvSpPr>
          <p:cNvPr id="1599" name="Google Shape;1599;p163"/>
          <p:cNvSpPr txBox="1">
            <a:spLocks noGrp="1"/>
          </p:cNvSpPr>
          <p:nvPr>
            <p:ph type="title" idx="4294967295"/>
          </p:nvPr>
        </p:nvSpPr>
        <p:spPr>
          <a:xfrm>
            <a:off x="0" y="47625"/>
            <a:ext cx="7772400" cy="85725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Clr>
                <a:schemeClr val="dk1"/>
              </a:buClr>
              <a:buSzPts val="3000"/>
              <a:buFont typeface="Times New Roman"/>
              <a:buNone/>
            </a:pPr>
            <a:r>
              <a:rPr lang="en" sz="2800" dirty="0">
                <a:latin typeface="Times New Roman"/>
                <a:ea typeface="Times New Roman"/>
                <a:cs typeface="Times New Roman"/>
                <a:sym typeface="Times New Roman"/>
              </a:rPr>
              <a:t>Quality of Service [QoS] (Cntd.)</a:t>
            </a:r>
            <a:endParaRPr sz="2800" dirty="0"/>
          </a:p>
        </p:txBody>
      </p:sp>
      <p:sp>
        <p:nvSpPr>
          <p:cNvPr id="1603" name="Google Shape;1603;p163"/>
          <p:cNvSpPr txBox="1"/>
          <p:nvPr/>
        </p:nvSpPr>
        <p:spPr>
          <a:xfrm>
            <a:off x="679828" y="846313"/>
            <a:ext cx="8257696" cy="3920950"/>
          </a:xfrm>
          <a:prstGeom prst="rect">
            <a:avLst/>
          </a:prstGeom>
          <a:noFill/>
          <a:ln>
            <a:noFill/>
          </a:ln>
        </p:spPr>
        <p:txBody>
          <a:bodyPr spcFirstLastPara="1" wrap="square" lIns="68575" tIns="34275" rIns="68575" bIns="34275" anchor="t" anchorCtr="0">
            <a:noAutofit/>
          </a:bodyPr>
          <a:lstStyle/>
          <a:p>
            <a:pPr marL="76200" marR="0" lvl="0" indent="0" algn="l" rtl="0">
              <a:lnSpc>
                <a:spcPct val="80000"/>
              </a:lnSpc>
              <a:spcBef>
                <a:spcPts val="0"/>
              </a:spcBef>
              <a:spcAft>
                <a:spcPts val="0"/>
              </a:spcAft>
              <a:buClr>
                <a:srgbClr val="CC0000"/>
              </a:buClr>
              <a:buSzPts val="1800"/>
              <a:buFont typeface="Arial"/>
              <a:buNone/>
            </a:pPr>
            <a:r>
              <a:rPr lang="en" sz="2000" b="1" dirty="0">
                <a:solidFill>
                  <a:srgbClr val="000066"/>
                </a:solidFill>
                <a:latin typeface="Times New Roman" panose="02020603050405020304" pitchFamily="18" charset="0"/>
                <a:ea typeface="Calibri"/>
                <a:cs typeface="Times New Roman" panose="02020603050405020304" pitchFamily="18" charset="0"/>
                <a:sym typeface="Calibri"/>
              </a:rPr>
              <a:t>QoS </a:t>
            </a:r>
            <a:r>
              <a:rPr lang="en" sz="2000" b="1" dirty="0" smtClean="0">
                <a:solidFill>
                  <a:srgbClr val="000066"/>
                </a:solidFill>
                <a:latin typeface="Times New Roman" panose="02020603050405020304" pitchFamily="18" charset="0"/>
                <a:ea typeface="Calibri"/>
                <a:cs typeface="Times New Roman" panose="02020603050405020304" pitchFamily="18" charset="0"/>
                <a:sym typeface="Calibri"/>
              </a:rPr>
              <a:t>Parameters</a:t>
            </a:r>
            <a:endParaRPr sz="2000" b="1" dirty="0">
              <a:solidFill>
                <a:srgbClr val="C00000"/>
              </a:solidFill>
              <a:latin typeface="Times New Roman" panose="02020603050405020304" pitchFamily="18" charset="0"/>
              <a:ea typeface="Calibri"/>
              <a:cs typeface="Times New Roman" panose="02020603050405020304" pitchFamily="18" charset="0"/>
              <a:sym typeface="Calibri"/>
            </a:endParaRPr>
          </a:p>
          <a:p>
            <a:pPr marL="419100" lvl="0" indent="-342900" algn="just">
              <a:lnSpc>
                <a:spcPct val="80000"/>
              </a:lnSpc>
              <a:spcBef>
                <a:spcPts val="1200"/>
              </a:spcBef>
              <a:buClr>
                <a:srgbClr val="CC0000"/>
              </a:buClr>
              <a:buSzPts val="1800"/>
              <a:buFont typeface="Wingdings" panose="05000000000000000000" pitchFamily="2" charset="2"/>
              <a:buChar char="Ø"/>
            </a:pPr>
            <a:r>
              <a:rPr lang="en" sz="2000" b="1" dirty="0" smtClean="0">
                <a:solidFill>
                  <a:srgbClr val="C00000"/>
                </a:solidFill>
                <a:latin typeface="Times New Roman" panose="02020603050405020304" pitchFamily="18" charset="0"/>
                <a:ea typeface="Calibri"/>
                <a:cs typeface="Times New Roman" panose="02020603050405020304" pitchFamily="18" charset="0"/>
                <a:sym typeface="Calibri"/>
              </a:rPr>
              <a:t>Residual </a:t>
            </a:r>
            <a:r>
              <a:rPr lang="en" sz="2000" b="1" dirty="0">
                <a:solidFill>
                  <a:srgbClr val="C00000"/>
                </a:solidFill>
                <a:latin typeface="Times New Roman" panose="02020603050405020304" pitchFamily="18" charset="0"/>
                <a:ea typeface="Calibri"/>
                <a:cs typeface="Times New Roman" panose="02020603050405020304" pitchFamily="18" charset="0"/>
                <a:sym typeface="Calibri"/>
              </a:rPr>
              <a:t>error ratio</a:t>
            </a:r>
            <a:r>
              <a:rPr lang="en" sz="2000" b="1" dirty="0" smtClean="0">
                <a:solidFill>
                  <a:srgbClr val="C00000"/>
                </a:solidFill>
                <a:latin typeface="Times New Roman" panose="02020603050405020304" pitchFamily="18" charset="0"/>
                <a:ea typeface="Calibri"/>
                <a:cs typeface="Times New Roman" panose="02020603050405020304" pitchFamily="18" charset="0"/>
                <a:sym typeface="Calibri"/>
              </a:rPr>
              <a:t>:</a:t>
            </a:r>
            <a:r>
              <a:rPr lang="en" sz="2000" dirty="0" smtClean="0">
                <a:solidFill>
                  <a:srgbClr val="C00000"/>
                </a:solidFill>
                <a:latin typeface="Times New Roman" panose="02020603050405020304" pitchFamily="18" charset="0"/>
                <a:ea typeface="Calibri"/>
                <a:cs typeface="Times New Roman" panose="02020603050405020304" pitchFamily="18" charset="0"/>
                <a:sym typeface="Calibri"/>
              </a:rPr>
              <a:t> </a:t>
            </a:r>
            <a:r>
              <a:rPr lang="en-US" sz="2000" dirty="0">
                <a:latin typeface="Times New Roman" panose="02020603050405020304" pitchFamily="18" charset="0"/>
                <a:cs typeface="Times New Roman" panose="02020603050405020304" pitchFamily="18" charset="0"/>
              </a:rPr>
              <a:t>Residual error </a:t>
            </a:r>
            <a:r>
              <a:rPr lang="en-US" sz="2000" dirty="0" smtClean="0">
                <a:latin typeface="Times New Roman" panose="02020603050405020304" pitchFamily="18" charset="0"/>
                <a:cs typeface="Times New Roman" panose="02020603050405020304" pitchFamily="18" charset="0"/>
              </a:rPr>
              <a:t>ratio </a:t>
            </a:r>
            <a:r>
              <a:rPr lang="en-US" sz="2000" dirty="0">
                <a:latin typeface="Times New Roman" panose="02020603050405020304" pitchFamily="18" charset="0"/>
                <a:cs typeface="Times New Roman" panose="02020603050405020304" pitchFamily="18" charset="0"/>
              </a:rPr>
              <a:t>(RER) is the ratio of total incorrect, lost and duplicated </a:t>
            </a:r>
            <a:r>
              <a:rPr lang="en-US" sz="2000" dirty="0" smtClean="0">
                <a:latin typeface="Times New Roman" panose="02020603050405020304" pitchFamily="18" charset="0"/>
                <a:cs typeface="Times New Roman" panose="02020603050405020304" pitchFamily="18" charset="0"/>
              </a:rPr>
              <a:t>Data units </a:t>
            </a:r>
            <a:r>
              <a:rPr lang="en-US" sz="2000" dirty="0">
                <a:latin typeface="Times New Roman" panose="02020603050405020304" pitchFamily="18" charset="0"/>
                <a:cs typeface="Times New Roman" panose="02020603050405020304" pitchFamily="18" charset="0"/>
              </a:rPr>
              <a:t>to the total </a:t>
            </a:r>
            <a:r>
              <a:rPr lang="en-US" sz="2000" dirty="0" smtClean="0">
                <a:latin typeface="Times New Roman" panose="02020603050405020304" pitchFamily="18" charset="0"/>
                <a:cs typeface="Times New Roman" panose="02020603050405020304" pitchFamily="18" charset="0"/>
              </a:rPr>
              <a:t>Data units </a:t>
            </a:r>
            <a:r>
              <a:rPr lang="en-US" sz="2000" dirty="0">
                <a:latin typeface="Times New Roman" panose="02020603050405020304" pitchFamily="18" charset="0"/>
                <a:cs typeface="Times New Roman" panose="02020603050405020304" pitchFamily="18" charset="0"/>
              </a:rPr>
              <a:t>transferred between </a:t>
            </a:r>
            <a:r>
              <a:rPr lang="en-US" sz="2000" dirty="0" smtClean="0">
                <a:latin typeface="Times New Roman" panose="02020603050405020304" pitchFamily="18" charset="0"/>
                <a:cs typeface="Times New Roman" panose="02020603050405020304" pitchFamily="18" charset="0"/>
              </a:rPr>
              <a:t>users </a:t>
            </a:r>
            <a:r>
              <a:rPr lang="en-US" sz="2000" dirty="0">
                <a:latin typeface="Times New Roman" panose="02020603050405020304" pitchFamily="18" charset="0"/>
                <a:cs typeface="Times New Roman" panose="02020603050405020304" pitchFamily="18" charset="0"/>
              </a:rPr>
              <a:t>during a period of time</a:t>
            </a:r>
            <a:r>
              <a:rPr lang="en-US" sz="2000" dirty="0" smtClean="0">
                <a:latin typeface="Times New Roman" panose="02020603050405020304" pitchFamily="18" charset="0"/>
                <a:cs typeface="Times New Roman" panose="02020603050405020304" pitchFamily="18" charset="0"/>
              </a:rPr>
              <a:t>.</a:t>
            </a:r>
          </a:p>
          <a:p>
            <a:pPr marL="419100" lvl="0" indent="-342900" algn="just">
              <a:lnSpc>
                <a:spcPct val="80000"/>
              </a:lnSpc>
              <a:spcBef>
                <a:spcPts val="1200"/>
              </a:spcBef>
              <a:buClr>
                <a:srgbClr val="CC0000"/>
              </a:buClr>
              <a:buSzPts val="1800"/>
              <a:buFont typeface="Wingdings" panose="05000000000000000000" pitchFamily="2" charset="2"/>
              <a:buChar char="Ø"/>
            </a:pPr>
            <a:r>
              <a:rPr lang="en" sz="2000" b="1" dirty="0" smtClean="0">
                <a:solidFill>
                  <a:srgbClr val="C00000"/>
                </a:solidFill>
                <a:latin typeface="Times New Roman" panose="02020603050405020304" pitchFamily="18" charset="0"/>
                <a:ea typeface="Calibri"/>
                <a:cs typeface="Times New Roman" panose="02020603050405020304" pitchFamily="18" charset="0"/>
                <a:sym typeface="Calibri"/>
              </a:rPr>
              <a:t>Protection</a:t>
            </a:r>
            <a:r>
              <a:rPr lang="en" sz="2000" b="1" dirty="0">
                <a:solidFill>
                  <a:srgbClr val="C00000"/>
                </a:solidFill>
                <a:latin typeface="Times New Roman" panose="02020603050405020304" pitchFamily="18" charset="0"/>
                <a:ea typeface="Calibri"/>
                <a:cs typeface="Times New Roman" panose="02020603050405020304" pitchFamily="18" charset="0"/>
                <a:sym typeface="Calibri"/>
              </a:rPr>
              <a:t>:</a:t>
            </a:r>
            <a:r>
              <a:rPr lang="en" sz="2000" dirty="0" smtClean="0">
                <a:solidFill>
                  <a:srgbClr val="C00000"/>
                </a:solidFill>
                <a:latin typeface="Times New Roman" panose="02020603050405020304" pitchFamily="18" charset="0"/>
                <a:ea typeface="Calibri"/>
                <a:cs typeface="Times New Roman" panose="02020603050405020304" pitchFamily="18" charset="0"/>
                <a:sym typeface="Calibri"/>
              </a:rPr>
              <a:t> </a:t>
            </a:r>
            <a:r>
              <a:rPr lang="en-US" sz="2000" dirty="0">
                <a:latin typeface="Times New Roman" panose="02020603050405020304" pitchFamily="18" charset="0"/>
                <a:cs typeface="Times New Roman" panose="02020603050405020304" pitchFamily="18" charset="0"/>
              </a:rPr>
              <a:t>Protection is the extent to which a </a:t>
            </a:r>
            <a:r>
              <a:rPr lang="en-US" sz="2000" dirty="0" smtClean="0">
                <a:latin typeface="Times New Roman" panose="02020603050405020304" pitchFamily="18" charset="0"/>
                <a:cs typeface="Times New Roman" panose="02020603050405020304" pitchFamily="18" charset="0"/>
              </a:rPr>
              <a:t>provider </a:t>
            </a:r>
            <a:r>
              <a:rPr lang="en-US" sz="2000" dirty="0">
                <a:latin typeface="Times New Roman" panose="02020603050405020304" pitchFamily="18" charset="0"/>
                <a:cs typeface="Times New Roman" panose="02020603050405020304" pitchFamily="18" charset="0"/>
              </a:rPr>
              <a:t>attempts to prevent unauthorized monitoring or manipulation of </a:t>
            </a:r>
            <a:r>
              <a:rPr lang="en-US" sz="2000" dirty="0" smtClean="0">
                <a:latin typeface="Times New Roman" panose="02020603050405020304" pitchFamily="18" charset="0"/>
                <a:cs typeface="Times New Roman" panose="02020603050405020304" pitchFamily="18" charset="0"/>
              </a:rPr>
              <a:t>user-originated </a:t>
            </a:r>
            <a:r>
              <a:rPr lang="en-US" sz="2000" dirty="0">
                <a:latin typeface="Times New Roman" panose="02020603050405020304" pitchFamily="18" charset="0"/>
                <a:cs typeface="Times New Roman" panose="02020603050405020304" pitchFamily="18" charset="0"/>
              </a:rPr>
              <a:t>information.</a:t>
            </a:r>
            <a:endParaRPr sz="2000" dirty="0">
              <a:latin typeface="Times New Roman" panose="02020603050405020304" pitchFamily="18" charset="0"/>
              <a:cs typeface="Times New Roman" panose="02020603050405020304" pitchFamily="18" charset="0"/>
            </a:endParaRPr>
          </a:p>
          <a:p>
            <a:pPr marL="419100" indent="-342900" algn="just">
              <a:lnSpc>
                <a:spcPct val="80000"/>
              </a:lnSpc>
              <a:spcBef>
                <a:spcPts val="1200"/>
              </a:spcBef>
              <a:buClr>
                <a:srgbClr val="CC0000"/>
              </a:buClr>
              <a:buSzPts val="1800"/>
              <a:buFont typeface="Wingdings" panose="05000000000000000000" pitchFamily="2" charset="2"/>
              <a:buChar char="Ø"/>
            </a:pPr>
            <a:r>
              <a:rPr lang="en" sz="2000" b="1" dirty="0">
                <a:solidFill>
                  <a:srgbClr val="C00000"/>
                </a:solidFill>
                <a:latin typeface="Times New Roman" panose="02020603050405020304" pitchFamily="18" charset="0"/>
                <a:ea typeface="Calibri"/>
                <a:cs typeface="Times New Roman" panose="02020603050405020304" pitchFamily="18" charset="0"/>
                <a:sym typeface="Calibri"/>
              </a:rPr>
              <a:t>Priority:</a:t>
            </a:r>
            <a:r>
              <a:rPr lang="en" sz="2000" dirty="0" smtClean="0">
                <a:solidFill>
                  <a:srgbClr val="C00000"/>
                </a:solidFill>
                <a:latin typeface="Times New Roman" panose="02020603050405020304" pitchFamily="18" charset="0"/>
                <a:ea typeface="Calibri"/>
                <a:cs typeface="Times New Roman" panose="02020603050405020304" pitchFamily="18" charset="0"/>
                <a:sym typeface="Calibri"/>
              </a:rPr>
              <a:t> </a:t>
            </a:r>
            <a:r>
              <a:rPr lang="en-US" sz="2000" dirty="0">
                <a:latin typeface="Times New Roman" panose="02020603050405020304" pitchFamily="18" charset="0"/>
                <a:cs typeface="Times New Roman" panose="02020603050405020304" pitchFamily="18" charset="0"/>
              </a:rPr>
              <a:t>Quality of Service (</a:t>
            </a:r>
            <a:r>
              <a:rPr lang="en-US" sz="2000" dirty="0" err="1">
                <a:latin typeface="Times New Roman" panose="02020603050405020304" pitchFamily="18" charset="0"/>
                <a:cs typeface="Times New Roman" panose="02020603050405020304" pitchFamily="18" charset="0"/>
              </a:rPr>
              <a:t>QoS</a:t>
            </a:r>
            <a:r>
              <a:rPr lang="en-US" sz="2000" dirty="0">
                <a:latin typeface="Times New Roman" panose="02020603050405020304" pitchFamily="18" charset="0"/>
                <a:cs typeface="Times New Roman" panose="02020603050405020304" pitchFamily="18" charset="0"/>
              </a:rPr>
              <a:t>) prioritizes network traffic and manages available bandwidth so that the most important traffic goes </a:t>
            </a:r>
            <a:r>
              <a:rPr lang="en-US" sz="2000">
                <a:latin typeface="Times New Roman" panose="02020603050405020304" pitchFamily="18" charset="0"/>
                <a:cs typeface="Times New Roman" panose="02020603050405020304" pitchFamily="18" charset="0"/>
              </a:rPr>
              <a:t>first</a:t>
            </a:r>
            <a:r>
              <a:rPr lang="en-US" sz="2000" smtClean="0">
                <a:latin typeface="Times New Roman" panose="02020603050405020304" pitchFamily="18" charset="0"/>
                <a:cs typeface="Times New Roman" panose="02020603050405020304" pitchFamily="18" charset="0"/>
              </a:rPr>
              <a:t>.</a:t>
            </a:r>
          </a:p>
          <a:p>
            <a:pPr marL="419100" indent="-342900" algn="just">
              <a:lnSpc>
                <a:spcPct val="80000"/>
              </a:lnSpc>
              <a:spcBef>
                <a:spcPts val="1200"/>
              </a:spcBef>
              <a:buClr>
                <a:srgbClr val="CC0000"/>
              </a:buClr>
              <a:buSzPts val="1800"/>
              <a:buFont typeface="Wingdings" panose="05000000000000000000" pitchFamily="2" charset="2"/>
              <a:buChar char="Ø"/>
            </a:pPr>
            <a:r>
              <a:rPr lang="en" sz="2000" b="1" smtClean="0">
                <a:solidFill>
                  <a:srgbClr val="C00000"/>
                </a:solidFill>
                <a:latin typeface="Times New Roman" panose="02020603050405020304" pitchFamily="18" charset="0"/>
                <a:ea typeface="Calibri"/>
                <a:cs typeface="Times New Roman" panose="02020603050405020304" pitchFamily="18" charset="0"/>
                <a:sym typeface="Calibri"/>
              </a:rPr>
              <a:t>Resilience</a:t>
            </a:r>
            <a:r>
              <a:rPr lang="en" sz="2000" b="1" dirty="0">
                <a:solidFill>
                  <a:srgbClr val="C00000"/>
                </a:solidFill>
                <a:latin typeface="Times New Roman" panose="02020603050405020304" pitchFamily="18" charset="0"/>
                <a:ea typeface="Calibri"/>
                <a:cs typeface="Times New Roman" panose="02020603050405020304" pitchFamily="18" charset="0"/>
                <a:sym typeface="Calibri"/>
              </a:rPr>
              <a:t>:</a:t>
            </a:r>
            <a:r>
              <a:rPr lang="en" sz="2000" dirty="0" smtClean="0">
                <a:solidFill>
                  <a:srgbClr val="C00000"/>
                </a:solidFill>
                <a:latin typeface="Times New Roman" panose="02020603050405020304" pitchFamily="18" charset="0"/>
                <a:ea typeface="Calibri"/>
                <a:cs typeface="Times New Roman" panose="02020603050405020304" pitchFamily="18" charset="0"/>
                <a:sym typeface="Calibri"/>
              </a:rPr>
              <a:t> </a:t>
            </a:r>
            <a:r>
              <a:rPr lang="en-US" sz="2000" dirty="0">
                <a:latin typeface="Times New Roman" panose="02020603050405020304" pitchFamily="18" charset="0"/>
                <a:cs typeface="Times New Roman" panose="02020603050405020304" pitchFamily="18" charset="0"/>
              </a:rPr>
              <a:t>Resilience is meaningful in connection mode only, and represents the probability of either: </a:t>
            </a:r>
            <a:r>
              <a:rPr lang="en-US" sz="2000" dirty="0" smtClean="0">
                <a:latin typeface="Times New Roman" panose="02020603050405020304" pitchFamily="18" charset="0"/>
                <a:cs typeface="Times New Roman" panose="02020603050405020304" pitchFamily="18" charset="0"/>
              </a:rPr>
              <a:t>Data Link Service  </a:t>
            </a:r>
            <a:r>
              <a:rPr lang="en-US" sz="2000" dirty="0">
                <a:latin typeface="Times New Roman" panose="02020603050405020304" pitchFamily="18" charset="0"/>
                <a:cs typeface="Times New Roman" panose="02020603050405020304" pitchFamily="18" charset="0"/>
              </a:rPr>
              <a:t>provider-initiated disconnects or Data Link Service</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provider-initiated resets during a time interval of 10,000 seconds on a connection.</a:t>
            </a:r>
            <a:endParaRPr sz="2000" dirty="0">
              <a:latin typeface="Times New Roman" panose="02020603050405020304" pitchFamily="18" charset="0"/>
              <a:cs typeface="Times New Roman" panose="02020603050405020304" pitchFamily="18" charset="0"/>
              <a:sym typeface="Calibri"/>
            </a:endParaRPr>
          </a:p>
        </p:txBody>
      </p:sp>
      <p:pic>
        <p:nvPicPr>
          <p:cNvPr id="10" name="Google Shape;197;p30"/>
          <p:cNvPicPr preferRelativeResize="0"/>
          <p:nvPr/>
        </p:nvPicPr>
        <p:blipFill rotWithShape="1">
          <a:blip r:embed="rId3">
            <a:alphaModFix/>
          </a:blip>
          <a:srcRect/>
          <a:stretch/>
        </p:blipFill>
        <p:spPr>
          <a:xfrm>
            <a:off x="41822" y="47021"/>
            <a:ext cx="538608" cy="597579"/>
          </a:xfrm>
          <a:prstGeom prst="rect">
            <a:avLst/>
          </a:prstGeom>
          <a:noFill/>
          <a:ln>
            <a:noFill/>
          </a:ln>
        </p:spPr>
      </p:pic>
    </p:spTree>
    <p:extLst>
      <p:ext uri="{BB962C8B-B14F-4D97-AF65-F5344CB8AC3E}">
        <p14:creationId xmlns:p14="http://schemas.microsoft.com/office/powerpoint/2010/main" val="24098794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616"/>
        <p:cNvGrpSpPr/>
        <p:nvPr/>
      </p:nvGrpSpPr>
      <p:grpSpPr>
        <a:xfrm>
          <a:off x="0" y="0"/>
          <a:ext cx="0" cy="0"/>
          <a:chOff x="0" y="0"/>
          <a:chExt cx="0" cy="0"/>
        </a:xfrm>
      </p:grpSpPr>
      <p:sp>
        <p:nvSpPr>
          <p:cNvPr id="1620" name="Google Shape;1620;p165"/>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96</a:t>
            </a:fld>
            <a:endParaRPr sz="1100"/>
          </a:p>
        </p:txBody>
      </p:sp>
      <p:sp>
        <p:nvSpPr>
          <p:cNvPr id="1617" name="Google Shape;1617;p165"/>
          <p:cNvSpPr txBox="1">
            <a:spLocks noGrp="1"/>
          </p:cNvSpPr>
          <p:nvPr>
            <p:ph type="title" idx="4294967295"/>
          </p:nvPr>
        </p:nvSpPr>
        <p:spPr>
          <a:xfrm>
            <a:off x="0" y="0"/>
            <a:ext cx="7543800" cy="85725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Clr>
                <a:schemeClr val="dk1"/>
              </a:buClr>
              <a:buSzPts val="3000"/>
              <a:buFont typeface="Times New Roman"/>
              <a:buNone/>
            </a:pPr>
            <a:r>
              <a:rPr lang="en" sz="2800" dirty="0">
                <a:latin typeface="Times New Roman"/>
                <a:ea typeface="Times New Roman"/>
                <a:cs typeface="Times New Roman"/>
                <a:sym typeface="Times New Roman"/>
              </a:rPr>
              <a:t>NPTEL Video Lecture Links on Transport Layer</a:t>
            </a:r>
            <a:endParaRPr sz="2800" dirty="0">
              <a:latin typeface="Times New Roman"/>
              <a:ea typeface="Times New Roman"/>
              <a:cs typeface="Times New Roman"/>
              <a:sym typeface="Times New Roman"/>
            </a:endParaRPr>
          </a:p>
        </p:txBody>
      </p:sp>
      <p:sp>
        <p:nvSpPr>
          <p:cNvPr id="1621" name="Google Shape;1621;p165"/>
          <p:cNvSpPr txBox="1"/>
          <p:nvPr/>
        </p:nvSpPr>
        <p:spPr>
          <a:xfrm>
            <a:off x="695902" y="832900"/>
            <a:ext cx="8221844" cy="285749"/>
          </a:xfrm>
          <a:prstGeom prst="rect">
            <a:avLst/>
          </a:prstGeom>
          <a:noFill/>
          <a:ln>
            <a:noFill/>
          </a:ln>
        </p:spPr>
        <p:txBody>
          <a:bodyPr spcFirstLastPara="1" wrap="square" lIns="68575" tIns="34275" rIns="68575" bIns="34275" anchor="t" anchorCtr="0">
            <a:noAutofit/>
          </a:bodyPr>
          <a:lstStyle/>
          <a:p>
            <a:pPr marL="419100" marR="0" lvl="0" indent="-349250" algn="l" rtl="0">
              <a:lnSpc>
                <a:spcPct val="80000"/>
              </a:lnSpc>
              <a:spcBef>
                <a:spcPts val="0"/>
              </a:spcBef>
              <a:spcAft>
                <a:spcPts val="0"/>
              </a:spcAft>
              <a:buClr>
                <a:srgbClr val="CC0000"/>
              </a:buClr>
              <a:buSzPts val="1300"/>
              <a:buFont typeface="Calibri"/>
              <a:buAutoNum type="arabicPeriod"/>
            </a:pPr>
            <a:r>
              <a:rPr lang="en" sz="1300" b="1" dirty="0">
                <a:solidFill>
                  <a:srgbClr val="000066"/>
                </a:solidFill>
                <a:latin typeface="Calibri"/>
                <a:ea typeface="Calibri"/>
                <a:cs typeface="Calibri"/>
                <a:sym typeface="Calibri"/>
              </a:rPr>
              <a:t>https://www.youtube.com/watch?v=8-3CSAkscYU</a:t>
            </a:r>
            <a:endParaRPr sz="1100" dirty="0"/>
          </a:p>
          <a:p>
            <a:pPr marL="419100" marR="0" lvl="0" indent="-349250" algn="l" rtl="0">
              <a:lnSpc>
                <a:spcPct val="80000"/>
              </a:lnSpc>
              <a:spcBef>
                <a:spcPts val="600"/>
              </a:spcBef>
              <a:spcAft>
                <a:spcPts val="0"/>
              </a:spcAft>
              <a:buClr>
                <a:srgbClr val="CC0000"/>
              </a:buClr>
              <a:buSzPts val="1300"/>
              <a:buFont typeface="Calibri"/>
              <a:buAutoNum type="arabicPeriod"/>
            </a:pPr>
            <a:r>
              <a:rPr lang="en" sz="1300" b="1" dirty="0">
                <a:solidFill>
                  <a:srgbClr val="000066"/>
                </a:solidFill>
                <a:latin typeface="Calibri"/>
                <a:ea typeface="Calibri"/>
                <a:cs typeface="Calibri"/>
                <a:sym typeface="Calibri"/>
              </a:rPr>
              <a:t>https://www.youtube.com/watch?v=fBPDLGwfSUM</a:t>
            </a:r>
            <a:endParaRPr sz="1100" dirty="0"/>
          </a:p>
          <a:p>
            <a:pPr marL="419100" marR="0" lvl="0" indent="-349250" algn="l" rtl="0">
              <a:lnSpc>
                <a:spcPct val="80000"/>
              </a:lnSpc>
              <a:spcBef>
                <a:spcPts val="600"/>
              </a:spcBef>
              <a:spcAft>
                <a:spcPts val="0"/>
              </a:spcAft>
              <a:buClr>
                <a:srgbClr val="CC0000"/>
              </a:buClr>
              <a:buSzPts val="1300"/>
              <a:buFont typeface="Calibri"/>
              <a:buAutoNum type="arabicPeriod"/>
            </a:pPr>
            <a:r>
              <a:rPr lang="en" sz="1300" b="1" dirty="0">
                <a:solidFill>
                  <a:srgbClr val="000066"/>
                </a:solidFill>
                <a:latin typeface="Calibri"/>
                <a:ea typeface="Calibri"/>
                <a:cs typeface="Calibri"/>
                <a:sym typeface="Calibri"/>
              </a:rPr>
              <a:t>https://www.youtube.com/watch?v=c8Wv3b7f9XY</a:t>
            </a:r>
            <a:endParaRPr sz="1100" dirty="0"/>
          </a:p>
          <a:p>
            <a:pPr marL="419100" marR="0" lvl="0" indent="-349250" algn="l" rtl="0">
              <a:lnSpc>
                <a:spcPct val="80000"/>
              </a:lnSpc>
              <a:spcBef>
                <a:spcPts val="600"/>
              </a:spcBef>
              <a:spcAft>
                <a:spcPts val="0"/>
              </a:spcAft>
              <a:buClr>
                <a:srgbClr val="CC0000"/>
              </a:buClr>
              <a:buSzPts val="1300"/>
              <a:buFont typeface="Calibri"/>
              <a:buAutoNum type="arabicPeriod"/>
            </a:pPr>
            <a:r>
              <a:rPr lang="en" sz="1300" b="1" dirty="0">
                <a:solidFill>
                  <a:srgbClr val="000066"/>
                </a:solidFill>
                <a:latin typeface="Calibri"/>
                <a:ea typeface="Calibri"/>
                <a:cs typeface="Calibri"/>
                <a:sym typeface="Calibri"/>
              </a:rPr>
              <a:t>https://www.youtube.com/watch?v=qclg6FY-FGM</a:t>
            </a:r>
            <a:endParaRPr sz="1100" dirty="0"/>
          </a:p>
          <a:p>
            <a:pPr marL="419100" marR="0" lvl="0" indent="-349250" algn="l" rtl="0">
              <a:lnSpc>
                <a:spcPct val="80000"/>
              </a:lnSpc>
              <a:spcBef>
                <a:spcPts val="600"/>
              </a:spcBef>
              <a:spcAft>
                <a:spcPts val="0"/>
              </a:spcAft>
              <a:buClr>
                <a:srgbClr val="CC0000"/>
              </a:buClr>
              <a:buSzPts val="1300"/>
              <a:buFont typeface="Calibri"/>
              <a:buAutoNum type="arabicPeriod"/>
            </a:pPr>
            <a:r>
              <a:rPr lang="en" sz="1300" b="1" dirty="0">
                <a:solidFill>
                  <a:srgbClr val="000066"/>
                </a:solidFill>
                <a:latin typeface="Calibri"/>
                <a:ea typeface="Calibri"/>
                <a:cs typeface="Calibri"/>
                <a:sym typeface="Calibri"/>
              </a:rPr>
              <a:t>https://www.youtube.com/watch?v=VUdfS70puWI</a:t>
            </a:r>
            <a:endParaRPr sz="1100" dirty="0"/>
          </a:p>
          <a:p>
            <a:pPr marL="419100" marR="0" lvl="0" indent="-349250" algn="l" rtl="0">
              <a:lnSpc>
                <a:spcPct val="80000"/>
              </a:lnSpc>
              <a:spcBef>
                <a:spcPts val="600"/>
              </a:spcBef>
              <a:spcAft>
                <a:spcPts val="0"/>
              </a:spcAft>
              <a:buClr>
                <a:srgbClr val="CC0000"/>
              </a:buClr>
              <a:buSzPts val="1300"/>
              <a:buFont typeface="Calibri"/>
              <a:buAutoNum type="arabicPeriod"/>
            </a:pPr>
            <a:r>
              <a:rPr lang="en" sz="1300" b="1" dirty="0">
                <a:solidFill>
                  <a:srgbClr val="000066"/>
                </a:solidFill>
                <a:latin typeface="Calibri"/>
                <a:ea typeface="Calibri"/>
                <a:cs typeface="Calibri"/>
                <a:sym typeface="Calibri"/>
              </a:rPr>
              <a:t>https://www.youtube.com/watch?v=bKHRbqwkMkg</a:t>
            </a:r>
            <a:endParaRPr sz="1100" dirty="0"/>
          </a:p>
          <a:p>
            <a:pPr marL="419100" marR="0" lvl="0" indent="-349250" algn="l" rtl="0">
              <a:lnSpc>
                <a:spcPct val="80000"/>
              </a:lnSpc>
              <a:spcBef>
                <a:spcPts val="600"/>
              </a:spcBef>
              <a:spcAft>
                <a:spcPts val="0"/>
              </a:spcAft>
              <a:buClr>
                <a:srgbClr val="CC0000"/>
              </a:buClr>
              <a:buSzPts val="1300"/>
              <a:buFont typeface="Calibri"/>
              <a:buAutoNum type="arabicPeriod"/>
            </a:pPr>
            <a:r>
              <a:rPr lang="en" sz="1300" b="1" dirty="0">
                <a:solidFill>
                  <a:srgbClr val="000066"/>
                </a:solidFill>
                <a:latin typeface="Calibri"/>
                <a:ea typeface="Calibri"/>
                <a:cs typeface="Calibri"/>
                <a:sym typeface="Calibri"/>
              </a:rPr>
              <a:t>https://www.youtube.com/watch?v=b-nCA0tZU-0</a:t>
            </a:r>
            <a:endParaRPr sz="1100" dirty="0"/>
          </a:p>
          <a:p>
            <a:pPr marL="419100" marR="0" lvl="0" indent="-349250" algn="l" rtl="0">
              <a:lnSpc>
                <a:spcPct val="80000"/>
              </a:lnSpc>
              <a:spcBef>
                <a:spcPts val="600"/>
              </a:spcBef>
              <a:spcAft>
                <a:spcPts val="0"/>
              </a:spcAft>
              <a:buClr>
                <a:srgbClr val="CC0000"/>
              </a:buClr>
              <a:buSzPts val="1300"/>
              <a:buFont typeface="Calibri"/>
              <a:buAutoNum type="arabicPeriod"/>
            </a:pPr>
            <a:r>
              <a:rPr lang="en" sz="1300" b="1" dirty="0">
                <a:solidFill>
                  <a:srgbClr val="000066"/>
                </a:solidFill>
                <a:latin typeface="Calibri"/>
                <a:ea typeface="Calibri"/>
                <a:cs typeface="Calibri"/>
                <a:sym typeface="Calibri"/>
              </a:rPr>
              <a:t>https://www.youtube.com/watch?v=EqzDTO9tdqs</a:t>
            </a:r>
            <a:endParaRPr sz="1100" dirty="0"/>
          </a:p>
          <a:p>
            <a:pPr marL="419100" marR="0" lvl="0" indent="-349250" algn="l" rtl="0">
              <a:lnSpc>
                <a:spcPct val="80000"/>
              </a:lnSpc>
              <a:spcBef>
                <a:spcPts val="600"/>
              </a:spcBef>
              <a:spcAft>
                <a:spcPts val="0"/>
              </a:spcAft>
              <a:buClr>
                <a:srgbClr val="CC0000"/>
              </a:buClr>
              <a:buSzPts val="1300"/>
              <a:buFont typeface="Calibri"/>
              <a:buAutoNum type="arabicPeriod"/>
            </a:pPr>
            <a:r>
              <a:rPr lang="en" sz="1300" b="1" dirty="0">
                <a:solidFill>
                  <a:srgbClr val="000066"/>
                </a:solidFill>
                <a:latin typeface="Calibri"/>
                <a:ea typeface="Calibri"/>
                <a:cs typeface="Calibri"/>
                <a:sym typeface="Calibri"/>
              </a:rPr>
              <a:t>https://www.youtube.com/watch?v=5ex1s4lURto</a:t>
            </a:r>
            <a:endParaRPr sz="1100" dirty="0"/>
          </a:p>
          <a:p>
            <a:pPr marL="419100" marR="0" lvl="0" indent="-349250" algn="l" rtl="0">
              <a:lnSpc>
                <a:spcPct val="80000"/>
              </a:lnSpc>
              <a:spcBef>
                <a:spcPts val="600"/>
              </a:spcBef>
              <a:spcAft>
                <a:spcPts val="0"/>
              </a:spcAft>
              <a:buClr>
                <a:srgbClr val="CC0000"/>
              </a:buClr>
              <a:buSzPts val="1300"/>
              <a:buFont typeface="Calibri"/>
              <a:buAutoNum type="arabicPeriod"/>
            </a:pPr>
            <a:r>
              <a:rPr lang="en" sz="1300" b="1" dirty="0">
                <a:solidFill>
                  <a:srgbClr val="000066"/>
                </a:solidFill>
                <a:latin typeface="Calibri"/>
                <a:ea typeface="Calibri"/>
                <a:cs typeface="Calibri"/>
                <a:sym typeface="Calibri"/>
              </a:rPr>
              <a:t>https://www.youtube.com/watch?v=xS202cWCc2Q</a:t>
            </a:r>
            <a:endParaRPr sz="1100" dirty="0"/>
          </a:p>
          <a:p>
            <a:pPr marL="419100" marR="0" lvl="0" indent="-349250" algn="l" rtl="0">
              <a:lnSpc>
                <a:spcPct val="80000"/>
              </a:lnSpc>
              <a:spcBef>
                <a:spcPts val="600"/>
              </a:spcBef>
              <a:spcAft>
                <a:spcPts val="0"/>
              </a:spcAft>
              <a:buClr>
                <a:srgbClr val="CC0000"/>
              </a:buClr>
              <a:buSzPts val="1300"/>
              <a:buFont typeface="Calibri"/>
              <a:buAutoNum type="arabicPeriod"/>
            </a:pPr>
            <a:r>
              <a:rPr lang="en" sz="1300" b="1" dirty="0">
                <a:solidFill>
                  <a:srgbClr val="000066"/>
                </a:solidFill>
                <a:latin typeface="Calibri"/>
                <a:ea typeface="Calibri"/>
                <a:cs typeface="Calibri"/>
                <a:sym typeface="Calibri"/>
              </a:rPr>
              <a:t>https://www.youtube.com/watch?v=8NxJGHXDOGc</a:t>
            </a:r>
            <a:endParaRPr sz="1100" dirty="0"/>
          </a:p>
          <a:p>
            <a:pPr marL="419100" marR="0" lvl="0" indent="-349250" algn="l" rtl="0">
              <a:lnSpc>
                <a:spcPct val="80000"/>
              </a:lnSpc>
              <a:spcBef>
                <a:spcPts val="600"/>
              </a:spcBef>
              <a:spcAft>
                <a:spcPts val="0"/>
              </a:spcAft>
              <a:buClr>
                <a:srgbClr val="CC0000"/>
              </a:buClr>
              <a:buSzPts val="1300"/>
              <a:buFont typeface="Calibri"/>
              <a:buAutoNum type="arabicPeriod"/>
            </a:pPr>
            <a:r>
              <a:rPr lang="en" sz="1300" b="1" dirty="0">
                <a:solidFill>
                  <a:srgbClr val="000066"/>
                </a:solidFill>
                <a:latin typeface="Calibri"/>
                <a:ea typeface="Calibri"/>
                <a:cs typeface="Calibri"/>
                <a:sym typeface="Calibri"/>
              </a:rPr>
              <a:t>https://www.youtube.com/watch?v=SHO9eeWxPxY</a:t>
            </a:r>
            <a:endParaRPr sz="1100" dirty="0"/>
          </a:p>
          <a:p>
            <a:pPr marL="419100" marR="0" lvl="0" indent="-349250" algn="l" rtl="0">
              <a:lnSpc>
                <a:spcPct val="80000"/>
              </a:lnSpc>
              <a:spcBef>
                <a:spcPts val="600"/>
              </a:spcBef>
              <a:spcAft>
                <a:spcPts val="0"/>
              </a:spcAft>
              <a:buClr>
                <a:srgbClr val="CC0000"/>
              </a:buClr>
              <a:buSzPts val="1300"/>
              <a:buFont typeface="Calibri"/>
              <a:buAutoNum type="arabicPeriod"/>
            </a:pPr>
            <a:r>
              <a:rPr lang="en" sz="1300" b="1" dirty="0">
                <a:solidFill>
                  <a:srgbClr val="000066"/>
                </a:solidFill>
                <a:latin typeface="Calibri"/>
                <a:ea typeface="Calibri"/>
                <a:cs typeface="Calibri"/>
                <a:sym typeface="Calibri"/>
              </a:rPr>
              <a:t>https://www.youtube.com/watch?v=f1y25BfOH9I</a:t>
            </a:r>
            <a:endParaRPr sz="1100" dirty="0"/>
          </a:p>
          <a:p>
            <a:pPr marL="419100" marR="0" lvl="0" indent="-349250" algn="l" rtl="0">
              <a:lnSpc>
                <a:spcPct val="80000"/>
              </a:lnSpc>
              <a:spcBef>
                <a:spcPts val="600"/>
              </a:spcBef>
              <a:spcAft>
                <a:spcPts val="0"/>
              </a:spcAft>
              <a:buClr>
                <a:srgbClr val="CC0000"/>
              </a:buClr>
              <a:buSzPts val="1300"/>
              <a:buFont typeface="Calibri"/>
              <a:buAutoNum type="arabicPeriod"/>
            </a:pPr>
            <a:r>
              <a:rPr lang="en" sz="1300" b="1" dirty="0">
                <a:solidFill>
                  <a:srgbClr val="000066"/>
                </a:solidFill>
                <a:latin typeface="Calibri"/>
                <a:ea typeface="Calibri"/>
                <a:cs typeface="Calibri"/>
                <a:sym typeface="Calibri"/>
              </a:rPr>
              <a:t>https://www.youtube.com/watch?v=x7obJLN7FcQ</a:t>
            </a:r>
            <a:endParaRPr sz="1100" dirty="0"/>
          </a:p>
          <a:p>
            <a:pPr marL="419100" marR="0" lvl="0" indent="-349250" algn="l" rtl="0">
              <a:lnSpc>
                <a:spcPct val="80000"/>
              </a:lnSpc>
              <a:spcBef>
                <a:spcPts val="600"/>
              </a:spcBef>
              <a:spcAft>
                <a:spcPts val="0"/>
              </a:spcAft>
              <a:buClr>
                <a:srgbClr val="CC0000"/>
              </a:buClr>
              <a:buSzPts val="1300"/>
              <a:buFont typeface="Calibri"/>
              <a:buAutoNum type="arabicPeriod"/>
            </a:pPr>
            <a:r>
              <a:rPr lang="en" sz="1300" b="1" dirty="0">
                <a:solidFill>
                  <a:srgbClr val="000066"/>
                </a:solidFill>
                <a:latin typeface="Calibri"/>
                <a:ea typeface="Calibri"/>
                <a:cs typeface="Calibri"/>
                <a:sym typeface="Calibri"/>
              </a:rPr>
              <a:t>https://www.youtube.com/watch?v=JExfKvUgrtI</a:t>
            </a:r>
            <a:endParaRPr sz="1300" b="1" dirty="0">
              <a:solidFill>
                <a:srgbClr val="000066"/>
              </a:solidFill>
              <a:latin typeface="Calibri"/>
              <a:ea typeface="Calibri"/>
              <a:cs typeface="Calibri"/>
              <a:sym typeface="Calibri"/>
            </a:endParaRPr>
          </a:p>
        </p:txBody>
      </p:sp>
      <p:cxnSp>
        <p:nvCxnSpPr>
          <p:cNvPr id="7" name="Straight Connector 6"/>
          <p:cNvCxnSpPr/>
          <p:nvPr/>
        </p:nvCxnSpPr>
        <p:spPr>
          <a:xfrm flipV="1">
            <a:off x="41077" y="713656"/>
            <a:ext cx="9144000" cy="2078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09539" y="4767263"/>
            <a:ext cx="353615" cy="3429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1050" dirty="0"/>
          </a:p>
        </p:txBody>
      </p:sp>
      <p:cxnSp>
        <p:nvCxnSpPr>
          <p:cNvPr id="9" name="Straight Connector 8"/>
          <p:cNvCxnSpPr/>
          <p:nvPr/>
        </p:nvCxnSpPr>
        <p:spPr>
          <a:xfrm>
            <a:off x="-7737" y="4698206"/>
            <a:ext cx="9144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pic>
        <p:nvPicPr>
          <p:cNvPr id="10" name="Google Shape;197;p30"/>
          <p:cNvPicPr preferRelativeResize="0"/>
          <p:nvPr/>
        </p:nvPicPr>
        <p:blipFill rotWithShape="1">
          <a:blip r:embed="rId3">
            <a:alphaModFix/>
          </a:blip>
          <a:srcRect/>
          <a:stretch/>
        </p:blipFill>
        <p:spPr>
          <a:xfrm>
            <a:off x="41822" y="47021"/>
            <a:ext cx="538608" cy="597579"/>
          </a:xfrm>
          <a:prstGeom prst="rect">
            <a:avLst/>
          </a:prstGeom>
          <a:noFill/>
          <a:ln>
            <a:noFill/>
          </a:ln>
        </p:spPr>
      </p:pic>
      <p:cxnSp>
        <p:nvCxnSpPr>
          <p:cNvPr id="11" name="Straight Connector 10"/>
          <p:cNvCxnSpPr/>
          <p:nvPr/>
        </p:nvCxnSpPr>
        <p:spPr>
          <a:xfrm flipH="1">
            <a:off x="580429" y="9798"/>
            <a:ext cx="10716" cy="5116115"/>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033386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sp>
        <p:nvSpPr>
          <p:cNvPr id="1629" name="Google Shape;1629;p166"/>
          <p:cNvSpPr txBox="1">
            <a:spLocks noGrp="1"/>
          </p:cNvSpPr>
          <p:nvPr>
            <p:ph type="sldNum" sz="quarter" idx="12"/>
          </p:nvPr>
        </p:nvSpPr>
        <p:spPr>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100"/>
              <a:t>97</a:t>
            </a:fld>
            <a:endParaRPr sz="1100"/>
          </a:p>
        </p:txBody>
      </p:sp>
      <p:sp>
        <p:nvSpPr>
          <p:cNvPr id="1626" name="Google Shape;1626;p166"/>
          <p:cNvSpPr txBox="1">
            <a:spLocks noGrp="1"/>
          </p:cNvSpPr>
          <p:nvPr>
            <p:ph type="title" idx="4294967295"/>
          </p:nvPr>
        </p:nvSpPr>
        <p:spPr>
          <a:xfrm>
            <a:off x="0" y="-82550"/>
            <a:ext cx="7543800" cy="85725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Clr>
                <a:schemeClr val="dk1"/>
              </a:buClr>
              <a:buSzPts val="3000"/>
              <a:buFont typeface="Times New Roman"/>
              <a:buNone/>
            </a:pPr>
            <a:r>
              <a:rPr lang="en" sz="2800" dirty="0">
                <a:latin typeface="Times New Roman"/>
                <a:ea typeface="Times New Roman"/>
                <a:cs typeface="Times New Roman"/>
                <a:sym typeface="Times New Roman"/>
              </a:rPr>
              <a:t>NPTEL Web Links on Transport Layer</a:t>
            </a:r>
            <a:endParaRPr sz="2800" dirty="0">
              <a:latin typeface="Times New Roman"/>
              <a:ea typeface="Times New Roman"/>
              <a:cs typeface="Times New Roman"/>
              <a:sym typeface="Times New Roman"/>
            </a:endParaRPr>
          </a:p>
        </p:txBody>
      </p:sp>
      <p:sp>
        <p:nvSpPr>
          <p:cNvPr id="1630" name="Google Shape;1630;p166"/>
          <p:cNvSpPr txBox="1"/>
          <p:nvPr/>
        </p:nvSpPr>
        <p:spPr>
          <a:xfrm>
            <a:off x="708420" y="803494"/>
            <a:ext cx="8221844" cy="2057693"/>
          </a:xfrm>
          <a:prstGeom prst="rect">
            <a:avLst/>
          </a:prstGeom>
          <a:noFill/>
          <a:ln>
            <a:noFill/>
          </a:ln>
        </p:spPr>
        <p:txBody>
          <a:bodyPr spcFirstLastPara="1" wrap="square" lIns="68575" tIns="34275" rIns="68575" bIns="34275" anchor="t" anchorCtr="0">
            <a:noAutofit/>
          </a:bodyPr>
          <a:lstStyle/>
          <a:p>
            <a:pPr marL="419100" marR="0" lvl="0" indent="-349250" algn="l" rtl="0">
              <a:lnSpc>
                <a:spcPct val="80000"/>
              </a:lnSpc>
              <a:spcBef>
                <a:spcPts val="0"/>
              </a:spcBef>
              <a:spcAft>
                <a:spcPts val="0"/>
              </a:spcAft>
              <a:buClr>
                <a:srgbClr val="CC0000"/>
              </a:buClr>
              <a:buSzPts val="1300"/>
              <a:buFont typeface="Calibri"/>
              <a:buAutoNum type="arabicPeriod"/>
            </a:pPr>
            <a:r>
              <a:rPr lang="en" sz="1300" b="1" dirty="0">
                <a:solidFill>
                  <a:srgbClr val="000066"/>
                </a:solidFill>
                <a:latin typeface="Calibri"/>
                <a:ea typeface="Calibri"/>
                <a:cs typeface="Calibri"/>
                <a:sym typeface="Calibri"/>
              </a:rPr>
              <a:t>https://nptel.ac.in/courses/106106091/36</a:t>
            </a:r>
            <a:endParaRPr sz="1100" dirty="0"/>
          </a:p>
          <a:p>
            <a:pPr marL="419100" marR="0" lvl="0" indent="-349250" algn="l" rtl="0">
              <a:lnSpc>
                <a:spcPct val="80000"/>
              </a:lnSpc>
              <a:spcBef>
                <a:spcPts val="600"/>
              </a:spcBef>
              <a:spcAft>
                <a:spcPts val="0"/>
              </a:spcAft>
              <a:buClr>
                <a:srgbClr val="CC0000"/>
              </a:buClr>
              <a:buSzPts val="1300"/>
              <a:buFont typeface="Calibri"/>
              <a:buAutoNum type="arabicPeriod"/>
            </a:pPr>
            <a:r>
              <a:rPr lang="en" sz="1300" b="1" dirty="0">
                <a:solidFill>
                  <a:srgbClr val="000066"/>
                </a:solidFill>
                <a:latin typeface="Calibri"/>
                <a:ea typeface="Calibri"/>
                <a:cs typeface="Calibri"/>
                <a:sym typeface="Calibri"/>
              </a:rPr>
              <a:t>https://nptel.ac.in/courses/106106091/37</a:t>
            </a:r>
            <a:endParaRPr sz="1100" dirty="0"/>
          </a:p>
          <a:p>
            <a:pPr marL="419100" marR="0" lvl="0" indent="-349250" algn="l" rtl="0">
              <a:lnSpc>
                <a:spcPct val="80000"/>
              </a:lnSpc>
              <a:spcBef>
                <a:spcPts val="600"/>
              </a:spcBef>
              <a:spcAft>
                <a:spcPts val="0"/>
              </a:spcAft>
              <a:buClr>
                <a:srgbClr val="CC0000"/>
              </a:buClr>
              <a:buSzPts val="1300"/>
              <a:buFont typeface="Calibri"/>
              <a:buAutoNum type="arabicPeriod"/>
            </a:pPr>
            <a:r>
              <a:rPr lang="en" sz="1300" b="1" dirty="0">
                <a:solidFill>
                  <a:srgbClr val="000066"/>
                </a:solidFill>
                <a:latin typeface="Calibri"/>
                <a:ea typeface="Calibri"/>
                <a:cs typeface="Calibri"/>
                <a:sym typeface="Calibri"/>
              </a:rPr>
              <a:t>https://nptel.ac.in/courses/106106091/38</a:t>
            </a:r>
            <a:endParaRPr sz="1100" dirty="0"/>
          </a:p>
          <a:p>
            <a:pPr marL="419100" marR="0" lvl="0" indent="-349250" algn="l" rtl="0">
              <a:lnSpc>
                <a:spcPct val="80000"/>
              </a:lnSpc>
              <a:spcBef>
                <a:spcPts val="600"/>
              </a:spcBef>
              <a:spcAft>
                <a:spcPts val="0"/>
              </a:spcAft>
              <a:buClr>
                <a:srgbClr val="CC0000"/>
              </a:buClr>
              <a:buSzPts val="1300"/>
              <a:buFont typeface="Calibri"/>
              <a:buAutoNum type="arabicPeriod"/>
            </a:pPr>
            <a:r>
              <a:rPr lang="en" sz="1300" b="1" dirty="0">
                <a:solidFill>
                  <a:srgbClr val="000066"/>
                </a:solidFill>
                <a:latin typeface="Calibri"/>
                <a:ea typeface="Calibri"/>
                <a:cs typeface="Calibri"/>
                <a:sym typeface="Calibri"/>
              </a:rPr>
              <a:t>https://nptel.ac.in/courses/106106091/39</a:t>
            </a:r>
            <a:endParaRPr sz="1100" dirty="0"/>
          </a:p>
          <a:p>
            <a:pPr marL="419100" marR="0" lvl="0" indent="-349250" algn="l" rtl="0">
              <a:lnSpc>
                <a:spcPct val="80000"/>
              </a:lnSpc>
              <a:spcBef>
                <a:spcPts val="600"/>
              </a:spcBef>
              <a:spcAft>
                <a:spcPts val="0"/>
              </a:spcAft>
              <a:buClr>
                <a:srgbClr val="CC0000"/>
              </a:buClr>
              <a:buSzPts val="1300"/>
              <a:buFont typeface="Calibri"/>
              <a:buAutoNum type="arabicPeriod"/>
            </a:pPr>
            <a:r>
              <a:rPr lang="en" sz="1300" b="1" dirty="0">
                <a:solidFill>
                  <a:srgbClr val="000066"/>
                </a:solidFill>
                <a:latin typeface="Calibri"/>
                <a:ea typeface="Calibri"/>
                <a:cs typeface="Calibri"/>
                <a:sym typeface="Calibri"/>
              </a:rPr>
              <a:t>https://nptel.ac.in/courses/106105080/32</a:t>
            </a:r>
            <a:endParaRPr sz="1300" b="1" dirty="0">
              <a:solidFill>
                <a:srgbClr val="000066"/>
              </a:solidFill>
              <a:latin typeface="Calibri"/>
              <a:ea typeface="Calibri"/>
              <a:cs typeface="Calibri"/>
              <a:sym typeface="Calibri"/>
            </a:endParaRPr>
          </a:p>
          <a:p>
            <a:pPr marL="419100" marR="0" lvl="0" indent="-266700" algn="l" rtl="0">
              <a:lnSpc>
                <a:spcPct val="80000"/>
              </a:lnSpc>
              <a:spcBef>
                <a:spcPts val="600"/>
              </a:spcBef>
              <a:spcAft>
                <a:spcPts val="0"/>
              </a:spcAft>
              <a:buClr>
                <a:srgbClr val="CC0000"/>
              </a:buClr>
              <a:buSzPts val="1300"/>
              <a:buFont typeface="Calibri"/>
              <a:buNone/>
            </a:pPr>
            <a:endParaRPr sz="1300" b="1" dirty="0">
              <a:solidFill>
                <a:srgbClr val="000066"/>
              </a:solidFill>
              <a:latin typeface="Calibri"/>
              <a:ea typeface="Calibri"/>
              <a:cs typeface="Calibri"/>
              <a:sym typeface="Calibri"/>
            </a:endParaRPr>
          </a:p>
        </p:txBody>
      </p:sp>
      <p:cxnSp>
        <p:nvCxnSpPr>
          <p:cNvPr id="7" name="Straight Connector 6"/>
          <p:cNvCxnSpPr/>
          <p:nvPr/>
        </p:nvCxnSpPr>
        <p:spPr>
          <a:xfrm flipV="1">
            <a:off x="41077" y="713656"/>
            <a:ext cx="9144000" cy="2078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09539" y="4767263"/>
            <a:ext cx="353615" cy="3429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1050" dirty="0"/>
          </a:p>
        </p:txBody>
      </p:sp>
      <p:cxnSp>
        <p:nvCxnSpPr>
          <p:cNvPr id="9" name="Straight Connector 8"/>
          <p:cNvCxnSpPr/>
          <p:nvPr/>
        </p:nvCxnSpPr>
        <p:spPr>
          <a:xfrm>
            <a:off x="-7737" y="4698206"/>
            <a:ext cx="9144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pic>
        <p:nvPicPr>
          <p:cNvPr id="10" name="Google Shape;197;p30"/>
          <p:cNvPicPr preferRelativeResize="0"/>
          <p:nvPr/>
        </p:nvPicPr>
        <p:blipFill rotWithShape="1">
          <a:blip r:embed="rId3">
            <a:alphaModFix/>
          </a:blip>
          <a:srcRect/>
          <a:stretch/>
        </p:blipFill>
        <p:spPr>
          <a:xfrm>
            <a:off x="41822" y="47021"/>
            <a:ext cx="538608" cy="597579"/>
          </a:xfrm>
          <a:prstGeom prst="rect">
            <a:avLst/>
          </a:prstGeom>
          <a:noFill/>
          <a:ln>
            <a:noFill/>
          </a:ln>
        </p:spPr>
      </p:pic>
      <p:cxnSp>
        <p:nvCxnSpPr>
          <p:cNvPr id="11" name="Straight Connector 10"/>
          <p:cNvCxnSpPr/>
          <p:nvPr/>
        </p:nvCxnSpPr>
        <p:spPr>
          <a:xfrm flipH="1">
            <a:off x="580429" y="9798"/>
            <a:ext cx="10716" cy="5116115"/>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534820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648"/>
        <p:cNvGrpSpPr/>
        <p:nvPr/>
      </p:nvGrpSpPr>
      <p:grpSpPr>
        <a:xfrm>
          <a:off x="0" y="0"/>
          <a:ext cx="0" cy="0"/>
          <a:chOff x="0" y="0"/>
          <a:chExt cx="0" cy="0"/>
        </a:xfrm>
      </p:grpSpPr>
      <p:sp>
        <p:nvSpPr>
          <p:cNvPr id="1649" name="Google Shape;1649;p168"/>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rgbClr val="000000"/>
                </a:solidFill>
                <a:latin typeface="Times New Roman"/>
                <a:ea typeface="Times New Roman"/>
                <a:cs typeface="Times New Roman"/>
                <a:sym typeface="Times New Roman"/>
              </a:rPr>
              <a:t>98</a:t>
            </a:fld>
            <a:endParaRPr sz="900">
              <a:solidFill>
                <a:srgbClr val="000000"/>
              </a:solidFill>
              <a:latin typeface="Times New Roman"/>
              <a:ea typeface="Times New Roman"/>
              <a:cs typeface="Times New Roman"/>
              <a:sym typeface="Times New Roman"/>
            </a:endParaRPr>
          </a:p>
        </p:txBody>
      </p:sp>
      <p:sp>
        <p:nvSpPr>
          <p:cNvPr id="1650" name="Google Shape;1650;p168"/>
          <p:cNvSpPr txBox="1">
            <a:spLocks noGrp="1"/>
          </p:cNvSpPr>
          <p:nvPr>
            <p:ph type="ctrTitle" idx="4294967295"/>
          </p:nvPr>
        </p:nvSpPr>
        <p:spPr>
          <a:xfrm>
            <a:off x="1600200" y="150813"/>
            <a:ext cx="7543800" cy="377825"/>
          </a:xfrm>
          <a:prstGeom prst="rect">
            <a:avLst/>
          </a:prstGeom>
          <a:noFill/>
          <a:ln>
            <a:noFill/>
          </a:ln>
        </p:spPr>
        <p:txBody>
          <a:bodyPr spcFirstLastPara="1" wrap="square" lIns="68575" tIns="34275" rIns="68575" bIns="34275" anchor="b" anchorCtr="0">
            <a:noAutofit/>
          </a:bodyPr>
          <a:lstStyle/>
          <a:p>
            <a:pPr marL="0" marR="0" lvl="0" indent="0" algn="l" rtl="0">
              <a:lnSpc>
                <a:spcPct val="85000"/>
              </a:lnSpc>
              <a:spcBef>
                <a:spcPts val="0"/>
              </a:spcBef>
              <a:spcAft>
                <a:spcPts val="0"/>
              </a:spcAft>
              <a:buClr>
                <a:srgbClr val="002060"/>
              </a:buClr>
              <a:buSzPts val="2900"/>
              <a:buFont typeface="Calibri"/>
              <a:buNone/>
            </a:pPr>
            <a:r>
              <a:rPr lang="en" sz="2900" b="1" i="0" u="none" strike="noStrike" cap="none" dirty="0">
                <a:solidFill>
                  <a:srgbClr val="002060"/>
                </a:solidFill>
                <a:latin typeface="Times New Roman"/>
                <a:ea typeface="Times New Roman"/>
                <a:cs typeface="Times New Roman"/>
                <a:sym typeface="Times New Roman"/>
              </a:rPr>
              <a:t>References</a:t>
            </a:r>
            <a:endParaRPr sz="2900" b="1" i="0" u="none" strike="noStrike" cap="none" dirty="0">
              <a:solidFill>
                <a:srgbClr val="002060"/>
              </a:solidFill>
              <a:latin typeface="Times New Roman"/>
              <a:ea typeface="Times New Roman"/>
              <a:cs typeface="Times New Roman"/>
              <a:sym typeface="Times New Roman"/>
            </a:endParaRPr>
          </a:p>
        </p:txBody>
      </p:sp>
      <p:sp>
        <p:nvSpPr>
          <p:cNvPr id="1651" name="Google Shape;1651;p168"/>
          <p:cNvSpPr txBox="1"/>
          <p:nvPr/>
        </p:nvSpPr>
        <p:spPr>
          <a:xfrm>
            <a:off x="708420" y="776405"/>
            <a:ext cx="8153028" cy="3582900"/>
          </a:xfrm>
          <a:prstGeom prst="rect">
            <a:avLst/>
          </a:prstGeom>
          <a:noFill/>
          <a:ln>
            <a:noFill/>
          </a:ln>
        </p:spPr>
        <p:txBody>
          <a:bodyPr spcFirstLastPara="1" wrap="square" lIns="0" tIns="34275" rIns="0" bIns="34275" anchor="t" anchorCtr="0">
            <a:noAutofit/>
          </a:bodyPr>
          <a:lstStyle/>
          <a:p>
            <a:pPr marL="0" lvl="0" indent="0" algn="l" rtl="0">
              <a:lnSpc>
                <a:spcPct val="100000"/>
              </a:lnSpc>
              <a:spcBef>
                <a:spcPts val="0"/>
              </a:spcBef>
              <a:spcAft>
                <a:spcPts val="0"/>
              </a:spcAft>
              <a:buNone/>
            </a:pPr>
            <a:r>
              <a:rPr lang="en" sz="1200" b="1" dirty="0">
                <a:solidFill>
                  <a:schemeClr val="dk1"/>
                </a:solidFill>
                <a:latin typeface="Times New Roman"/>
                <a:ea typeface="Times New Roman"/>
                <a:cs typeface="Times New Roman"/>
                <a:sym typeface="Times New Roman"/>
              </a:rPr>
              <a:t>Text Books:</a:t>
            </a:r>
            <a:endParaRPr sz="1200" b="1" dirty="0">
              <a:solidFill>
                <a:schemeClr val="dk1"/>
              </a:solidFill>
              <a:latin typeface="Times New Roman"/>
              <a:ea typeface="Times New Roman"/>
              <a:cs typeface="Times New Roman"/>
              <a:sym typeface="Times New Roman"/>
            </a:endParaRPr>
          </a:p>
          <a:p>
            <a:pPr marL="457200" lvl="0" indent="-304800" algn="l" rtl="0">
              <a:lnSpc>
                <a:spcPct val="100000"/>
              </a:lnSpc>
              <a:spcBef>
                <a:spcPts val="0"/>
              </a:spcBef>
              <a:spcAft>
                <a:spcPts val="0"/>
              </a:spcAft>
              <a:buClr>
                <a:schemeClr val="dk1"/>
              </a:buClr>
              <a:buSzPts val="1200"/>
              <a:buFont typeface="Times New Roman"/>
              <a:buAutoNum type="arabicPeriod"/>
            </a:pPr>
            <a:r>
              <a:rPr lang="en" sz="1200" dirty="0">
                <a:solidFill>
                  <a:schemeClr val="dk1"/>
                </a:solidFill>
                <a:latin typeface="Times New Roman"/>
                <a:ea typeface="Times New Roman"/>
                <a:cs typeface="Times New Roman"/>
                <a:sym typeface="Times New Roman"/>
              </a:rPr>
              <a:t>Behrouz A. Forouzan, ‘Data Communications and Networking’, 5th Edition, McGraw-Hill Publishing Company, ISBN 978-0-07-337622-6</a:t>
            </a:r>
            <a:endParaRPr sz="1200" dirty="0">
              <a:solidFill>
                <a:schemeClr val="dk1"/>
              </a:solidFill>
              <a:latin typeface="Times New Roman"/>
              <a:ea typeface="Times New Roman"/>
              <a:cs typeface="Times New Roman"/>
              <a:sym typeface="Times New Roman"/>
            </a:endParaRPr>
          </a:p>
          <a:p>
            <a:pPr marL="457200" lvl="0" indent="-304800" algn="l" rtl="0">
              <a:lnSpc>
                <a:spcPct val="100000"/>
              </a:lnSpc>
              <a:spcBef>
                <a:spcPts val="0"/>
              </a:spcBef>
              <a:spcAft>
                <a:spcPts val="0"/>
              </a:spcAft>
              <a:buClr>
                <a:schemeClr val="dk1"/>
              </a:buClr>
              <a:buSzPts val="1200"/>
              <a:buFont typeface="Times New Roman"/>
              <a:buAutoNum type="arabicPeriod"/>
            </a:pPr>
            <a:r>
              <a:rPr lang="en" sz="1200" dirty="0">
                <a:solidFill>
                  <a:schemeClr val="dk1"/>
                </a:solidFill>
                <a:latin typeface="Times New Roman"/>
                <a:ea typeface="Times New Roman"/>
                <a:cs typeface="Times New Roman"/>
                <a:sym typeface="Times New Roman"/>
              </a:rPr>
              <a:t>Tanenbaum A. S., ‘Computer Networks’, Pearson Education , 5th Edition, ISBN-978-0-13-212695-3</a:t>
            </a:r>
            <a:endParaRPr sz="1200" dirty="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200" b="1" dirty="0">
                <a:solidFill>
                  <a:schemeClr val="dk1"/>
                </a:solidFill>
                <a:latin typeface="Times New Roman"/>
                <a:ea typeface="Times New Roman"/>
                <a:cs typeface="Times New Roman"/>
                <a:sym typeface="Times New Roman"/>
              </a:rPr>
              <a:t>Reference Books:</a:t>
            </a:r>
            <a:endParaRPr sz="1200" b="1" dirty="0">
              <a:solidFill>
                <a:schemeClr val="dk1"/>
              </a:solidFill>
              <a:latin typeface="Times New Roman"/>
              <a:ea typeface="Times New Roman"/>
              <a:cs typeface="Times New Roman"/>
              <a:sym typeface="Times New Roman"/>
            </a:endParaRPr>
          </a:p>
          <a:p>
            <a:pPr marL="457200" lvl="0" indent="-304800" algn="l" rtl="0">
              <a:lnSpc>
                <a:spcPct val="100000"/>
              </a:lnSpc>
              <a:spcBef>
                <a:spcPts val="0"/>
              </a:spcBef>
              <a:spcAft>
                <a:spcPts val="0"/>
              </a:spcAft>
              <a:buClr>
                <a:schemeClr val="dk1"/>
              </a:buClr>
              <a:buSzPts val="1200"/>
              <a:buFont typeface="Times New Roman"/>
              <a:buAutoNum type="arabicPeriod"/>
            </a:pPr>
            <a:r>
              <a:rPr lang="en" sz="1200" dirty="0">
                <a:solidFill>
                  <a:schemeClr val="dk1"/>
                </a:solidFill>
                <a:latin typeface="Times New Roman"/>
                <a:ea typeface="Times New Roman"/>
                <a:cs typeface="Times New Roman"/>
                <a:sym typeface="Times New Roman"/>
              </a:rPr>
              <a:t>James F. Kurose and Keith W Ross ‘Computer Networking, A Top-Down Approach’, 5th Edition, Pearson Education, ISBN- 978-81-317-9054-0</a:t>
            </a:r>
            <a:endParaRPr sz="1200" dirty="0">
              <a:solidFill>
                <a:schemeClr val="dk1"/>
              </a:solidFill>
              <a:latin typeface="Times New Roman"/>
              <a:ea typeface="Times New Roman"/>
              <a:cs typeface="Times New Roman"/>
              <a:sym typeface="Times New Roman"/>
            </a:endParaRPr>
          </a:p>
          <a:p>
            <a:pPr marL="457200" lvl="0" indent="-304800" algn="l" rtl="0">
              <a:lnSpc>
                <a:spcPct val="100000"/>
              </a:lnSpc>
              <a:spcBef>
                <a:spcPts val="0"/>
              </a:spcBef>
              <a:spcAft>
                <a:spcPts val="0"/>
              </a:spcAft>
              <a:buClr>
                <a:schemeClr val="dk1"/>
              </a:buClr>
              <a:buSzPts val="1200"/>
              <a:buFont typeface="Times New Roman"/>
              <a:buAutoNum type="arabicPeriod"/>
            </a:pPr>
            <a:r>
              <a:rPr lang="en" sz="1200" dirty="0">
                <a:solidFill>
                  <a:schemeClr val="dk1"/>
                </a:solidFill>
                <a:latin typeface="Times New Roman"/>
                <a:ea typeface="Times New Roman"/>
                <a:cs typeface="Times New Roman"/>
                <a:sym typeface="Times New Roman"/>
              </a:rPr>
              <a:t>W. Richard Stevens, Unix Network Programming, The Sockets Networking API, Vol 1, 3rd Edition, PHI Learning Pvt. Ltd.</a:t>
            </a:r>
            <a:endParaRPr sz="1200" dirty="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200" b="1" dirty="0">
                <a:solidFill>
                  <a:schemeClr val="dk1"/>
                </a:solidFill>
                <a:latin typeface="Times New Roman"/>
                <a:ea typeface="Times New Roman"/>
                <a:cs typeface="Times New Roman"/>
                <a:sym typeface="Times New Roman"/>
              </a:rPr>
              <a:t>Supplementary Reading:</a:t>
            </a:r>
            <a:endParaRPr sz="1200" b="1" dirty="0">
              <a:solidFill>
                <a:schemeClr val="dk1"/>
              </a:solidFill>
              <a:latin typeface="Times New Roman"/>
              <a:ea typeface="Times New Roman"/>
              <a:cs typeface="Times New Roman"/>
              <a:sym typeface="Times New Roman"/>
            </a:endParaRPr>
          </a:p>
          <a:p>
            <a:pPr marL="457200" lvl="0" indent="-304800" algn="l" rtl="0">
              <a:lnSpc>
                <a:spcPct val="100000"/>
              </a:lnSpc>
              <a:spcBef>
                <a:spcPts val="0"/>
              </a:spcBef>
              <a:spcAft>
                <a:spcPts val="0"/>
              </a:spcAft>
              <a:buClr>
                <a:schemeClr val="dk1"/>
              </a:buClr>
              <a:buSzPts val="1200"/>
              <a:buFont typeface="Times New Roman"/>
              <a:buAutoNum type="arabicPeriod"/>
            </a:pPr>
            <a:r>
              <a:rPr lang="en" sz="1200" dirty="0">
                <a:solidFill>
                  <a:schemeClr val="dk1"/>
                </a:solidFill>
                <a:latin typeface="Times New Roman"/>
                <a:ea typeface="Times New Roman"/>
                <a:cs typeface="Times New Roman"/>
                <a:sym typeface="Times New Roman"/>
              </a:rPr>
              <a:t>William Stallings, ‘Data and Computer Communications’, 6th Edition, Prentice Hall of India Pvt.</a:t>
            </a:r>
            <a:endParaRPr sz="1200" dirty="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200" b="1" dirty="0">
                <a:solidFill>
                  <a:schemeClr val="dk1"/>
                </a:solidFill>
                <a:latin typeface="Times New Roman"/>
                <a:ea typeface="Times New Roman"/>
                <a:cs typeface="Times New Roman"/>
                <a:sym typeface="Times New Roman"/>
              </a:rPr>
              <a:t>Web Resources:</a:t>
            </a:r>
            <a:endParaRPr sz="1200" b="1" dirty="0">
              <a:solidFill>
                <a:schemeClr val="dk1"/>
              </a:solidFill>
              <a:latin typeface="Times New Roman"/>
              <a:ea typeface="Times New Roman"/>
              <a:cs typeface="Times New Roman"/>
              <a:sym typeface="Times New Roman"/>
            </a:endParaRPr>
          </a:p>
          <a:p>
            <a:pPr marL="457200" lvl="0" indent="-304800" algn="l" rtl="0">
              <a:lnSpc>
                <a:spcPct val="100000"/>
              </a:lnSpc>
              <a:spcBef>
                <a:spcPts val="0"/>
              </a:spcBef>
              <a:spcAft>
                <a:spcPts val="0"/>
              </a:spcAft>
              <a:buClr>
                <a:schemeClr val="dk1"/>
              </a:buClr>
              <a:buSzPts val="1200"/>
              <a:buFont typeface="Times New Roman"/>
              <a:buAutoNum type="arabicPeriod"/>
            </a:pPr>
            <a:r>
              <a:rPr lang="en" sz="1200" u="sng" dirty="0">
                <a:solidFill>
                  <a:srgbClr val="1155CC"/>
                </a:solidFill>
                <a:latin typeface="Times New Roman"/>
                <a:ea typeface="Times New Roman"/>
                <a:cs typeface="Times New Roman"/>
                <a:sym typeface="Times New Roman"/>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https://nptel.ac.in/courses/106/105/106105080/</a:t>
            </a:r>
            <a:endParaRPr sz="1200" u="sng" dirty="0">
              <a:solidFill>
                <a:srgbClr val="1155CC"/>
              </a:solidFill>
              <a:latin typeface="Times New Roman"/>
              <a:ea typeface="Times New Roman"/>
              <a:cs typeface="Times New Roman"/>
              <a:sym typeface="Times New Roman"/>
            </a:endParaRPr>
          </a:p>
          <a:p>
            <a:pPr marL="457200" lvl="0" indent="-304800" algn="l" rtl="0">
              <a:lnSpc>
                <a:spcPct val="100000"/>
              </a:lnSpc>
              <a:spcBef>
                <a:spcPts val="0"/>
              </a:spcBef>
              <a:spcAft>
                <a:spcPts val="0"/>
              </a:spcAft>
              <a:buClr>
                <a:schemeClr val="dk1"/>
              </a:buClr>
              <a:buSzPts val="1200"/>
              <a:buFont typeface="Times New Roman"/>
              <a:buAutoNum type="arabicPeriod"/>
            </a:pPr>
            <a:r>
              <a:rPr lang="en" sz="1200" u="sng" dirty="0">
                <a:solidFill>
                  <a:srgbClr val="1155CC"/>
                </a:solidFill>
                <a:latin typeface="Times New Roman"/>
                <a:ea typeface="Times New Roman"/>
                <a:cs typeface="Times New Roman"/>
                <a:sym typeface="Times New Roman"/>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https://nptel.ac.in/courses/106/106/106106091/</a:t>
            </a:r>
            <a:endParaRPr sz="1200" u="sng" dirty="0">
              <a:solidFill>
                <a:srgbClr val="1155CC"/>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200" b="1" dirty="0">
                <a:solidFill>
                  <a:schemeClr val="dk1"/>
                </a:solidFill>
                <a:latin typeface="Times New Roman"/>
                <a:ea typeface="Times New Roman"/>
                <a:cs typeface="Times New Roman"/>
                <a:sym typeface="Times New Roman"/>
              </a:rPr>
              <a:t>Web links:</a:t>
            </a:r>
            <a:endParaRPr sz="1200" b="1" dirty="0">
              <a:solidFill>
                <a:schemeClr val="dk1"/>
              </a:solidFill>
              <a:latin typeface="Times New Roman"/>
              <a:ea typeface="Times New Roman"/>
              <a:cs typeface="Times New Roman"/>
              <a:sym typeface="Times New Roman"/>
            </a:endParaRPr>
          </a:p>
          <a:p>
            <a:pPr marL="457200" lvl="0" indent="-304800" algn="l" rtl="0">
              <a:lnSpc>
                <a:spcPct val="100000"/>
              </a:lnSpc>
              <a:spcBef>
                <a:spcPts val="0"/>
              </a:spcBef>
              <a:spcAft>
                <a:spcPts val="0"/>
              </a:spcAft>
              <a:buClr>
                <a:schemeClr val="dk1"/>
              </a:buClr>
              <a:buSzPts val="1200"/>
              <a:buFont typeface="Times New Roman"/>
              <a:buAutoNum type="arabicPeriod"/>
            </a:pPr>
            <a:r>
              <a:rPr lang="en" sz="1200" u="sng" dirty="0">
                <a:solidFill>
                  <a:srgbClr val="1155CC"/>
                </a:solidFill>
                <a:latin typeface="Times New Roman"/>
                <a:ea typeface="Times New Roman"/>
                <a:cs typeface="Times New Roman"/>
                <a:sym typeface="Times New Roman"/>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https://nptel.ac.in/courses/106/105/106105081/</a:t>
            </a:r>
            <a:endParaRPr sz="1200" u="sng" dirty="0">
              <a:solidFill>
                <a:srgbClr val="1155CC"/>
              </a:solidFill>
              <a:latin typeface="Times New Roman"/>
              <a:ea typeface="Times New Roman"/>
              <a:cs typeface="Times New Roman"/>
              <a:sym typeface="Times New Roman"/>
            </a:endParaRPr>
          </a:p>
          <a:p>
            <a:pPr marL="457200" lvl="0" indent="-304800" algn="l" rtl="0">
              <a:lnSpc>
                <a:spcPct val="100000"/>
              </a:lnSpc>
              <a:spcBef>
                <a:spcPts val="0"/>
              </a:spcBef>
              <a:spcAft>
                <a:spcPts val="0"/>
              </a:spcAft>
              <a:buClr>
                <a:schemeClr val="dk1"/>
              </a:buClr>
              <a:buSzPts val="1200"/>
              <a:buFont typeface="Times New Roman"/>
              <a:buAutoNum type="arabicPeriod"/>
            </a:pPr>
            <a:r>
              <a:rPr lang="en" sz="1200" u="sng" dirty="0">
                <a:solidFill>
                  <a:srgbClr val="1155CC"/>
                </a:solidFill>
                <a:latin typeface="Times New Roman"/>
                <a:ea typeface="Times New Roman"/>
                <a:cs typeface="Times New Roman"/>
                <a:sym typeface="Times New Roman"/>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https://nptel.ac.in/courses/106/105/106105183/</a:t>
            </a:r>
            <a:endParaRPr sz="1200" u="sng" dirty="0">
              <a:solidFill>
                <a:srgbClr val="1155CC"/>
              </a:solidFill>
              <a:latin typeface="Times New Roman"/>
              <a:ea typeface="Times New Roman"/>
              <a:cs typeface="Times New Roman"/>
              <a:sym typeface="Times New Roman"/>
            </a:endParaRPr>
          </a:p>
          <a:p>
            <a:pPr marL="457200" lvl="0" indent="-304800" algn="l" rtl="0">
              <a:lnSpc>
                <a:spcPct val="100000"/>
              </a:lnSpc>
              <a:spcBef>
                <a:spcPts val="0"/>
              </a:spcBef>
              <a:spcAft>
                <a:spcPts val="0"/>
              </a:spcAft>
              <a:buClr>
                <a:schemeClr val="dk1"/>
              </a:buClr>
              <a:buSzPts val="1200"/>
              <a:buFont typeface="Times New Roman"/>
              <a:buAutoNum type="arabicPeriod"/>
            </a:pPr>
            <a:r>
              <a:rPr lang="en" sz="1200" u="sng" dirty="0">
                <a:solidFill>
                  <a:srgbClr val="1155CC"/>
                </a:solidFill>
                <a:latin typeface="Times New Roman"/>
                <a:ea typeface="Times New Roman"/>
                <a:cs typeface="Times New Roman"/>
                <a:sym typeface="Times New Roman"/>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https://ocw.mit.edu/courses/electrical-engineering-and-computer-science/6-829-computer-networks-fall-2002/index.htm</a:t>
            </a:r>
            <a:endParaRPr sz="1200" u="sng" dirty="0">
              <a:solidFill>
                <a:srgbClr val="1155CC"/>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200" b="1" dirty="0">
                <a:solidFill>
                  <a:schemeClr val="dk1"/>
                </a:solidFill>
                <a:latin typeface="Times New Roman"/>
                <a:ea typeface="Times New Roman"/>
                <a:cs typeface="Times New Roman"/>
                <a:sym typeface="Times New Roman"/>
              </a:rPr>
              <a:t>MOOCs:</a:t>
            </a:r>
            <a:endParaRPr sz="1200" b="1" dirty="0">
              <a:solidFill>
                <a:schemeClr val="dk1"/>
              </a:solidFill>
              <a:latin typeface="Times New Roman"/>
              <a:ea typeface="Times New Roman"/>
              <a:cs typeface="Times New Roman"/>
              <a:sym typeface="Times New Roman"/>
            </a:endParaRPr>
          </a:p>
          <a:p>
            <a:pPr marL="457200" lvl="0" indent="-304800" algn="l" rtl="0">
              <a:lnSpc>
                <a:spcPct val="100000"/>
              </a:lnSpc>
              <a:spcBef>
                <a:spcPts val="0"/>
              </a:spcBef>
              <a:spcAft>
                <a:spcPts val="0"/>
              </a:spcAft>
              <a:buClr>
                <a:schemeClr val="dk1"/>
              </a:buClr>
              <a:buSzPts val="1200"/>
              <a:buFont typeface="Times New Roman"/>
              <a:buAutoNum type="arabicPeriod"/>
            </a:pPr>
            <a:r>
              <a:rPr lang="en" sz="1200" u="sng" dirty="0">
                <a:solidFill>
                  <a:srgbClr val="1155CC"/>
                </a:solidFill>
                <a:latin typeface="Times New Roman"/>
                <a:ea typeface="Times New Roman"/>
                <a:cs typeface="Times New Roman"/>
                <a:sym typeface="Times New Roman"/>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https://www.coursera.org/learn/computer-networking</a:t>
            </a:r>
            <a:endParaRPr sz="1200" u="sng" dirty="0">
              <a:solidFill>
                <a:srgbClr val="1155CC"/>
              </a:solidFill>
              <a:latin typeface="Times New Roman"/>
              <a:ea typeface="Times New Roman"/>
              <a:cs typeface="Times New Roman"/>
              <a:sym typeface="Times New Roman"/>
            </a:endParaRPr>
          </a:p>
          <a:p>
            <a:pPr marL="457200" lvl="0" indent="-304800" algn="l" rtl="0">
              <a:lnSpc>
                <a:spcPct val="100000"/>
              </a:lnSpc>
              <a:spcBef>
                <a:spcPts val="0"/>
              </a:spcBef>
              <a:spcAft>
                <a:spcPts val="0"/>
              </a:spcAft>
              <a:buClr>
                <a:schemeClr val="dk1"/>
              </a:buClr>
              <a:buSzPts val="1200"/>
              <a:buFont typeface="Times New Roman"/>
              <a:buAutoNum type="arabicPeriod"/>
            </a:pPr>
            <a:r>
              <a:rPr lang="en" sz="1200" u="sng" dirty="0">
                <a:solidFill>
                  <a:srgbClr val="1155CC"/>
                </a:solidFill>
                <a:latin typeface="Times New Roman"/>
                <a:ea typeface="Times New Roman"/>
                <a:cs typeface="Times New Roman"/>
                <a:sym typeface="Times New Roman"/>
                <a:hlinkClick r:id="rId9">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https://www.edx.org/course/introduction-to-networking?index=product&amp;queryID=0befdc538866babf2facfdc2dce06204&amp;position=1</a:t>
            </a:r>
            <a:endParaRPr sz="1200" dirty="0">
              <a:solidFill>
                <a:srgbClr val="CC04A1"/>
              </a:solidFill>
              <a:latin typeface="Times New Roman"/>
              <a:ea typeface="Times New Roman"/>
              <a:cs typeface="Times New Roman"/>
              <a:sym typeface="Times New Roman"/>
            </a:endParaRPr>
          </a:p>
        </p:txBody>
      </p:sp>
      <p:cxnSp>
        <p:nvCxnSpPr>
          <p:cNvPr id="9" name="Straight Connector 8"/>
          <p:cNvCxnSpPr/>
          <p:nvPr/>
        </p:nvCxnSpPr>
        <p:spPr>
          <a:xfrm flipV="1">
            <a:off x="41077" y="713656"/>
            <a:ext cx="9144000" cy="2078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09539" y="4767263"/>
            <a:ext cx="353615" cy="3429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1050" dirty="0"/>
          </a:p>
        </p:txBody>
      </p:sp>
      <p:cxnSp>
        <p:nvCxnSpPr>
          <p:cNvPr id="11" name="Straight Connector 10"/>
          <p:cNvCxnSpPr/>
          <p:nvPr/>
        </p:nvCxnSpPr>
        <p:spPr>
          <a:xfrm>
            <a:off x="-7737" y="4698206"/>
            <a:ext cx="9144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pic>
        <p:nvPicPr>
          <p:cNvPr id="12" name="Google Shape;197;p30"/>
          <p:cNvPicPr preferRelativeResize="0"/>
          <p:nvPr/>
        </p:nvPicPr>
        <p:blipFill rotWithShape="1">
          <a:blip r:embed="rId10">
            <a:alphaModFix/>
          </a:blip>
          <a:srcRect/>
          <a:stretch/>
        </p:blipFill>
        <p:spPr>
          <a:xfrm>
            <a:off x="41822" y="47021"/>
            <a:ext cx="538608" cy="597579"/>
          </a:xfrm>
          <a:prstGeom prst="rect">
            <a:avLst/>
          </a:prstGeom>
          <a:noFill/>
          <a:ln>
            <a:noFill/>
          </a:ln>
        </p:spPr>
      </p:pic>
      <p:cxnSp>
        <p:nvCxnSpPr>
          <p:cNvPr id="13" name="Straight Connector 12"/>
          <p:cNvCxnSpPr/>
          <p:nvPr/>
        </p:nvCxnSpPr>
        <p:spPr>
          <a:xfrm flipH="1">
            <a:off x="580429" y="9798"/>
            <a:ext cx="10716" cy="5116115"/>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616199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1662" name="Google Shape;1662;p169"/>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rgbClr val="000000"/>
                </a:solidFill>
                <a:latin typeface="Times New Roman"/>
                <a:ea typeface="Times New Roman"/>
                <a:cs typeface="Times New Roman"/>
                <a:sym typeface="Times New Roman"/>
              </a:rPr>
              <a:t>99</a:t>
            </a:fld>
            <a:endParaRPr sz="900">
              <a:solidFill>
                <a:srgbClr val="000000"/>
              </a:solidFill>
              <a:latin typeface="Times New Roman"/>
              <a:ea typeface="Times New Roman"/>
              <a:cs typeface="Times New Roman"/>
              <a:sym typeface="Times New Roman"/>
            </a:endParaRPr>
          </a:p>
        </p:txBody>
      </p:sp>
      <p:pic>
        <p:nvPicPr>
          <p:cNvPr id="1663" name="Google Shape;1663;p169"/>
          <p:cNvPicPr preferRelativeResize="0"/>
          <p:nvPr/>
        </p:nvPicPr>
        <p:blipFill rotWithShape="1">
          <a:blip r:embed="rId3">
            <a:alphaModFix/>
          </a:blip>
          <a:srcRect/>
          <a:stretch/>
        </p:blipFill>
        <p:spPr>
          <a:xfrm>
            <a:off x="41821" y="47020"/>
            <a:ext cx="952199" cy="900077"/>
          </a:xfrm>
          <a:prstGeom prst="rect">
            <a:avLst/>
          </a:prstGeom>
          <a:noFill/>
          <a:ln>
            <a:noFill/>
          </a:ln>
        </p:spPr>
      </p:pic>
      <p:sp>
        <p:nvSpPr>
          <p:cNvPr id="1666" name="Google Shape;1666;p169"/>
          <p:cNvSpPr/>
          <p:nvPr/>
        </p:nvSpPr>
        <p:spPr>
          <a:xfrm>
            <a:off x="994025" y="1079050"/>
            <a:ext cx="6978000" cy="1342800"/>
          </a:xfrm>
          <a:prstGeom prst="ellipseRibbon2">
            <a:avLst>
              <a:gd name="adj1" fmla="val 25000"/>
              <a:gd name="adj2" fmla="val 50000"/>
              <a:gd name="adj3" fmla="val 12500"/>
            </a:avLst>
          </a:prstGeom>
          <a:solidFill>
            <a:schemeClr val="lt2"/>
          </a:solidFill>
          <a:ln w="9525" cap="flat" cmpd="sng">
            <a:solidFill>
              <a:schemeClr val="dk2"/>
            </a:solidFill>
            <a:prstDash val="solid"/>
            <a:round/>
            <a:headEnd type="none" w="sm" len="sm"/>
            <a:tailEnd type="none" w="sm" len="sm"/>
          </a:ln>
          <a:effectLst>
            <a:outerShdw blurRad="442913" dist="95250" algn="bl" rotWithShape="0">
              <a:srgbClr val="000000">
                <a:alpha val="39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3700" b="1">
                <a:latin typeface="Times New Roman"/>
                <a:ea typeface="Times New Roman"/>
                <a:cs typeface="Times New Roman"/>
                <a:sym typeface="Times New Roman"/>
              </a:rPr>
              <a:t>Thank You</a:t>
            </a:r>
            <a:endParaRPr sz="3700" b="1">
              <a:latin typeface="Times New Roman"/>
              <a:ea typeface="Times New Roman"/>
              <a:cs typeface="Times New Roman"/>
              <a:sym typeface="Times New Roman"/>
            </a:endParaRPr>
          </a:p>
        </p:txBody>
      </p:sp>
      <p:sp>
        <p:nvSpPr>
          <p:cNvPr id="1667" name="Google Shape;1667;p169"/>
          <p:cNvSpPr/>
          <p:nvPr/>
        </p:nvSpPr>
        <p:spPr>
          <a:xfrm>
            <a:off x="2829525" y="2529775"/>
            <a:ext cx="3417000" cy="815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700">
                <a:latin typeface="Times New Roman"/>
                <a:ea typeface="Times New Roman"/>
                <a:cs typeface="Times New Roman"/>
                <a:sym typeface="Times New Roman"/>
              </a:rPr>
              <a:t>Any Questions</a:t>
            </a:r>
            <a:endParaRPr sz="3700">
              <a:latin typeface="Times New Roman"/>
              <a:ea typeface="Times New Roman"/>
              <a:cs typeface="Times New Roman"/>
              <a:sym typeface="Times New Roman"/>
            </a:endParaRPr>
          </a:p>
        </p:txBody>
      </p:sp>
    </p:spTree>
    <p:extLst>
      <p:ext uri="{BB962C8B-B14F-4D97-AF65-F5344CB8AC3E}">
        <p14:creationId xmlns:p14="http://schemas.microsoft.com/office/powerpoint/2010/main" val="28896842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1831</TotalTime>
  <Words>5489</Words>
  <Application>Microsoft Office PowerPoint</Application>
  <PresentationFormat>On-screen Show (16:9)</PresentationFormat>
  <Paragraphs>778</Paragraphs>
  <Slides>99</Slides>
  <Notes>99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99</vt:i4>
      </vt:variant>
    </vt:vector>
  </HeadingPairs>
  <TitlesOfParts>
    <vt:vector size="111" baseType="lpstr">
      <vt:lpstr>Arial</vt:lpstr>
      <vt:lpstr>Calibri</vt:lpstr>
      <vt:lpstr>Calibri Light</vt:lpstr>
      <vt:lpstr>Cambria</vt:lpstr>
      <vt:lpstr>inter-bold</vt:lpstr>
      <vt:lpstr>inter-regular</vt:lpstr>
      <vt:lpstr>Noto Sans Symbols</vt:lpstr>
      <vt:lpstr>Nunito</vt:lpstr>
      <vt:lpstr>Times New Roman</vt:lpstr>
      <vt:lpstr>urw-din</vt:lpstr>
      <vt:lpstr>Wingdings</vt:lpstr>
      <vt:lpstr>Office Theme</vt:lpstr>
      <vt:lpstr>PowerPoint Presentation</vt:lpstr>
      <vt:lpstr>Syllabus</vt:lpstr>
      <vt:lpstr>Transport Layer:  Contents</vt:lpstr>
      <vt:lpstr>Introduction</vt:lpstr>
      <vt:lpstr>Transport Layer Services</vt:lpstr>
      <vt:lpstr>Responsibilities of a Transport Layer</vt:lpstr>
      <vt:lpstr>Responsibilities of a Transport Layer</vt:lpstr>
      <vt:lpstr>Responsibilities of a Transport Layer</vt:lpstr>
      <vt:lpstr>Responsibilities of a Transport Layer</vt:lpstr>
      <vt:lpstr>Responsibilities of a Transport Layer</vt:lpstr>
      <vt:lpstr>Responsibilities of a Transport Layer</vt:lpstr>
      <vt:lpstr>Responsibilities of a Transport Layer</vt:lpstr>
      <vt:lpstr>Responsibilities of a Transport Layer</vt:lpstr>
      <vt:lpstr>Transport Primitives</vt:lpstr>
      <vt:lpstr>Transport Primitives</vt:lpstr>
      <vt:lpstr>Transport Primitives</vt:lpstr>
      <vt:lpstr>Transport Primitives</vt:lpstr>
      <vt:lpstr>PowerPoint Presentation</vt:lpstr>
      <vt:lpstr>PowerPoint Presentation</vt:lpstr>
      <vt:lpstr>PowerPoint Presentation</vt:lpstr>
      <vt:lpstr>Port Numbers</vt:lpstr>
      <vt:lpstr>Port Numbers</vt:lpstr>
      <vt:lpstr>Some Common Port Numbers </vt:lpstr>
      <vt:lpstr>Port Numbers</vt:lpstr>
      <vt:lpstr>Port Numbers (Cntd.)</vt:lpstr>
      <vt:lpstr>Sockets</vt:lpstr>
      <vt:lpstr>Sockets</vt:lpstr>
      <vt:lpstr>Sockets </vt:lpstr>
      <vt:lpstr>Sockets (Cntd.)</vt:lpstr>
      <vt:lpstr>Types of Sockets (Cntd.)</vt:lpstr>
      <vt:lpstr>Client Server Model Example</vt:lpstr>
      <vt:lpstr>Connectionless and Connection Oriented Protocol</vt:lpstr>
      <vt:lpstr>Connectionless and Connection Oriented Protocol </vt:lpstr>
      <vt:lpstr>Transmission Control Protocol [TCP]</vt:lpstr>
      <vt:lpstr>TCP Services</vt:lpstr>
      <vt:lpstr>TCP Services</vt:lpstr>
      <vt:lpstr>TCP Services</vt:lpstr>
      <vt:lpstr>TCP Services</vt:lpstr>
      <vt:lpstr>TCP Segment format</vt:lpstr>
      <vt:lpstr>TCP Header</vt:lpstr>
      <vt:lpstr>TCP Header</vt:lpstr>
      <vt:lpstr>TCP Header</vt:lpstr>
      <vt:lpstr>TCP Header</vt:lpstr>
      <vt:lpstr>TCP: Connection Establishment</vt:lpstr>
      <vt:lpstr>Transmission Control Protocol [TCP] (Cntd.)</vt:lpstr>
      <vt:lpstr>Windows in TCP</vt:lpstr>
      <vt:lpstr>Windows in TCP</vt:lpstr>
      <vt:lpstr>Closing / Releasing of TCP Connection</vt:lpstr>
      <vt:lpstr>Closing / Releasing of TCP Connection</vt:lpstr>
      <vt:lpstr> Closing / Releasing of TCP Connection </vt:lpstr>
      <vt:lpstr>User Datagram Protocol [UDP]</vt:lpstr>
      <vt:lpstr>User Datagram Protocol [UDP]</vt:lpstr>
      <vt:lpstr>User Datagram Protocol [UDP] (Cntd.)</vt:lpstr>
      <vt:lpstr>User Datagram Protocol [UDP]</vt:lpstr>
      <vt:lpstr>User Datagram Protocol [UDP]</vt:lpstr>
      <vt:lpstr>User Datagram Protocol [UDP]</vt:lpstr>
      <vt:lpstr>PowerPoint Presentation</vt:lpstr>
      <vt:lpstr>PowerPoint Presentation</vt:lpstr>
      <vt:lpstr>PowerPoint Presentation</vt:lpstr>
      <vt:lpstr>Real-Time Transport Protocol [RTP]</vt:lpstr>
      <vt:lpstr>Real-Time Transport Protocol [RTP]</vt:lpstr>
      <vt:lpstr>Real-Time Transport Protocol [RTP] (Cntd.)</vt:lpstr>
      <vt:lpstr>Real-Time Transport Protocol [RTP] (Cntd.)</vt:lpstr>
      <vt:lpstr>Real-Time Transport Protocol [RTP] (Cntd.)</vt:lpstr>
      <vt:lpstr>RTP Header</vt:lpstr>
      <vt:lpstr>RTP Header</vt:lpstr>
      <vt:lpstr>RTP Header</vt:lpstr>
      <vt:lpstr>Real-Time Transport Protocol [RTP] (Cntd.)</vt:lpstr>
      <vt:lpstr>Real-Time Transport Protocol [RTP] (Cntd.)</vt:lpstr>
      <vt:lpstr>TCP: Error Control (Cntd.)</vt:lpstr>
      <vt:lpstr>TCP: Error Control (Cntd.)</vt:lpstr>
      <vt:lpstr>TCP: Error Control (Cntd.)</vt:lpstr>
      <vt:lpstr>TCP: Error Control (Cntd.)</vt:lpstr>
      <vt:lpstr>TCP: Error Control (Cntd.)</vt:lpstr>
      <vt:lpstr>TCP: Error Control (Cntd.)</vt:lpstr>
      <vt:lpstr>TCP: Error Control (Cntd.)</vt:lpstr>
      <vt:lpstr>TCP: Congestion Control</vt:lpstr>
      <vt:lpstr> TCP: Congestion Control (Cntd.)</vt:lpstr>
      <vt:lpstr>TCP: Congestion Control (Cntd.)</vt:lpstr>
      <vt:lpstr>TCP: Congestion Control (Cntd.)</vt:lpstr>
      <vt:lpstr>TCP: Congestion Control (Cntd.)</vt:lpstr>
      <vt:lpstr>Transmission Control Protocol [TCP] (Cntd.)</vt:lpstr>
      <vt:lpstr>Transmission Control Protocol [TCP] (Cntd.)</vt:lpstr>
      <vt:lpstr>Transmission Control Protocol [TCP] (Cntd.)</vt:lpstr>
      <vt:lpstr>Transmission Control Protocol [TCP] (Cntd.)</vt:lpstr>
      <vt:lpstr>Transmission Control Protocol [TCP] (Cntd.)</vt:lpstr>
      <vt:lpstr>Transmission Control Protocol [TCP] (Cntd.)</vt:lpstr>
      <vt:lpstr>Transmission Control Protocol [TCP] (Cntd.)</vt:lpstr>
      <vt:lpstr>Leaky Bucket</vt:lpstr>
      <vt:lpstr>Token Bucket</vt:lpstr>
      <vt:lpstr>Token Bucket</vt:lpstr>
      <vt:lpstr>Transmission Control Protocol [TCP] (Cntd.)</vt:lpstr>
      <vt:lpstr>Quality of Service [QoS]</vt:lpstr>
      <vt:lpstr>Quality of Service [QoS] (Cntd.)</vt:lpstr>
      <vt:lpstr>Quality of Service [QoS] (Cntd.)</vt:lpstr>
      <vt:lpstr>NPTEL Video Lecture Links on Transport Layer</vt:lpstr>
      <vt:lpstr>NPTEL Web Links on Transport Layer</vt:lpstr>
      <vt:lpstr>References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admin</cp:lastModifiedBy>
  <cp:revision>168</cp:revision>
  <dcterms:modified xsi:type="dcterms:W3CDTF">2023-11-21T04:16:29Z</dcterms:modified>
</cp:coreProperties>
</file>